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9" r:id="rId2"/>
    <p:sldId id="261" r:id="rId3"/>
    <p:sldId id="256" r:id="rId4"/>
    <p:sldId id="267" r:id="rId5"/>
    <p:sldId id="264" r:id="rId6"/>
    <p:sldId id="257" r:id="rId7"/>
    <p:sldId id="260" r:id="rId8"/>
    <p:sldId id="262" r:id="rId9"/>
    <p:sldId id="263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2" autoAdjust="0"/>
  </p:normalViewPr>
  <p:slideViewPr>
    <p:cSldViewPr>
      <p:cViewPr varScale="1">
        <p:scale>
          <a:sx n="68" d="100"/>
          <a:sy n="68" d="100"/>
        </p:scale>
        <p:origin x="4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Лист1!$Q$2</c:f>
              <c:strCache>
                <c:ptCount val="1"/>
                <c:pt idx="0">
                  <c:v>Биоксан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Лист1!$P$4:$P$9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8</c:v>
                </c:pt>
              </c:numCache>
            </c:numRef>
          </c:cat>
          <c:val>
            <c:numRef>
              <c:f>Лист1!$D$34:$I$34</c:f>
              <c:numCache>
                <c:formatCode>General</c:formatCode>
                <c:ptCount val="6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6</c:v>
                </c:pt>
                <c:pt idx="5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Лист1!$S$2</c:f>
              <c:strCache>
                <c:ptCount val="1"/>
                <c:pt idx="0">
                  <c:v>Duo vis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Лист1!$P$4:$P$9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8</c:v>
                </c:pt>
              </c:numCache>
            </c:numRef>
          </c:cat>
          <c:val>
            <c:numRef>
              <c:f>Лист1!$D$35:$I$35</c:f>
              <c:numCache>
                <c:formatCode>General</c:formatCode>
                <c:ptCount val="6"/>
                <c:pt idx="0">
                  <c:v>7</c:v>
                </c:pt>
                <c:pt idx="1">
                  <c:v>7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Лист1!$U$2</c:f>
              <c:strCache>
                <c:ptCount val="1"/>
                <c:pt idx="0">
                  <c:v>Poly-PacR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Лист1!$P$4:$P$9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8</c:v>
                </c:pt>
              </c:numCache>
            </c:numRef>
          </c:cat>
          <c:val>
            <c:numRef>
              <c:f>Лист1!$D$36:$I$36</c:f>
              <c:numCache>
                <c:formatCode>General</c:formatCode>
                <c:ptCount val="6"/>
                <c:pt idx="0">
                  <c:v>7</c:v>
                </c:pt>
                <c:pt idx="1">
                  <c:v>8</c:v>
                </c:pt>
                <c:pt idx="2">
                  <c:v>7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</c:numCache>
            </c:numRef>
          </c:val>
        </c:ser>
        <c:ser>
          <c:idx val="3"/>
          <c:order val="3"/>
          <c:tx>
            <c:strRef>
              <c:f>Лист1!$W$2</c:f>
              <c:strCache>
                <c:ptCount val="1"/>
                <c:pt idx="0">
                  <c:v>Dextrid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Лист1!$P$4:$P$9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8</c:v>
                </c:pt>
              </c:numCache>
            </c:numRef>
          </c:cat>
          <c:val>
            <c:numRef>
              <c:f>Лист1!$D$37:$I$37</c:f>
              <c:numCache>
                <c:formatCode>General</c:formatCode>
                <c:ptCount val="6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</c:numCache>
            </c:numRef>
          </c:val>
        </c:ser>
        <c:ser>
          <c:idx val="4"/>
          <c:order val="4"/>
          <c:tx>
            <c:strRef>
              <c:f>Лист1!$Y$2</c:f>
              <c:strCache>
                <c:ptCount val="1"/>
                <c:pt idx="0">
                  <c:v>Pac-Re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Лист1!$P$4:$P$9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8</c:v>
                </c:pt>
              </c:numCache>
            </c:numRef>
          </c:cat>
          <c:val>
            <c:numRef>
              <c:f>Лист1!$D$38:$I$38</c:f>
              <c:numCache>
                <c:formatCode>General</c:formatCode>
                <c:ptCount val="6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9</c:v>
                </c:pt>
              </c:numCache>
            </c:numRef>
          </c:val>
        </c:ser>
        <c:ser>
          <c:idx val="5"/>
          <c:order val="5"/>
          <c:tx>
            <c:strRef>
              <c:f>Лист1!$AA$2</c:f>
              <c:strCache>
                <c:ptCount val="1"/>
                <c:pt idx="0">
                  <c:v>Pac-Le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Лист1!$P$4:$P$9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8</c:v>
                </c:pt>
              </c:numCache>
            </c:numRef>
          </c:cat>
          <c:val>
            <c:numRef>
              <c:f>Лист1!$D$39:$I$39</c:f>
              <c:numCache>
                <c:formatCode>General</c:formatCode>
                <c:ptCount val="6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9</c:v>
                </c:pt>
                <c:pt idx="4">
                  <c:v>8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0069560"/>
        <c:axId val="250070736"/>
      </c:barChart>
      <c:catAx>
        <c:axId val="250069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>
                    <a:solidFill>
                      <a:schemeClr val="tx1"/>
                    </a:solidFill>
                  </a:rPr>
                  <a:t>Время,</a:t>
                </a:r>
                <a:r>
                  <a:rPr lang="ru-RU" b="1" baseline="0">
                    <a:solidFill>
                      <a:schemeClr val="tx1"/>
                    </a:solidFill>
                  </a:rPr>
                  <a:t> дни</a:t>
                </a:r>
                <a:endParaRPr lang="ru-RU" b="1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0070736"/>
        <c:crosses val="autoZero"/>
        <c:auto val="1"/>
        <c:lblAlgn val="ctr"/>
        <c:lblOffset val="100"/>
        <c:tickMarkSkip val="1"/>
        <c:noMultiLvlLbl val="0"/>
      </c:catAx>
      <c:valAx>
        <c:axId val="25007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рН</a:t>
                </a:r>
                <a:r>
                  <a:rPr lang="ru-RU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раствора</a:t>
                </a:r>
              </a:p>
            </c:rich>
          </c:tx>
          <c:layout>
            <c:manualLayout>
              <c:xMode val="edge"/>
              <c:yMode val="edge"/>
              <c:x val="1.9400622153094099E-2"/>
              <c:y val="0.3838901478267123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0069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ДНС растворов полимеров от времени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959788359788358"/>
          <c:y val="0.12913640032284099"/>
          <c:w val="0.69098412698412714"/>
          <c:h val="0.7183860492014769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Лист1!$Q$2</c:f>
              <c:strCache>
                <c:ptCount val="1"/>
                <c:pt idx="0">
                  <c:v>Биоксан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Лист1!$P$4:$P$9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Лист1!$Q$11:$Q$16</c:f>
              <c:numCache>
                <c:formatCode>General</c:formatCode>
                <c:ptCount val="6"/>
                <c:pt idx="0">
                  <c:v>170.79999999999998</c:v>
                </c:pt>
                <c:pt idx="1">
                  <c:v>29.279999999999987</c:v>
                </c:pt>
                <c:pt idx="2">
                  <c:v>24.4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Лист1!$S$2</c:f>
              <c:strCache>
                <c:ptCount val="1"/>
                <c:pt idx="0">
                  <c:v>Duo vis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Лист1!$P$4:$P$9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Лист1!$S$11:$S$16</c:f>
              <c:numCache>
                <c:formatCode>General</c:formatCode>
                <c:ptCount val="6"/>
                <c:pt idx="0">
                  <c:v>610</c:v>
                </c:pt>
                <c:pt idx="1">
                  <c:v>356.24</c:v>
                </c:pt>
                <c:pt idx="2">
                  <c:v>180.56</c:v>
                </c:pt>
                <c:pt idx="3">
                  <c:v>141.52000000000001</c:v>
                </c:pt>
                <c:pt idx="4">
                  <c:v>24.4</c:v>
                </c:pt>
                <c:pt idx="5">
                  <c:v>19.52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Лист1!$U$2</c:f>
              <c:strCache>
                <c:ptCount val="1"/>
                <c:pt idx="0">
                  <c:v>Poly-PacR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Лист1!$P$4:$P$9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Лист1!$U$11:$U$16</c:f>
              <c:numCache>
                <c:formatCode>General</c:formatCode>
                <c:ptCount val="6"/>
                <c:pt idx="0">
                  <c:v>190.32000000000019</c:v>
                </c:pt>
                <c:pt idx="1">
                  <c:v>239.12</c:v>
                </c:pt>
                <c:pt idx="2">
                  <c:v>239.12</c:v>
                </c:pt>
                <c:pt idx="3">
                  <c:v>190.32000000000019</c:v>
                </c:pt>
                <c:pt idx="4">
                  <c:v>180.56</c:v>
                </c:pt>
                <c:pt idx="5">
                  <c:v>244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Лист1!$W$2</c:f>
              <c:strCache>
                <c:ptCount val="1"/>
                <c:pt idx="0">
                  <c:v>Dextrid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Лист1!$P$4:$P$9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Лист1!$W$11:$W$16</c:f>
              <c:numCache>
                <c:formatCode>General</c:formatCode>
                <c:ptCount val="6"/>
                <c:pt idx="0">
                  <c:v>82.960000000000022</c:v>
                </c:pt>
                <c:pt idx="1">
                  <c:v>112.24000000000002</c:v>
                </c:pt>
                <c:pt idx="2">
                  <c:v>73.2</c:v>
                </c:pt>
                <c:pt idx="3">
                  <c:v>68.319999999999993</c:v>
                </c:pt>
                <c:pt idx="4">
                  <c:v>29.279999999999987</c:v>
                </c:pt>
                <c:pt idx="5">
                  <c:v>14.639999999999999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Лист1!$Y$2</c:f>
              <c:strCache>
                <c:ptCount val="1"/>
                <c:pt idx="0">
                  <c:v>Pac-Re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Лист1!$P$4:$P$9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Лист1!$Y$11:$Y$16</c:f>
              <c:numCache>
                <c:formatCode>General</c:formatCode>
                <c:ptCount val="6"/>
                <c:pt idx="0">
                  <c:v>224.48000000000019</c:v>
                </c:pt>
                <c:pt idx="1">
                  <c:v>239.12</c:v>
                </c:pt>
                <c:pt idx="2">
                  <c:v>195.2</c:v>
                </c:pt>
                <c:pt idx="3">
                  <c:v>170.79999999999998</c:v>
                </c:pt>
                <c:pt idx="4">
                  <c:v>107.36</c:v>
                </c:pt>
                <c:pt idx="5">
                  <c:v>97.6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Лист1!$AA$2</c:f>
              <c:strCache>
                <c:ptCount val="1"/>
                <c:pt idx="0">
                  <c:v>Pac-Le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Лист1!$P$4:$P$9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Лист1!$AA$11:$AA$16</c:f>
              <c:numCache>
                <c:formatCode>General</c:formatCode>
                <c:ptCount val="6"/>
                <c:pt idx="0">
                  <c:v>78.08</c:v>
                </c:pt>
                <c:pt idx="1">
                  <c:v>73.2</c:v>
                </c:pt>
                <c:pt idx="2">
                  <c:v>48.8</c:v>
                </c:pt>
                <c:pt idx="3">
                  <c:v>39.04</c:v>
                </c:pt>
                <c:pt idx="4">
                  <c:v>24.4</c:v>
                </c:pt>
                <c:pt idx="5">
                  <c:v>48.8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0065248"/>
        <c:axId val="250072304"/>
      </c:scatterChart>
      <c:valAx>
        <c:axId val="250065248"/>
        <c:scaling>
          <c:orientation val="minMax"/>
          <c:max val="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Время, дни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50072304"/>
        <c:crosses val="autoZero"/>
        <c:crossBetween val="midCat"/>
      </c:valAx>
      <c:valAx>
        <c:axId val="25007230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ДНС, дПа</a:t>
                </a:r>
              </a:p>
            </c:rich>
          </c:tx>
          <c:layout>
            <c:manualLayout>
              <c:xMode val="edge"/>
              <c:yMode val="edge"/>
              <c:x val="1.0185226846644168E-2"/>
              <c:y val="0.3718070834366045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5006524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194378827646549"/>
          <c:y val="0.15877091634732099"/>
          <c:w val="0.19027843394575689"/>
          <c:h val="0.40519189338620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пластической вязкости</a:t>
            </a:r>
            <a:r>
              <a:rPr lang="ru-RU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от времени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8104043830769168"/>
          <c:y val="3.240740362000204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705336832895889"/>
          <c:y val="0.17171296296296301"/>
          <c:w val="0.61933486439195096"/>
          <c:h val="0.6227161708953045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Лист1!$Q$2</c:f>
              <c:strCache>
                <c:ptCount val="1"/>
                <c:pt idx="0">
                  <c:v>Биоксан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Лист1!$P$4:$P$9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Лист1!$R$11:$R$16</c:f>
              <c:numCache>
                <c:formatCode>General</c:formatCode>
                <c:ptCount val="6"/>
                <c:pt idx="0">
                  <c:v>1.7999999999999999E-2</c:v>
                </c:pt>
                <c:pt idx="1">
                  <c:v>7.0000000000000001E-3</c:v>
                </c:pt>
                <c:pt idx="2">
                  <c:v>5.0000000000000001E-3</c:v>
                </c:pt>
                <c:pt idx="3">
                  <c:v>0.01</c:v>
                </c:pt>
                <c:pt idx="4">
                  <c:v>5.0000000000000001E-3</c:v>
                </c:pt>
                <c:pt idx="5">
                  <c:v>5.0000000000000001E-3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Лист1!$S$2</c:f>
              <c:strCache>
                <c:ptCount val="1"/>
                <c:pt idx="0">
                  <c:v>Duo vis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Лист1!$P$4:$P$9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Лист1!$T$11:$T$16</c:f>
              <c:numCache>
                <c:formatCode>General</c:formatCode>
                <c:ptCount val="6"/>
                <c:pt idx="0">
                  <c:v>1.4999999999999999E-2</c:v>
                </c:pt>
                <c:pt idx="1">
                  <c:v>1.7999999999999999E-2</c:v>
                </c:pt>
                <c:pt idx="2">
                  <c:v>4.2999999999999997E-2</c:v>
                </c:pt>
                <c:pt idx="3">
                  <c:v>4.2999999999999997E-2</c:v>
                </c:pt>
                <c:pt idx="4">
                  <c:v>1.4999999999999999E-2</c:v>
                </c:pt>
                <c:pt idx="5">
                  <c:v>8.0000000000000002E-3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Лист1!$U$2</c:f>
              <c:strCache>
                <c:ptCount val="1"/>
                <c:pt idx="0">
                  <c:v>Poly-PacR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Лист1!$P$4:$P$9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Лист1!$V$11:$V$16</c:f>
              <c:numCache>
                <c:formatCode>General</c:formatCode>
                <c:ptCount val="6"/>
                <c:pt idx="0">
                  <c:v>2.1999999999999999E-2</c:v>
                </c:pt>
                <c:pt idx="1">
                  <c:v>2.8000000000000001E-2</c:v>
                </c:pt>
                <c:pt idx="2">
                  <c:v>2.5999999999999999E-2</c:v>
                </c:pt>
                <c:pt idx="3">
                  <c:v>3.3000000000000002E-2</c:v>
                </c:pt>
                <c:pt idx="4">
                  <c:v>2.9000000000000001E-2</c:v>
                </c:pt>
                <c:pt idx="5">
                  <c:v>1.4999999999999999E-2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Лист1!$W$2</c:f>
              <c:strCache>
                <c:ptCount val="1"/>
                <c:pt idx="0">
                  <c:v>Dextrid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Лист1!$P$4:$P$9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Лист1!$X$11:$X$16</c:f>
              <c:numCache>
                <c:formatCode>General</c:formatCode>
                <c:ptCount val="6"/>
                <c:pt idx="0">
                  <c:v>4.0000000000000001E-3</c:v>
                </c:pt>
                <c:pt idx="1">
                  <c:v>7.0000000000000001E-3</c:v>
                </c:pt>
                <c:pt idx="2">
                  <c:v>0.01</c:v>
                </c:pt>
                <c:pt idx="3">
                  <c:v>8.0000000000000002E-3</c:v>
                </c:pt>
                <c:pt idx="4">
                  <c:v>7.0000000000000001E-3</c:v>
                </c:pt>
                <c:pt idx="5">
                  <c:v>6.0000000000000001E-3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Лист1!$Y$2</c:f>
              <c:strCache>
                <c:ptCount val="1"/>
                <c:pt idx="0">
                  <c:v>Pac-Re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Лист1!$P$4:$P$9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Лист1!$Z$11:$Z$16</c:f>
              <c:numCache>
                <c:formatCode>General</c:formatCode>
                <c:ptCount val="6"/>
                <c:pt idx="0">
                  <c:v>3.6999999999999998E-2</c:v>
                </c:pt>
                <c:pt idx="1">
                  <c:v>2.9000000000000001E-2</c:v>
                </c:pt>
                <c:pt idx="2">
                  <c:v>3.5000000000000003E-2</c:v>
                </c:pt>
                <c:pt idx="3">
                  <c:v>0.03</c:v>
                </c:pt>
                <c:pt idx="4">
                  <c:v>2.1999999999999999E-2</c:v>
                </c:pt>
                <c:pt idx="5">
                  <c:v>0.02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Лист1!$AA$2</c:f>
              <c:strCache>
                <c:ptCount val="1"/>
                <c:pt idx="0">
                  <c:v>Pac-Le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Лист1!$P$4:$P$9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Лист1!$AB$11:$AB$16</c:f>
              <c:numCache>
                <c:formatCode>General</c:formatCode>
                <c:ptCount val="6"/>
                <c:pt idx="0">
                  <c:v>1.7000000000000001E-2</c:v>
                </c:pt>
                <c:pt idx="1">
                  <c:v>0.02</c:v>
                </c:pt>
                <c:pt idx="2">
                  <c:v>0.02</c:v>
                </c:pt>
                <c:pt idx="3">
                  <c:v>2.1999999999999999E-2</c:v>
                </c:pt>
                <c:pt idx="4">
                  <c:v>0.02</c:v>
                </c:pt>
                <c:pt idx="5">
                  <c:v>1.4999999999999999E-2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0072696"/>
        <c:axId val="250067992"/>
      </c:scatterChart>
      <c:valAx>
        <c:axId val="250072696"/>
        <c:scaling>
          <c:orientation val="minMax"/>
          <c:max val="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Время, дни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50067992"/>
        <c:crosses val="autoZero"/>
        <c:crossBetween val="midCat"/>
      </c:valAx>
      <c:valAx>
        <c:axId val="250067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Пластическая вязкость, Па*с</a:t>
                </a:r>
              </a:p>
            </c:rich>
          </c:tx>
          <c:layout>
            <c:manualLayout>
              <c:xMode val="edge"/>
              <c:yMode val="edge"/>
              <c:x val="1.5013998250218723E-2"/>
              <c:y val="0.1300462962962964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500726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683267716535435"/>
          <c:y val="0.23342410323709545"/>
          <c:w val="0.18316732283464571"/>
          <c:h val="0.44070428696412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C117B-5B12-4FDC-A54F-880AD97B82FB}" type="datetimeFigureOut">
              <a:rPr lang="ru-RU" smtClean="0"/>
              <a:t>21.12.2019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4C0CD-56E5-4EC6-BDB1-EF79C77B6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689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4C0CD-56E5-4EC6-BDB1-EF79C77B6C8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526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4D98-EB2E-4D1B-86CC-58F7EA2E8AAD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D9EBD4-05CC-4624-9BAF-C4E3F255EE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4D98-EB2E-4D1B-86CC-58F7EA2E8AAD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EBD4-05CC-4624-9BAF-C4E3F255EE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4D98-EB2E-4D1B-86CC-58F7EA2E8AAD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EBD4-05CC-4624-9BAF-C4E3F255EE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4D98-EB2E-4D1B-86CC-58F7EA2E8AAD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D9EBD4-05CC-4624-9BAF-C4E3F255EE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4D98-EB2E-4D1B-86CC-58F7EA2E8AAD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EBD4-05CC-4624-9BAF-C4E3F255EE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4D98-EB2E-4D1B-86CC-58F7EA2E8AAD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EBD4-05CC-4624-9BAF-C4E3F255EE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4D98-EB2E-4D1B-86CC-58F7EA2E8AAD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8D9EBD4-05CC-4624-9BAF-C4E3F255EE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4D98-EB2E-4D1B-86CC-58F7EA2E8AAD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EBD4-05CC-4624-9BAF-C4E3F255EE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4D98-EB2E-4D1B-86CC-58F7EA2E8AAD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EBD4-05CC-4624-9BAF-C4E3F255EE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4D98-EB2E-4D1B-86CC-58F7EA2E8AAD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EBD4-05CC-4624-9BAF-C4E3F255EE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4D98-EB2E-4D1B-86CC-58F7EA2E8AAD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EBD4-05CC-4624-9BAF-C4E3F255EE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E4D98-EB2E-4D1B-86CC-58F7EA2E8AAD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8D9EBD4-05CC-4624-9BAF-C4E3F255EE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492896"/>
            <a:ext cx="89644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 «Исследование процессов «старения» в полимерных системах через измерение реологических характеристик»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4624"/>
            <a:ext cx="8208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  РОССИИ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 высшего образования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Ухтинский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государственный технический университет»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(УГТУ)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бурения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2400" y="4267200"/>
            <a:ext cx="8839200" cy="1371600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Разработал:                                                     		          Ж.М.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Матанда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		         			          А.Н. Цуканова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Нормоконтролер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                                А.Н. Цуканова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Утвердил:                                  	     профессор, канд.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наук  Н.М.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Уляшева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60960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Ухта,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332656"/>
            <a:ext cx="45610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+mj-lt"/>
                <a:cs typeface="Times New Roman" panose="02020603050405020304" pitchFamily="18" charset="0"/>
              </a:rPr>
              <a:t>Технологические рекомендации</a:t>
            </a:r>
            <a:endParaRPr lang="ru-RU" sz="2400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08720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ru-RU" dirty="0" smtClean="0">
                <a:cs typeface="Times New Roman" panose="02020603050405020304" pitchFamily="18" charset="0"/>
              </a:rPr>
              <a:t>Обеспечение </a:t>
            </a:r>
            <a:r>
              <a:rPr lang="ru-RU" dirty="0">
                <a:cs typeface="Times New Roman" panose="02020603050405020304" pitchFamily="18" charset="0"/>
              </a:rPr>
              <a:t>оптимального показателя  щелочности буровых растворов в пределах не </a:t>
            </a:r>
            <a:r>
              <a:rPr lang="ru-RU" dirty="0" smtClean="0">
                <a:cs typeface="Times New Roman" panose="02020603050405020304" pitchFamily="18" charset="0"/>
              </a:rPr>
              <a:t>ниже </a:t>
            </a:r>
            <a:r>
              <a:rPr lang="ru-RU" dirty="0" smtClean="0">
                <a:cs typeface="Times New Roman" panose="02020603050405020304" pitchFamily="18" charset="0"/>
              </a:rPr>
              <a:t>10 и не выше 11;</a:t>
            </a:r>
            <a:endParaRPr lang="ru-RU" dirty="0">
              <a:cs typeface="Times New Roman" panose="02020603050405020304" pitchFamily="18" charset="0"/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ru-RU" dirty="0" smtClean="0">
                <a:cs typeface="Times New Roman" panose="02020603050405020304" pitchFamily="18" charset="0"/>
              </a:rPr>
              <a:t>Поддержание высокого уровня минерализации (для ряда полисахаридов); </a:t>
            </a:r>
            <a:endParaRPr lang="ru-RU" dirty="0">
              <a:cs typeface="Times New Roman" panose="02020603050405020304" pitchFamily="18" charset="0"/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ru-RU" dirty="0">
                <a:cs typeface="Times New Roman" panose="02020603050405020304" pitchFamily="18" charset="0"/>
              </a:rPr>
              <a:t>Включение в </a:t>
            </a:r>
            <a:r>
              <a:rPr lang="ru-RU" dirty="0" smtClean="0">
                <a:cs typeface="Times New Roman" panose="02020603050405020304" pitchFamily="18" charset="0"/>
              </a:rPr>
              <a:t>рецептуру нескольких видов </a:t>
            </a:r>
            <a:r>
              <a:rPr lang="ru-RU" dirty="0" err="1" smtClean="0">
                <a:cs typeface="Times New Roman" panose="02020603050405020304" pitchFamily="18" charset="0"/>
              </a:rPr>
              <a:t>антиферментаторов</a:t>
            </a:r>
            <a:r>
              <a:rPr lang="ru-RU" dirty="0" smtClean="0">
                <a:cs typeface="Times New Roman" panose="02020603050405020304" pitchFamily="18" charset="0"/>
              </a:rPr>
              <a:t>, с периодической заменой, для исключения адаптационного порога микроорганизмов и бактерий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2668242"/>
            <a:ext cx="10695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+mj-lt"/>
                <a:cs typeface="Times New Roman" panose="02020603050405020304" pitchFamily="18" charset="0"/>
              </a:rPr>
              <a:t>Вывод</a:t>
            </a:r>
            <a:endParaRPr lang="ru-RU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0248" y="3103120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ea typeface="Times New Roman" panose="02020603050405020304" pitchFamily="18" charset="0"/>
              </a:rPr>
              <a:t>	В </a:t>
            </a:r>
            <a:r>
              <a:rPr lang="ru-RU" dirty="0">
                <a:ea typeface="Times New Roman" panose="02020603050405020304" pitchFamily="18" charset="0"/>
              </a:rPr>
              <a:t>результате проведённых лабораторных исследований были определены основные периоды протекания деструктивных изменений для каждого исследуемого реагента. </a:t>
            </a:r>
            <a:endParaRPr lang="ru-RU" dirty="0" smtClean="0">
              <a:ea typeface="Times New Roman" panose="02020603050405020304" pitchFamily="18" charset="0"/>
            </a:endParaRPr>
          </a:p>
          <a:p>
            <a:pPr algn="just"/>
            <a:r>
              <a:rPr lang="ru-RU" dirty="0" smtClean="0">
                <a:ea typeface="Times New Roman" panose="02020603050405020304" pitchFamily="18" charset="0"/>
              </a:rPr>
              <a:t>	Также</a:t>
            </a:r>
            <a:r>
              <a:rPr lang="ru-RU" dirty="0">
                <a:ea typeface="Times New Roman" panose="02020603050405020304" pitchFamily="18" charset="0"/>
              </a:rPr>
              <a:t>, в ходе аналитического исследования научной и научно-технической литературы, были подтверждены оптимальные методы регулирования скорости ферментационных изменений органических полимерных добавок, используемых в компонентных составах буровых промывочных жидкостей и даны технологические рекомендации по предупреждению процессов ферментативных изменений в полимерных буровых растворах.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5364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548680"/>
            <a:ext cx="698477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Цель: </a:t>
            </a:r>
          </a:p>
          <a:p>
            <a:pPr algn="ctr"/>
            <a:endParaRPr lang="ru-RU" dirty="0" smtClean="0"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cs typeface="Times New Roman" panose="02020603050405020304" pitchFamily="18" charset="0"/>
              </a:rPr>
              <a:t>Исследование </a:t>
            </a:r>
            <a:r>
              <a:rPr lang="ru-RU" dirty="0">
                <a:cs typeface="Times New Roman" panose="02020603050405020304" pitchFamily="18" charset="0"/>
              </a:rPr>
              <a:t>процессов ферментативной деструкции </a:t>
            </a:r>
            <a:r>
              <a:rPr lang="ru-RU" dirty="0" smtClean="0">
                <a:cs typeface="Times New Roman" panose="02020603050405020304" pitchFamily="18" charset="0"/>
              </a:rPr>
              <a:t>полисахаридов, используемых в качестве компонентов буровых промывочных жидкостей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2400" b="1" dirty="0" smtClean="0">
                <a:latin typeface="+mj-lt"/>
              </a:rPr>
              <a:t>Задачи:</a:t>
            </a:r>
            <a:r>
              <a:rPr lang="ru-RU" b="1" dirty="0" smtClean="0">
                <a:latin typeface="+mj-lt"/>
              </a:rPr>
              <a:t> </a:t>
            </a:r>
          </a:p>
          <a:p>
            <a:pPr algn="ctr"/>
            <a:endParaRPr lang="ru-RU" b="1" dirty="0" smtClean="0">
              <a:latin typeface="+mj-lt"/>
            </a:endParaRPr>
          </a:p>
          <a:p>
            <a:pPr algn="ctr"/>
            <a:r>
              <a:rPr lang="ru-RU" b="1" dirty="0" smtClean="0">
                <a:latin typeface="+mj-lt"/>
                <a:cs typeface="Times New Roman" panose="02020603050405020304" pitchFamily="18" charset="0"/>
              </a:rPr>
              <a:t>- </a:t>
            </a:r>
            <a:r>
              <a:rPr lang="ru-RU" dirty="0" smtClean="0">
                <a:cs typeface="Times New Roman" panose="02020603050405020304" pitchFamily="18" charset="0"/>
              </a:rPr>
              <a:t>Анализ </a:t>
            </a:r>
            <a:r>
              <a:rPr lang="ru-RU" dirty="0">
                <a:cs typeface="Times New Roman" panose="02020603050405020304" pitchFamily="18" charset="0"/>
              </a:rPr>
              <a:t>полимерных реагентов </a:t>
            </a:r>
            <a:r>
              <a:rPr lang="ru-RU" dirty="0" smtClean="0">
                <a:cs typeface="Times New Roman" panose="02020603050405020304" pitchFamily="18" charset="0"/>
              </a:rPr>
              <a:t>природного происхождения и </a:t>
            </a:r>
            <a:r>
              <a:rPr lang="ru-RU" dirty="0">
                <a:cs typeface="Times New Roman" panose="02020603050405020304" pitchFamily="18" charset="0"/>
              </a:rPr>
              <a:t>их применение в буровых растворах;</a:t>
            </a:r>
          </a:p>
          <a:p>
            <a:pPr algn="ctr"/>
            <a:endParaRPr lang="ru-RU" dirty="0" smtClean="0"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dirty="0" smtClean="0"/>
              <a:t>Изучение </a:t>
            </a:r>
            <a:r>
              <a:rPr lang="ru-RU" dirty="0"/>
              <a:t>процессов деструкции, протекающих в буровых растворах, содержащих органические полимерные добавки, через измерение реологических характеристик</a:t>
            </a:r>
            <a:r>
              <a:rPr lang="ru-RU" dirty="0" smtClean="0"/>
              <a:t>.</a:t>
            </a:r>
          </a:p>
          <a:p>
            <a:pPr marL="285750" indent="-285750" algn="ctr">
              <a:buFontTx/>
              <a:buChar char="-"/>
            </a:pPr>
            <a:endParaRPr lang="ru-RU" dirty="0"/>
          </a:p>
          <a:p>
            <a:pPr algn="ctr"/>
            <a:r>
              <a:rPr lang="ru-RU" dirty="0" smtClean="0"/>
              <a:t>- Разработка </a:t>
            </a:r>
            <a:r>
              <a:rPr lang="ru-RU" dirty="0"/>
              <a:t>методики оценки влияния временного фактора на технологические параметры бурового раствора</a:t>
            </a:r>
            <a:r>
              <a:rPr lang="en-US" dirty="0"/>
              <a:t>;</a:t>
            </a:r>
          </a:p>
          <a:p>
            <a:pPr algn="ctr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905656"/>
              </p:ext>
            </p:extLst>
          </p:nvPr>
        </p:nvGraphicFramePr>
        <p:xfrm>
          <a:off x="539554" y="908721"/>
          <a:ext cx="8064894" cy="57740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6"/>
                <a:gridCol w="1224136"/>
                <a:gridCol w="1296144"/>
                <a:gridCol w="1368152"/>
                <a:gridCol w="1296144"/>
                <a:gridCol w="1728192"/>
              </a:tblGrid>
              <a:tr h="176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Характеристика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</a:rPr>
                        <a:t>Органические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0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соединений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</a:rPr>
                        <a:t>Низкомолеку-лярные соединения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Линейные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полимеры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</a:rPr>
                        <a:t>Слабо разветвленные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</a:rPr>
                        <a:t>Разветвленные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</a:rPr>
                        <a:t>Сетчатые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</a:rPr>
                        <a:t>полимеры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</a:tr>
              <a:tr h="353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Структура в твердом состоянии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</a:rPr>
                        <a:t>Порошкообразная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</a:rPr>
                        <a:t>Волокнистая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</a:rPr>
                        <a:t>Волокнистая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</a:rPr>
                        <a:t>Порошкообразная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effectLst/>
                          <a:latin typeface="+mn-lt"/>
                        </a:rPr>
                        <a:t>Каучукоподобная</a:t>
                      </a:r>
                      <a:r>
                        <a:rPr lang="ru-RU" sz="105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+mn-lt"/>
                        </a:rPr>
                        <a:t>или твердая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</a:tr>
              <a:tr h="1060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</a:rPr>
                        <a:t>Растворение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Хорошо растворяются без набухания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Хорошо растворяются с </a:t>
                      </a:r>
                      <a:r>
                        <a:rPr lang="ru-RU" sz="1050" dirty="0" smtClean="0">
                          <a:effectLst/>
                          <a:latin typeface="+mn-lt"/>
                        </a:rPr>
                        <a:t>предварительным </a:t>
                      </a:r>
                      <a:r>
                        <a:rPr lang="ru-RU" sz="1050" dirty="0">
                          <a:effectLst/>
                          <a:latin typeface="+mn-lt"/>
                        </a:rPr>
                        <a:t>набуханием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Хорошо растворяются с </a:t>
                      </a:r>
                      <a:r>
                        <a:rPr lang="ru-RU" sz="1050" dirty="0" smtClean="0">
                          <a:effectLst/>
                          <a:latin typeface="+mn-lt"/>
                        </a:rPr>
                        <a:t>предварительным </a:t>
                      </a:r>
                      <a:r>
                        <a:rPr lang="ru-RU" sz="1050" dirty="0">
                          <a:effectLst/>
                          <a:latin typeface="+mn-lt"/>
                        </a:rPr>
                        <a:t>набуханием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Хорошо растворяются без набухания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Не </a:t>
                      </a:r>
                      <a:r>
                        <a:rPr lang="ru-RU" sz="1050" dirty="0" smtClean="0">
                          <a:effectLst/>
                          <a:latin typeface="+mn-lt"/>
                        </a:rPr>
                        <a:t>растворяются</a:t>
                      </a:r>
                      <a:r>
                        <a:rPr lang="ru-RU" sz="1050" dirty="0">
                          <a:effectLst/>
                          <a:latin typeface="+mn-lt"/>
                        </a:rPr>
                        <a:t>, иногда ограниченно набухают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</a:tr>
              <a:tr h="353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</a:rPr>
                        <a:t>Вязкость 1%-ного раствора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</a:rPr>
                        <a:t>Низкая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Высокая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Высокая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</a:rPr>
                        <a:t>Низкая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</a:rPr>
                        <a:t>–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</a:tr>
              <a:tr h="353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</a:rPr>
                        <a:t>Реологический тип раствора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</a:rPr>
                        <a:t>Ньютоновский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</a:rPr>
                        <a:t>Неньютоно-вский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Неньютоновский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</a:rPr>
                        <a:t>Ньютонов-ский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</a:rPr>
                        <a:t>–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</a:tr>
              <a:tr h="530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</a:rPr>
                        <a:t>Изменение вязкости во времени (старение)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</a:rPr>
                        <a:t>Не изменяется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Изменяется (</a:t>
                      </a:r>
                      <a:r>
                        <a:rPr lang="ru-RU" sz="1050" dirty="0" smtClean="0">
                          <a:effectLst/>
                          <a:latin typeface="+mn-lt"/>
                        </a:rPr>
                        <a:t>уменьшается</a:t>
                      </a:r>
                      <a:r>
                        <a:rPr lang="ru-RU" sz="1050" dirty="0">
                          <a:effectLst/>
                          <a:latin typeface="+mn-lt"/>
                        </a:rPr>
                        <a:t>)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Изменяется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(уменьшается)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Не изменяется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–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</a:tr>
              <a:tr h="1953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Примеры соединений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+mn-lt"/>
                        </a:rPr>
                        <a:t>Поверхностно-активные вещества (сульфонолы, сульфонаты и другие)</a:t>
                      </a:r>
                      <a:endParaRPr lang="ru-RU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Реагенты на основе акриловой кислоты </a:t>
                      </a:r>
                      <a:r>
                        <a:rPr lang="ru-RU" sz="1050" dirty="0" smtClean="0">
                          <a:effectLst/>
                          <a:latin typeface="+mn-lt"/>
                        </a:rPr>
                        <a:t>(ПАА, ПАН) </a:t>
                      </a:r>
                      <a:r>
                        <a:rPr lang="ru-RU" sz="1050" dirty="0">
                          <a:effectLst/>
                          <a:latin typeface="+mn-lt"/>
                        </a:rPr>
                        <a:t>и эфиров целлюлозы (КМЦ)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Полисахариды (крахмальные реагенты, биополимеры)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effectLst/>
                          <a:latin typeface="+mn-lt"/>
                        </a:rPr>
                        <a:t>Лигносульфонаты</a:t>
                      </a:r>
                      <a:r>
                        <a:rPr lang="ru-RU" sz="105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+mn-lt"/>
                        </a:rPr>
                        <a:t>(ФХЛС, ХЛС, </a:t>
                      </a:r>
                      <a:r>
                        <a:rPr lang="ru-RU" sz="1050" dirty="0" smtClean="0">
                          <a:effectLst/>
                          <a:latin typeface="+mn-lt"/>
                        </a:rPr>
                        <a:t>и </a:t>
                      </a:r>
                      <a:r>
                        <a:rPr lang="ru-RU" sz="1050" dirty="0">
                          <a:effectLst/>
                          <a:latin typeface="+mn-lt"/>
                        </a:rPr>
                        <a:t>другие) 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Каучуки, отвержденные пластические массы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85" marR="32985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544" y="260648"/>
            <a:ext cx="79208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Свойства </a:t>
            </a:r>
            <a:r>
              <a:rPr lang="ru-RU" sz="2400" b="1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органических полимеров</a:t>
            </a:r>
            <a:endParaRPr lang="ru-RU" sz="2400" b="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fontAlgn="base"/>
            <a:r>
              <a:rPr lang="ru-RU" b="1" dirty="0" smtClean="0">
                <a:latin typeface="+mj-lt"/>
              </a:rPr>
              <a:t> </a:t>
            </a:r>
            <a:endParaRPr lang="ru-RU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596064" cy="61206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Процессы 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деструкции</a:t>
            </a:r>
          </a:p>
          <a:p>
            <a:pPr algn="ctr"/>
            <a:endParaRPr lang="ru-RU" sz="16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Деструкция полимеров – </a:t>
            </a:r>
            <a:r>
              <a:rPr lang="ru-RU" sz="1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разрушение 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(расщепление) макромолекул под действием тепла, кислорода, света</a:t>
            </a:r>
            <a:r>
              <a:rPr lang="ru-RU" sz="1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механических напряжений, </a:t>
            </a:r>
            <a:r>
              <a:rPr lang="ru-RU" sz="1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биологического 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и других факторов.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	Виды деструкции полимерных реагентов: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-</a:t>
            </a: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 биологическая</a:t>
            </a:r>
            <a:r>
              <a:rPr lang="ru-RU" sz="1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	- </a:t>
            </a:r>
            <a:r>
              <a:rPr lang="ru-RU" sz="1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термическая;</a:t>
            </a:r>
            <a:endParaRPr lang="ru-RU" sz="1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	- механическая;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800" dirty="0">
                <a:solidFill>
                  <a:schemeClr val="tx1"/>
                </a:solidFill>
                <a:cs typeface="Times New Roman" panose="02020603050405020304" pitchFamily="18" charset="0"/>
              </a:rPr>
              <a:t>	- фотохимическая;</a:t>
            </a:r>
          </a:p>
          <a:p>
            <a:endParaRPr lang="ru-RU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3465004"/>
            <a:ext cx="5194151" cy="3104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8385" y="332656"/>
            <a:ext cx="5236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+mj-lt"/>
                <a:cs typeface="Times New Roman" panose="02020603050405020304" pitchFamily="18" charset="0"/>
              </a:rPr>
              <a:t>Методика проведения эксперимента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836712"/>
            <a:ext cx="8496944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ru-RU" altLang="ru-RU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altLang="ru-RU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комплексном </a:t>
            </a:r>
            <a:r>
              <a:rPr lang="ru-RU" altLang="ru-RU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исследовании </a:t>
            </a:r>
            <a:r>
              <a:rPr lang="ru-RU" altLang="ru-RU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использовались </a:t>
            </a:r>
            <a:r>
              <a:rPr lang="ru-RU" altLang="ru-RU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водные растворы </a:t>
            </a:r>
            <a:r>
              <a:rPr lang="ru-RU" altLang="ru-RU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полимеров, и </a:t>
            </a:r>
            <a:r>
              <a:rPr lang="ru-RU" altLang="ru-RU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глинистые растворы с добавлением полимерных </a:t>
            </a:r>
            <a:r>
              <a:rPr lang="ru-RU" altLang="ru-RU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реагентов, </a:t>
            </a:r>
            <a:r>
              <a:rPr lang="ru-RU" altLang="ru-RU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выдерживаемые в определенных условиях. </a:t>
            </a:r>
            <a:endParaRPr lang="ru-RU" altLang="ru-RU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altLang="ru-RU" sz="2400" b="1" u="sng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Список исследуемых природных полисахаридов:</a:t>
            </a:r>
            <a:endParaRPr lang="en-US" altLang="ru-RU" sz="2400" b="1" u="sng" dirty="0" smtClean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endParaRPr lang="ru-RU" altLang="ru-RU" b="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sz="2400" dirty="0" err="1" smtClean="0"/>
              <a:t>Биоксан</a:t>
            </a:r>
            <a:r>
              <a:rPr lang="ru-RU" sz="2400" dirty="0" smtClean="0"/>
              <a:t>,   </a:t>
            </a:r>
            <a:r>
              <a:rPr lang="en-US" sz="2400" dirty="0" smtClean="0"/>
              <a:t>DUOVIS</a:t>
            </a:r>
            <a:r>
              <a:rPr lang="ru-RU" sz="2400" dirty="0" smtClean="0"/>
              <a:t>, </a:t>
            </a:r>
            <a:r>
              <a:rPr lang="en-US" sz="2400" dirty="0" smtClean="0"/>
              <a:t>PAC</a:t>
            </a:r>
            <a:r>
              <a:rPr lang="ru-RU" sz="2400" dirty="0"/>
              <a:t>-</a:t>
            </a:r>
            <a:r>
              <a:rPr lang="en-US" sz="2400" dirty="0"/>
              <a:t>L</a:t>
            </a:r>
            <a:r>
              <a:rPr lang="ru-RU" sz="2400" dirty="0" smtClean="0"/>
              <a:t>Е, </a:t>
            </a:r>
            <a:r>
              <a:rPr lang="en-US" sz="2400" dirty="0" smtClean="0"/>
              <a:t>PAC</a:t>
            </a:r>
            <a:r>
              <a:rPr lang="ru-RU" sz="2400" dirty="0"/>
              <a:t>-</a:t>
            </a:r>
            <a:r>
              <a:rPr lang="en-US" sz="2400" dirty="0" smtClean="0"/>
              <a:t>RE</a:t>
            </a:r>
            <a:r>
              <a:rPr lang="ru-RU" sz="2400" dirty="0" smtClean="0"/>
              <a:t>, </a:t>
            </a:r>
            <a:r>
              <a:rPr lang="en-US" sz="2400" dirty="0" smtClean="0"/>
              <a:t>Poly</a:t>
            </a:r>
            <a:r>
              <a:rPr lang="ru-RU" sz="2400" dirty="0"/>
              <a:t>Р</a:t>
            </a:r>
            <a:r>
              <a:rPr lang="en-US" sz="2400" dirty="0"/>
              <a:t>ac </a:t>
            </a:r>
            <a:r>
              <a:rPr lang="en-US" sz="2400" dirty="0" smtClean="0"/>
              <a:t>R</a:t>
            </a:r>
            <a:r>
              <a:rPr lang="ru-RU" sz="2400" dirty="0" smtClean="0"/>
              <a:t>,  </a:t>
            </a:r>
            <a:r>
              <a:rPr lang="en-US" sz="2400" dirty="0" err="1" smtClean="0"/>
              <a:t>Dextrid</a:t>
            </a:r>
            <a:endParaRPr lang="ru-RU" sz="2400" dirty="0" smtClean="0"/>
          </a:p>
          <a:p>
            <a:pPr algn="ctr">
              <a:lnSpc>
                <a:spcPct val="120000"/>
              </a:lnSpc>
              <a:defRPr/>
            </a:pPr>
            <a:endParaRPr lang="en-US" b="1" dirty="0" smtClean="0">
              <a:latin typeface="+mj-lt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ru-RU" sz="2400" b="1" u="sng" dirty="0" smtClean="0">
                <a:latin typeface="+mj-lt"/>
                <a:cs typeface="Times New Roman" panose="02020603050405020304" pitchFamily="18" charset="0"/>
              </a:rPr>
              <a:t>Этапы проведенных исследований</a:t>
            </a:r>
            <a:r>
              <a:rPr lang="en-US" b="1" dirty="0" smtClean="0">
                <a:latin typeface="+mj-lt"/>
                <a:cs typeface="Times New Roman" panose="02020603050405020304" pitchFamily="18" charset="0"/>
              </a:rPr>
              <a:t>:</a:t>
            </a:r>
            <a:endParaRPr lang="ru-RU" b="1" dirty="0">
              <a:latin typeface="+mj-lt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dirty="0">
                <a:cs typeface="Times New Roman" panose="02020603050405020304" pitchFamily="18" charset="0"/>
              </a:rPr>
              <a:t> Приготовление водных растворов полимеров, в   концентрациях 1% и 5%; обработка глинистой суспензии </a:t>
            </a:r>
            <a:r>
              <a:rPr lang="ru-RU" dirty="0" smtClean="0">
                <a:cs typeface="Times New Roman" panose="02020603050405020304" pitchFamily="18" charset="0"/>
              </a:rPr>
              <a:t>(плотность </a:t>
            </a:r>
            <a:r>
              <a:rPr lang="ru-RU" dirty="0">
                <a:cs typeface="Times New Roman" panose="02020603050405020304" pitchFamily="18" charset="0"/>
              </a:rPr>
              <a:t>1040 кг</a:t>
            </a:r>
            <a:r>
              <a:rPr lang="en-US" dirty="0">
                <a:cs typeface="Times New Roman" panose="02020603050405020304" pitchFamily="18" charset="0"/>
              </a:rPr>
              <a:t>/</a:t>
            </a:r>
            <a:r>
              <a:rPr lang="ru-RU" dirty="0">
                <a:cs typeface="Times New Roman" panose="02020603050405020304" pitchFamily="18" charset="0"/>
              </a:rPr>
              <a:t>м</a:t>
            </a:r>
            <a:r>
              <a:rPr lang="ru-RU" baseline="30000" dirty="0"/>
              <a:t>3 </a:t>
            </a:r>
            <a:r>
              <a:rPr lang="ru-RU" dirty="0" smtClean="0">
                <a:cs typeface="Times New Roman" panose="02020603050405020304" pitchFamily="18" charset="0"/>
              </a:rPr>
              <a:t>) водными </a:t>
            </a:r>
            <a:r>
              <a:rPr lang="ru-RU" dirty="0">
                <a:cs typeface="Times New Roman" panose="02020603050405020304" pitchFamily="18" charset="0"/>
              </a:rPr>
              <a:t>растворами реагентов </a:t>
            </a:r>
            <a:r>
              <a:rPr lang="ru-RU" dirty="0" smtClean="0">
                <a:cs typeface="Times New Roman" panose="02020603050405020304" pitchFamily="18" charset="0"/>
              </a:rPr>
              <a:t>в вышеуказанных концентрациях;</a:t>
            </a:r>
            <a:endParaRPr lang="ru-RU" dirty="0"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dirty="0">
                <a:cs typeface="Times New Roman" panose="02020603050405020304" pitchFamily="18" charset="0"/>
              </a:rPr>
              <a:t> Оценка изменения щёлочности </a:t>
            </a:r>
            <a:r>
              <a:rPr lang="ru-RU" dirty="0" smtClean="0">
                <a:cs typeface="Times New Roman" panose="02020603050405020304" pitchFamily="18" charset="0"/>
              </a:rPr>
              <a:t> и параметров реологии,  контроль внешних изменений, в естественных условиях, в </a:t>
            </a:r>
            <a:r>
              <a:rPr lang="ru-RU" dirty="0">
                <a:cs typeface="Times New Roman" panose="02020603050405020304" pitchFamily="18" charset="0"/>
              </a:rPr>
              <a:t>определенном временном периоде;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dirty="0">
                <a:cs typeface="Times New Roman" panose="02020603050405020304" pitchFamily="18" charset="0"/>
              </a:rPr>
              <a:t> Разработка рекомендаций для контроля процессов </a:t>
            </a:r>
            <a:r>
              <a:rPr lang="ru-RU" dirty="0" smtClean="0">
                <a:cs typeface="Times New Roman" panose="02020603050405020304" pitchFamily="18" charset="0"/>
              </a:rPr>
              <a:t>ферментации в промывочных жидкостях, содержащих органические полимеры.</a:t>
            </a:r>
            <a:endParaRPr lang="ru-RU" dirty="0">
              <a:cs typeface="Times New Roman" panose="02020603050405020304" pitchFamily="18" charset="0"/>
            </a:endParaRPr>
          </a:p>
          <a:p>
            <a:endParaRPr lang="ru-RU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861\Downloads\206984_model_280_rheometer_1080x723c0pcente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949" y="3682192"/>
            <a:ext cx="5760640" cy="28803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9405" y="2195890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 smtClean="0"/>
              <a:t>Вискозиметр </a:t>
            </a:r>
            <a:r>
              <a:rPr lang="ru-RU" b="1" dirty="0" err="1" smtClean="0"/>
              <a:t>Model</a:t>
            </a:r>
            <a:r>
              <a:rPr lang="ru-RU" b="1" dirty="0" smtClean="0"/>
              <a:t> 280 (</a:t>
            </a:r>
            <a:r>
              <a:rPr lang="ru-RU" b="1" dirty="0" err="1" smtClean="0"/>
              <a:t>Fann</a:t>
            </a:r>
            <a:r>
              <a:rPr lang="ru-RU" b="1" dirty="0" smtClean="0"/>
              <a:t>) </a:t>
            </a:r>
            <a:r>
              <a:rPr lang="ru-RU" dirty="0" smtClean="0"/>
              <a:t>ротационный  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548680"/>
            <a:ext cx="79208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fontAlgn="base"/>
            <a:r>
              <a:rPr lang="ru-RU" sz="2400" b="1" dirty="0">
                <a:latin typeface="+mj-lt"/>
                <a:cs typeface="Times New Roman" panose="02020603050405020304" pitchFamily="18" charset="0"/>
              </a:rPr>
              <a:t>Стандартное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оборудование и материалы, используемые в комплексном исследовании</a:t>
            </a:r>
            <a:endParaRPr lang="ru-RU" sz="2400" b="1" dirty="0">
              <a:latin typeface="+mj-lt"/>
            </a:endParaRPr>
          </a:p>
          <a:p>
            <a:pPr algn="ctr" fontAlgn="base"/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831707"/>
            <a:ext cx="2662039" cy="258129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110931" y="2195890"/>
            <a:ext cx="3888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 smtClean="0">
                <a:latin typeface="+mj-lt"/>
              </a:rPr>
              <a:t>кислотно-основные индикаторы 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 rot="10800000" flipV="1">
            <a:off x="395536" y="547563"/>
            <a:ext cx="8748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+mj-lt"/>
                <a:cs typeface="Times New Roman" panose="02020603050405020304" pitchFamily="18" charset="0"/>
              </a:rPr>
              <a:t>Результаты эксперимента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496" y="1124744"/>
            <a:ext cx="90010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ru-RU" dirty="0"/>
              <a:t>В результате полученных значений щёлочности и реологических показателей построены графические зависимости вышеуказанных параметров от временного фактора</a:t>
            </a:r>
            <a:endParaRPr lang="ru-RU" dirty="0"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33238710"/>
              </p:ext>
            </p:extLst>
          </p:nvPr>
        </p:nvGraphicFramePr>
        <p:xfrm>
          <a:off x="1619672" y="2232358"/>
          <a:ext cx="5940425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 rot="10800000" flipV="1">
            <a:off x="395536" y="547563"/>
            <a:ext cx="8748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+mj-lt"/>
                <a:cs typeface="Times New Roman" panose="02020603050405020304" pitchFamily="18" charset="0"/>
              </a:rPr>
              <a:t>Результаты эксперимента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71625" y="1462087"/>
          <a:ext cx="6000750" cy="393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rot="10800000" flipV="1">
            <a:off x="395536" y="547563"/>
            <a:ext cx="8748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+mj-lt"/>
                <a:cs typeface="Times New Roman" panose="02020603050405020304" pitchFamily="18" charset="0"/>
              </a:rPr>
              <a:t>Результаты эксперимента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76387" y="1595437"/>
          <a:ext cx="5991225" cy="366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459</Words>
  <Application>Microsoft Office PowerPoint</Application>
  <PresentationFormat>Экран (4:3)</PresentationFormat>
  <Paragraphs>108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861</dc:creator>
  <cp:lastModifiedBy>Цуканова Анастасия Николаевна</cp:lastModifiedBy>
  <cp:revision>43</cp:revision>
  <dcterms:created xsi:type="dcterms:W3CDTF">2019-05-13T18:22:49Z</dcterms:created>
  <dcterms:modified xsi:type="dcterms:W3CDTF">2019-12-21T09:09:04Z</dcterms:modified>
</cp:coreProperties>
</file>