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7" autoAdjust="0"/>
    <p:restoredTop sz="94660"/>
  </p:normalViewPr>
  <p:slideViewPr>
    <p:cSldViewPr snapToGrid="0">
      <p:cViewPr varScale="1">
        <p:scale>
          <a:sx n="91" d="100"/>
          <a:sy n="91" d="100"/>
        </p:scale>
        <p:origin x="-132"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11/6/2020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Панорамная фотография с подписью">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6343B39-165A-4B68-AA5C-581F5336313C}"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ru-RU"/>
              <a:t>Образец заголовка</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942C8C57-33F9-4259-AC4F-0E3F5BEC9B94}"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ru-RU"/>
              <a:t>Образец заголовка</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ru-RU"/>
              <a:t>Образец текста</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8748772B-8FA2-401F-A0A1-A59855EDBC3E}"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3DD5BDE-5A90-4611-82E9-0FC5746D30C5}"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ru-RU"/>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11/6/2020</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09472EB-AC54-4713-BFC2-BEB621108C63}" type="datetimeFigureOut">
              <a:rPr lang="en-US" dirty="0"/>
              <a:t>11/6/2020</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ru-RU"/>
              <a:t>Образец заголовка</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6ED06B6-C816-4861-964D-15A98395707D}"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0B1A8AB-EA7C-4B1B-9D73-E2551851FABE}"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11/6/2020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9972760-34CC-4E65-AF93-CE97F4F292DA}"/>
              </a:ext>
            </a:extLst>
          </p:cNvPr>
          <p:cNvSpPr>
            <a:spLocks noGrp="1"/>
          </p:cNvSpPr>
          <p:nvPr>
            <p:ph type="ctrTitle"/>
          </p:nvPr>
        </p:nvSpPr>
        <p:spPr>
          <a:xfrm>
            <a:off x="1283735" y="3429000"/>
            <a:ext cx="10016628" cy="2199860"/>
          </a:xfrm>
        </p:spPr>
        <p:txBody>
          <a:bodyPr/>
          <a:lstStyle/>
          <a:p>
            <a:pPr algn="ctr"/>
            <a:r>
              <a:rPr lang="en-US" sz="1800" dirty="0"/>
              <a:t>MINISTRY OF SCIENCE AND HIGHER EDUCATION </a:t>
            </a:r>
            <a:r>
              <a:rPr lang="ru-RU" sz="1800" dirty="0"/>
              <a:t/>
            </a:r>
            <a:br>
              <a:rPr lang="ru-RU" sz="1800" dirty="0"/>
            </a:br>
            <a:r>
              <a:rPr lang="en-US" sz="1800" dirty="0"/>
              <a:t>OF THE RUSSIAN FEDERATION</a:t>
            </a:r>
            <a:r>
              <a:rPr lang="ru-RU" sz="1800" dirty="0"/>
              <a:t/>
            </a:r>
            <a:br>
              <a:rPr lang="ru-RU" sz="1800" dirty="0"/>
            </a:br>
            <a:r>
              <a:rPr lang="en-US" sz="1800" dirty="0"/>
              <a:t>FEDERAL STATE BUDGET EDUCATIONAL INSTITUTION </a:t>
            </a:r>
            <a:r>
              <a:rPr lang="ru-RU" sz="1800" dirty="0"/>
              <a:t/>
            </a:r>
            <a:br>
              <a:rPr lang="ru-RU" sz="1800" dirty="0"/>
            </a:br>
            <a:r>
              <a:rPr lang="en-US" sz="1800" dirty="0"/>
              <a:t>OF HIGHER EDUCATION</a:t>
            </a:r>
            <a:r>
              <a:rPr lang="ru-RU" sz="1800" dirty="0"/>
              <a:t/>
            </a:r>
            <a:br>
              <a:rPr lang="ru-RU" sz="1800" dirty="0"/>
            </a:br>
            <a:r>
              <a:rPr lang="en-US" sz="1800" dirty="0"/>
              <a:t>VORONEZH STATE </a:t>
            </a:r>
            <a:r>
              <a:rPr lang="en-US" sz="1800" dirty="0" smtClean="0"/>
              <a:t>UNIVERSITY OF </a:t>
            </a:r>
            <a:r>
              <a:rPr lang="en-US" sz="1800" dirty="0" smtClean="0"/>
              <a:t>FORESTRY AND TECHNOLOGIES</a:t>
            </a:r>
            <a:r>
              <a:rPr lang="ru-RU" sz="1800" dirty="0"/>
              <a:t/>
            </a:r>
            <a:br>
              <a:rPr lang="ru-RU" sz="1800" dirty="0"/>
            </a:br>
            <a:r>
              <a:rPr lang="en-US" sz="1800" dirty="0"/>
              <a:t>NAMED AFTER G.F. MOROZOV </a:t>
            </a:r>
            <a:r>
              <a:rPr lang="ru-RU" sz="1800" dirty="0"/>
              <a:t/>
            </a:r>
            <a:br>
              <a:rPr lang="ru-RU" sz="1800" dirty="0"/>
            </a:br>
            <a:r>
              <a:rPr lang="ru-RU" sz="1800" dirty="0"/>
              <a:t/>
            </a:r>
            <a:br>
              <a:rPr lang="ru-RU" sz="1800" dirty="0"/>
            </a:br>
            <a:r>
              <a:rPr lang="ru-RU" sz="1800" dirty="0"/>
              <a:t/>
            </a:r>
            <a:br>
              <a:rPr lang="ru-RU" sz="1800" dirty="0"/>
            </a:br>
            <a:r>
              <a:rPr lang="ru-RU" dirty="0"/>
              <a:t/>
            </a:r>
            <a:br>
              <a:rPr lang="ru-RU" dirty="0"/>
            </a:br>
            <a:r>
              <a:rPr lang="en-US" sz="2800" dirty="0"/>
              <a:t>Viruses of endophytic and pathogenic forest fungi</a:t>
            </a:r>
            <a:r>
              <a:rPr lang="ru-RU" sz="2800" dirty="0"/>
              <a:t/>
            </a:r>
            <a:br>
              <a:rPr lang="ru-RU" sz="2800" dirty="0"/>
            </a:br>
            <a:r>
              <a:rPr lang="ru-RU" dirty="0"/>
              <a:t/>
            </a:r>
            <a:br>
              <a:rPr lang="ru-RU" dirty="0"/>
            </a:br>
            <a:endParaRPr lang="ru-RU" sz="1800" dirty="0"/>
          </a:p>
        </p:txBody>
      </p:sp>
      <p:sp>
        <p:nvSpPr>
          <p:cNvPr id="3" name="Подзаголовок 2">
            <a:extLst>
              <a:ext uri="{FF2B5EF4-FFF2-40B4-BE49-F238E27FC236}">
                <a16:creationId xmlns:a16="http://schemas.microsoft.com/office/drawing/2014/main" xmlns="" id="{534D8A3D-8205-4350-B663-64AA175F6983}"/>
              </a:ext>
            </a:extLst>
          </p:cNvPr>
          <p:cNvSpPr>
            <a:spLocks noGrp="1"/>
          </p:cNvSpPr>
          <p:nvPr>
            <p:ph type="subTitle" idx="1"/>
          </p:nvPr>
        </p:nvSpPr>
        <p:spPr>
          <a:xfrm>
            <a:off x="2082607" y="5198150"/>
            <a:ext cx="8825658" cy="861420"/>
          </a:xfrm>
        </p:spPr>
        <p:txBody>
          <a:bodyPr>
            <a:normAutofit/>
          </a:bodyPr>
          <a:lstStyle/>
          <a:p>
            <a:r>
              <a:rPr lang="en-US" dirty="0"/>
              <a:t>WRITTEN BY: </a:t>
            </a:r>
            <a:r>
              <a:rPr lang="ru-RU" dirty="0"/>
              <a:t>                                                              </a:t>
            </a:r>
            <a:r>
              <a:rPr lang="en-US" dirty="0" err="1"/>
              <a:t>Zhilenkova</a:t>
            </a:r>
            <a:r>
              <a:rPr lang="en-US" dirty="0"/>
              <a:t> E.S., LD4-201-OM</a:t>
            </a:r>
            <a:endParaRPr lang="ru-RU" dirty="0"/>
          </a:p>
          <a:p>
            <a:r>
              <a:rPr lang="en-US" dirty="0"/>
              <a:t>CHECKED BY: </a:t>
            </a:r>
            <a:r>
              <a:rPr lang="ru-RU" dirty="0"/>
              <a:t>                                    </a:t>
            </a:r>
            <a:r>
              <a:rPr lang="en-US" dirty="0" err="1"/>
              <a:t>Maklakova</a:t>
            </a:r>
            <a:r>
              <a:rPr lang="en-US" dirty="0"/>
              <a:t> E.A., Doctor of Philology</a:t>
            </a:r>
            <a:endParaRPr lang="ru-RU" dirty="0"/>
          </a:p>
          <a:p>
            <a:endParaRPr lang="ru-RU" dirty="0"/>
          </a:p>
        </p:txBody>
      </p:sp>
    </p:spTree>
    <p:extLst>
      <p:ext uri="{BB962C8B-B14F-4D97-AF65-F5344CB8AC3E}">
        <p14:creationId xmlns:p14="http://schemas.microsoft.com/office/powerpoint/2010/main" val="20145018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D4C9131D-2742-4900-9A51-DFDFA7E36A64}"/>
              </a:ext>
            </a:extLst>
          </p:cNvPr>
          <p:cNvSpPr>
            <a:spLocks noGrp="1"/>
          </p:cNvSpPr>
          <p:nvPr>
            <p:ph idx="1"/>
          </p:nvPr>
        </p:nvSpPr>
        <p:spPr>
          <a:xfrm>
            <a:off x="1154954" y="2603500"/>
            <a:ext cx="9248003" cy="3416300"/>
          </a:xfrm>
        </p:spPr>
        <p:txBody>
          <a:bodyPr/>
          <a:lstStyle/>
          <a:p>
            <a:pPr marL="0" indent="0">
              <a:buNone/>
            </a:pPr>
            <a:r>
              <a:rPr lang="en-US" dirty="0"/>
              <a:t>Thus, depending on the mode of action, mycoviruses can be used as potential bioagents for combating fungal diseases.</a:t>
            </a:r>
            <a:endParaRPr lang="ru-RU" dirty="0"/>
          </a:p>
        </p:txBody>
      </p:sp>
      <p:pic>
        <p:nvPicPr>
          <p:cNvPr id="5" name="Рисунок 4">
            <a:extLst>
              <a:ext uri="{FF2B5EF4-FFF2-40B4-BE49-F238E27FC236}">
                <a16:creationId xmlns:a16="http://schemas.microsoft.com/office/drawing/2014/main" xmlns="" id="{9301E964-AF0A-48D2-9091-47EE542F8839}"/>
              </a:ext>
            </a:extLst>
          </p:cNvPr>
          <p:cNvPicPr>
            <a:picLocks noChangeAspect="1"/>
          </p:cNvPicPr>
          <p:nvPr/>
        </p:nvPicPr>
        <p:blipFill>
          <a:blip r:embed="rId2"/>
          <a:stretch>
            <a:fillRect/>
          </a:stretch>
        </p:blipFill>
        <p:spPr>
          <a:xfrm>
            <a:off x="3532819" y="3564835"/>
            <a:ext cx="5126361" cy="28771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4240261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6D0B952B-7AA7-4717-911E-4FFBC7359BCB}"/>
              </a:ext>
            </a:extLst>
          </p:cNvPr>
          <p:cNvSpPr>
            <a:spLocks noGrp="1" noChangeArrowheads="1"/>
          </p:cNvSpPr>
          <p:nvPr>
            <p:ph idx="1"/>
          </p:nvPr>
        </p:nvSpPr>
        <p:spPr bwMode="auto">
          <a:xfrm>
            <a:off x="3505164" y="3169628"/>
            <a:ext cx="4867359" cy="51874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3600" b="0" i="0" u="none" strike="noStrike" cap="none" normalizeH="0" baseline="0" dirty="0" err="1">
                <a:ln>
                  <a:noFill/>
                </a:ln>
                <a:solidFill>
                  <a:srgbClr val="222222"/>
                </a:solidFill>
                <a:effectLst/>
                <a:latin typeface="inherit"/>
              </a:rPr>
              <a:t>Thanks</a:t>
            </a:r>
            <a:r>
              <a:rPr kumimoji="0" lang="ru-RU" altLang="ru-RU" sz="3600" b="0" i="0" u="none" strike="noStrike" cap="none" normalizeH="0" baseline="0" dirty="0">
                <a:ln>
                  <a:noFill/>
                </a:ln>
                <a:solidFill>
                  <a:srgbClr val="222222"/>
                </a:solidFill>
                <a:effectLst/>
                <a:latin typeface="inherit"/>
              </a:rPr>
              <a:t> </a:t>
            </a:r>
            <a:r>
              <a:rPr kumimoji="0" lang="ru-RU" altLang="ru-RU" sz="3600" b="0" i="0" u="none" strike="noStrike" cap="none" normalizeH="0" baseline="0" dirty="0" err="1">
                <a:ln>
                  <a:noFill/>
                </a:ln>
                <a:solidFill>
                  <a:srgbClr val="222222"/>
                </a:solidFill>
                <a:effectLst/>
                <a:latin typeface="inherit"/>
              </a:rPr>
              <a:t>for</a:t>
            </a:r>
            <a:r>
              <a:rPr kumimoji="0" lang="ru-RU" altLang="ru-RU" sz="3600" b="0" i="0" u="none" strike="noStrike" cap="none" normalizeH="0" baseline="0" dirty="0">
                <a:ln>
                  <a:noFill/>
                </a:ln>
                <a:solidFill>
                  <a:srgbClr val="222222"/>
                </a:solidFill>
                <a:effectLst/>
                <a:latin typeface="inherit"/>
              </a:rPr>
              <a:t> </a:t>
            </a:r>
            <a:r>
              <a:rPr kumimoji="0" lang="ru-RU" altLang="ru-RU" sz="3600" b="0" i="0" u="none" strike="noStrike" cap="none" normalizeH="0" baseline="0" dirty="0" err="1">
                <a:ln>
                  <a:noFill/>
                </a:ln>
                <a:solidFill>
                  <a:srgbClr val="222222"/>
                </a:solidFill>
                <a:effectLst/>
                <a:latin typeface="inherit"/>
              </a:rPr>
              <a:t>your</a:t>
            </a:r>
            <a:r>
              <a:rPr kumimoji="0" lang="ru-RU" altLang="ru-RU" sz="3600" b="0" i="0" u="none" strike="noStrike" cap="none" normalizeH="0" baseline="0" dirty="0">
                <a:ln>
                  <a:noFill/>
                </a:ln>
                <a:solidFill>
                  <a:srgbClr val="222222"/>
                </a:solidFill>
                <a:effectLst/>
                <a:latin typeface="inherit"/>
              </a:rPr>
              <a:t> </a:t>
            </a:r>
            <a:r>
              <a:rPr kumimoji="0" lang="ru-RU" altLang="ru-RU" sz="3600" b="0" i="0" u="none" strike="noStrike" cap="none" normalizeH="0" baseline="0" dirty="0" err="1">
                <a:ln>
                  <a:noFill/>
                </a:ln>
                <a:solidFill>
                  <a:srgbClr val="222222"/>
                </a:solidFill>
                <a:effectLst/>
                <a:latin typeface="inherit"/>
              </a:rPr>
              <a:t>attention</a:t>
            </a:r>
            <a:r>
              <a:rPr kumimoji="0" lang="ru-RU" altLang="ru-RU" sz="3600" b="0" i="0" u="none" strike="noStrike" cap="none" normalizeH="0" baseline="0" dirty="0">
                <a:ln>
                  <a:noFill/>
                </a:ln>
                <a:solidFill>
                  <a:schemeClr val="tx1"/>
                </a:solidFill>
                <a:effectLst/>
              </a:rPr>
              <a:t> </a:t>
            </a:r>
            <a:endParaRPr kumimoji="0" lang="ru-RU" altLang="ru-RU"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809312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91A4243-95E0-4E3E-B069-FE7CB7D7DA24}"/>
              </a:ext>
            </a:extLst>
          </p:cNvPr>
          <p:cNvSpPr>
            <a:spLocks noGrp="1"/>
          </p:cNvSpPr>
          <p:nvPr>
            <p:ph idx="1"/>
          </p:nvPr>
        </p:nvSpPr>
        <p:spPr/>
        <p:txBody>
          <a:bodyPr/>
          <a:lstStyle/>
          <a:p>
            <a:pPr marL="0" indent="0">
              <a:buNone/>
            </a:pPr>
            <a:r>
              <a:rPr lang="en-US" sz="2800" dirty="0"/>
              <a:t>Keywords: Mycovirus, Fungal endophytes, High-throughput sequencing, Fungi, Mycobiome, Endophyte virus, Origin of mycoviruses, pathogenicity, hypovirulence.</a:t>
            </a:r>
            <a:endParaRPr lang="ru-RU" sz="2800" dirty="0"/>
          </a:p>
          <a:p>
            <a:pPr marL="0" indent="0">
              <a:buNone/>
            </a:pPr>
            <a:endParaRPr lang="ru-RU" dirty="0"/>
          </a:p>
        </p:txBody>
      </p:sp>
    </p:spTree>
    <p:extLst>
      <p:ext uri="{BB962C8B-B14F-4D97-AF65-F5344CB8AC3E}">
        <p14:creationId xmlns:p14="http://schemas.microsoft.com/office/powerpoint/2010/main" val="5711410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56EC5321-16C4-4EA8-8447-788E70D31A71}"/>
              </a:ext>
            </a:extLst>
          </p:cNvPr>
          <p:cNvSpPr>
            <a:spLocks noGrp="1"/>
          </p:cNvSpPr>
          <p:nvPr>
            <p:ph idx="1"/>
          </p:nvPr>
        </p:nvSpPr>
        <p:spPr>
          <a:xfrm>
            <a:off x="1775935" y="2205935"/>
            <a:ext cx="8825659" cy="3416300"/>
          </a:xfrm>
        </p:spPr>
        <p:txBody>
          <a:bodyPr>
            <a:normAutofit/>
          </a:bodyPr>
          <a:lstStyle/>
          <a:p>
            <a:pPr marL="0" indent="457200">
              <a:buNone/>
            </a:pPr>
            <a:r>
              <a:rPr lang="en-US" sz="2000" dirty="0"/>
              <a:t>Fungi that reside inside living organisms without causing visible symptoms during at least one part of their life cycle are generally known as endophytic fungi.</a:t>
            </a:r>
            <a:endParaRPr lang="ru-RU" sz="2000" dirty="0"/>
          </a:p>
        </p:txBody>
      </p:sp>
      <p:pic>
        <p:nvPicPr>
          <p:cNvPr id="5" name="Рисунок 4">
            <a:extLst>
              <a:ext uri="{FF2B5EF4-FFF2-40B4-BE49-F238E27FC236}">
                <a16:creationId xmlns:a16="http://schemas.microsoft.com/office/drawing/2014/main" xmlns="" id="{12E42D9C-963B-4A78-BB57-70482DDE7842}"/>
              </a:ext>
            </a:extLst>
          </p:cNvPr>
          <p:cNvPicPr>
            <a:picLocks noChangeAspect="1"/>
          </p:cNvPicPr>
          <p:nvPr/>
        </p:nvPicPr>
        <p:blipFill>
          <a:blip r:embed="rId2"/>
          <a:stretch>
            <a:fillRect/>
          </a:stretch>
        </p:blipFill>
        <p:spPr>
          <a:xfrm>
            <a:off x="4704521" y="3429000"/>
            <a:ext cx="3233530" cy="3233530"/>
          </a:xfrm>
          <a:prstGeom prst="rect">
            <a:avLst/>
          </a:prstGeom>
          <a:ln>
            <a:noFill/>
          </a:ln>
          <a:effectLst>
            <a:softEdge rad="112500"/>
          </a:effectLst>
        </p:spPr>
      </p:pic>
    </p:spTree>
    <p:extLst>
      <p:ext uri="{BB962C8B-B14F-4D97-AF65-F5344CB8AC3E}">
        <p14:creationId xmlns:p14="http://schemas.microsoft.com/office/powerpoint/2010/main" val="9577440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5500E1D-FE89-474C-A0EC-C8E9485B6758}"/>
              </a:ext>
            </a:extLst>
          </p:cNvPr>
          <p:cNvSpPr>
            <a:spLocks noGrp="1"/>
          </p:cNvSpPr>
          <p:nvPr>
            <p:ph idx="1"/>
          </p:nvPr>
        </p:nvSpPr>
        <p:spPr>
          <a:xfrm>
            <a:off x="1154954" y="2146587"/>
            <a:ext cx="8825659" cy="3416300"/>
          </a:xfrm>
        </p:spPr>
        <p:txBody>
          <a:bodyPr/>
          <a:lstStyle/>
          <a:p>
            <a:pPr marL="0" indent="0">
              <a:buNone/>
            </a:pPr>
            <a:r>
              <a:rPr lang="en-US" dirty="0"/>
              <a:t>Endophytes enhance the host's defenses against herbivores and increase resistance to various stressors such as drought.</a:t>
            </a:r>
            <a:endParaRPr lang="ru-RU" dirty="0"/>
          </a:p>
        </p:txBody>
      </p:sp>
      <p:pic>
        <p:nvPicPr>
          <p:cNvPr id="5" name="Рисунок 4">
            <a:extLst>
              <a:ext uri="{FF2B5EF4-FFF2-40B4-BE49-F238E27FC236}">
                <a16:creationId xmlns:a16="http://schemas.microsoft.com/office/drawing/2014/main" xmlns="" id="{E954B8FB-4AFF-4775-A9B8-C599013885A5}"/>
              </a:ext>
            </a:extLst>
          </p:cNvPr>
          <p:cNvPicPr>
            <a:picLocks noChangeAspect="1"/>
          </p:cNvPicPr>
          <p:nvPr/>
        </p:nvPicPr>
        <p:blipFill>
          <a:blip r:embed="rId2"/>
          <a:stretch>
            <a:fillRect/>
          </a:stretch>
        </p:blipFill>
        <p:spPr>
          <a:xfrm>
            <a:off x="1575566" y="3057656"/>
            <a:ext cx="4520434" cy="2775549"/>
          </a:xfrm>
          <a:prstGeom prst="rect">
            <a:avLst/>
          </a:prstGeom>
        </p:spPr>
      </p:pic>
      <p:pic>
        <p:nvPicPr>
          <p:cNvPr id="7" name="Рисунок 6">
            <a:extLst>
              <a:ext uri="{FF2B5EF4-FFF2-40B4-BE49-F238E27FC236}">
                <a16:creationId xmlns:a16="http://schemas.microsoft.com/office/drawing/2014/main" xmlns="" id="{6F93B000-6962-4753-A813-7200F9E57899}"/>
              </a:ext>
            </a:extLst>
          </p:cNvPr>
          <p:cNvPicPr>
            <a:picLocks noChangeAspect="1"/>
          </p:cNvPicPr>
          <p:nvPr/>
        </p:nvPicPr>
        <p:blipFill>
          <a:blip r:embed="rId3"/>
          <a:stretch>
            <a:fillRect/>
          </a:stretch>
        </p:blipFill>
        <p:spPr>
          <a:xfrm>
            <a:off x="5870713" y="4219579"/>
            <a:ext cx="4357480" cy="2440189"/>
          </a:xfrm>
          <a:prstGeom prst="rect">
            <a:avLst/>
          </a:prstGeom>
        </p:spPr>
      </p:pic>
    </p:spTree>
    <p:extLst>
      <p:ext uri="{BB962C8B-B14F-4D97-AF65-F5344CB8AC3E}">
        <p14:creationId xmlns:p14="http://schemas.microsoft.com/office/powerpoint/2010/main" val="24847466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0E47DB0-F07C-453D-BCCA-1E32C8B23EDB}"/>
              </a:ext>
            </a:extLst>
          </p:cNvPr>
          <p:cNvSpPr>
            <a:spLocks noGrp="1"/>
          </p:cNvSpPr>
          <p:nvPr>
            <p:ph idx="1"/>
          </p:nvPr>
        </p:nvSpPr>
        <p:spPr/>
        <p:txBody>
          <a:bodyPr/>
          <a:lstStyle/>
          <a:p>
            <a:pPr marL="0" indent="0">
              <a:buNone/>
            </a:pPr>
            <a:r>
              <a:rPr lang="en-US" dirty="0"/>
              <a:t>Currently, hundreds of mycoviruses have been discovered, with most of the known species having a double-stranded RNA (dsRNA) genome, and a small part having either a single-stranded RNA (</a:t>
            </a:r>
            <a:r>
              <a:rPr lang="en-US" dirty="0" err="1"/>
              <a:t>ssRNA</a:t>
            </a:r>
            <a:r>
              <a:rPr lang="en-US" dirty="0"/>
              <a:t>) or a single-stranded DNA (ssDNA) genome. </a:t>
            </a:r>
            <a:endParaRPr lang="ru-RU" dirty="0"/>
          </a:p>
        </p:txBody>
      </p:sp>
      <p:pic>
        <p:nvPicPr>
          <p:cNvPr id="4" name="Рисунок 3">
            <a:extLst>
              <a:ext uri="{FF2B5EF4-FFF2-40B4-BE49-F238E27FC236}">
                <a16:creationId xmlns:a16="http://schemas.microsoft.com/office/drawing/2014/main" xmlns="" id="{EA894841-8EE4-4C3A-BBD9-B233492F1851}"/>
              </a:ext>
            </a:extLst>
          </p:cNvPr>
          <p:cNvPicPr>
            <a:picLocks noChangeAspect="1"/>
          </p:cNvPicPr>
          <p:nvPr/>
        </p:nvPicPr>
        <p:blipFill>
          <a:blip r:embed="rId2"/>
          <a:stretch>
            <a:fillRect/>
          </a:stretch>
        </p:blipFill>
        <p:spPr>
          <a:xfrm>
            <a:off x="2938462" y="3779306"/>
            <a:ext cx="6315075" cy="2105025"/>
          </a:xfrm>
          <a:prstGeom prst="rect">
            <a:avLst/>
          </a:prstGeom>
        </p:spPr>
      </p:pic>
    </p:spTree>
    <p:extLst>
      <p:ext uri="{BB962C8B-B14F-4D97-AF65-F5344CB8AC3E}">
        <p14:creationId xmlns:p14="http://schemas.microsoft.com/office/powerpoint/2010/main" val="415962479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53B5EAB-3021-48BE-9795-A7892EC7BE61}"/>
              </a:ext>
            </a:extLst>
          </p:cNvPr>
          <p:cNvSpPr>
            <a:spLocks noGrp="1"/>
          </p:cNvSpPr>
          <p:nvPr>
            <p:ph type="title"/>
          </p:nvPr>
        </p:nvSpPr>
        <p:spPr>
          <a:xfrm>
            <a:off x="1817563" y="5375784"/>
            <a:ext cx="8825659" cy="706964"/>
          </a:xfrm>
        </p:spPr>
        <p:txBody>
          <a:bodyPr/>
          <a:lstStyle/>
          <a:p>
            <a:pPr algn="ctr"/>
            <a:r>
              <a:rPr lang="en-US" sz="1600" dirty="0">
                <a:solidFill>
                  <a:schemeClr val="tx1"/>
                </a:solidFill>
              </a:rPr>
              <a:t>Relative abundance of leaf-inhabiting fungal endophytes of</a:t>
            </a:r>
            <a:br>
              <a:rPr lang="en-US" sz="1600" dirty="0">
                <a:solidFill>
                  <a:schemeClr val="tx1"/>
                </a:solidFill>
              </a:rPr>
            </a:br>
            <a:r>
              <a:rPr lang="en-US" sz="1600" dirty="0">
                <a:solidFill>
                  <a:schemeClr val="tx1"/>
                </a:solidFill>
              </a:rPr>
              <a:t>European beech trees among the </a:t>
            </a:r>
            <a:r>
              <a:rPr lang="en-US" sz="1600" dirty="0" smtClean="0">
                <a:solidFill>
                  <a:schemeClr val="tx1"/>
                </a:solidFill>
              </a:rPr>
              <a:t>main </a:t>
            </a:r>
            <a:r>
              <a:rPr lang="en-US" sz="1600" dirty="0">
                <a:solidFill>
                  <a:schemeClr val="tx1"/>
                </a:solidFill>
              </a:rPr>
              <a:t>trophic guilds or associations.</a:t>
            </a:r>
            <a:endParaRPr lang="ru-RU" sz="1600" dirty="0">
              <a:solidFill>
                <a:schemeClr val="tx1"/>
              </a:solidFill>
            </a:endParaRPr>
          </a:p>
        </p:txBody>
      </p:sp>
      <p:pic>
        <p:nvPicPr>
          <p:cNvPr id="4" name="Объект 3">
            <a:extLst>
              <a:ext uri="{FF2B5EF4-FFF2-40B4-BE49-F238E27FC236}">
                <a16:creationId xmlns:a16="http://schemas.microsoft.com/office/drawing/2014/main" xmlns="" id="{41E881C5-CD7C-486D-AC67-67853EA157F9}"/>
              </a:ext>
            </a:extLst>
          </p:cNvPr>
          <p:cNvPicPr>
            <a:picLocks noGrp="1" noChangeAspect="1"/>
          </p:cNvPicPr>
          <p:nvPr>
            <p:ph idx="1"/>
          </p:nvPr>
        </p:nvPicPr>
        <p:blipFill>
          <a:blip r:embed="rId2"/>
          <a:stretch>
            <a:fillRect/>
          </a:stretch>
        </p:blipFill>
        <p:spPr>
          <a:xfrm>
            <a:off x="1683543" y="1727294"/>
            <a:ext cx="8824913" cy="3277429"/>
          </a:xfrm>
          <a:prstGeom prst="rect">
            <a:avLst/>
          </a:prstGeom>
        </p:spPr>
      </p:pic>
    </p:spTree>
    <p:extLst>
      <p:ext uri="{BB962C8B-B14F-4D97-AF65-F5344CB8AC3E}">
        <p14:creationId xmlns:p14="http://schemas.microsoft.com/office/powerpoint/2010/main" val="9847625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6A7E27F6-37FE-486C-BE6C-FEEF40CD74B7}"/>
              </a:ext>
            </a:extLst>
          </p:cNvPr>
          <p:cNvSpPr>
            <a:spLocks noGrp="1"/>
          </p:cNvSpPr>
          <p:nvPr>
            <p:ph idx="1"/>
          </p:nvPr>
        </p:nvSpPr>
        <p:spPr>
          <a:xfrm>
            <a:off x="1154954" y="2438400"/>
            <a:ext cx="9566055" cy="3581400"/>
          </a:xfrm>
        </p:spPr>
        <p:txBody>
          <a:bodyPr/>
          <a:lstStyle/>
          <a:p>
            <a:pPr marL="0" indent="0">
              <a:buNone/>
            </a:pPr>
            <a:r>
              <a:rPr lang="en-US" dirty="0"/>
              <a:t>Recent estimates indicate that there are between 1.5 and 10 million fungal endophyte species, and scientists have stated that 30-80% of fungal species can be infected with mycoviruses.</a:t>
            </a:r>
            <a:endParaRPr lang="ru-RU" dirty="0"/>
          </a:p>
          <a:p>
            <a:pPr marL="0" indent="0">
              <a:buNone/>
            </a:pPr>
            <a:r>
              <a:rPr lang="en-US" dirty="0"/>
              <a:t> </a:t>
            </a:r>
            <a:endParaRPr lang="ru-RU" dirty="0"/>
          </a:p>
        </p:txBody>
      </p:sp>
      <p:pic>
        <p:nvPicPr>
          <p:cNvPr id="5" name="Рисунок 4">
            <a:extLst>
              <a:ext uri="{FF2B5EF4-FFF2-40B4-BE49-F238E27FC236}">
                <a16:creationId xmlns:a16="http://schemas.microsoft.com/office/drawing/2014/main" xmlns="" id="{9E1B5584-AF6A-4D19-87ED-4B4EBEC217FC}"/>
              </a:ext>
            </a:extLst>
          </p:cNvPr>
          <p:cNvPicPr>
            <a:picLocks noChangeAspect="1"/>
          </p:cNvPicPr>
          <p:nvPr/>
        </p:nvPicPr>
        <p:blipFill>
          <a:blip r:embed="rId2"/>
          <a:stretch>
            <a:fillRect/>
          </a:stretch>
        </p:blipFill>
        <p:spPr>
          <a:xfrm>
            <a:off x="3458817" y="3615286"/>
            <a:ext cx="5274365" cy="2996132"/>
          </a:xfrm>
          <a:prstGeom prst="rect">
            <a:avLst/>
          </a:prstGeom>
        </p:spPr>
      </p:pic>
    </p:spTree>
    <p:extLst>
      <p:ext uri="{BB962C8B-B14F-4D97-AF65-F5344CB8AC3E}">
        <p14:creationId xmlns:p14="http://schemas.microsoft.com/office/powerpoint/2010/main" val="6237088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5DBA19EB-F966-4712-B262-1881D61E25FC}"/>
              </a:ext>
            </a:extLst>
          </p:cNvPr>
          <p:cNvSpPr>
            <a:spLocks noGrp="1"/>
          </p:cNvSpPr>
          <p:nvPr>
            <p:ph idx="1"/>
          </p:nvPr>
        </p:nvSpPr>
        <p:spPr/>
        <p:txBody>
          <a:bodyPr/>
          <a:lstStyle/>
          <a:p>
            <a:pPr marL="0" indent="0">
              <a:buNone/>
            </a:pPr>
            <a:r>
              <a:rPr lang="en-US" dirty="0"/>
              <a:t>The origin of mycoviruses</a:t>
            </a:r>
            <a:r>
              <a:rPr lang="ru-RU" dirty="0"/>
              <a:t>:</a:t>
            </a:r>
          </a:p>
          <a:p>
            <a:pPr>
              <a:buFont typeface="Arial" panose="020B0604020202020204" pitchFamily="34" charset="0"/>
              <a:buChar char="•"/>
            </a:pPr>
            <a:r>
              <a:rPr lang="en-US" dirty="0"/>
              <a:t>The first hypothesis for the origin of mycoviruses is the ancient co-evolution hypothesis, which suggests that viruses and fungi evolved together over time.</a:t>
            </a:r>
            <a:endParaRPr lang="ru-RU" dirty="0"/>
          </a:p>
          <a:p>
            <a:pPr>
              <a:buFont typeface="Arial" panose="020B0604020202020204" pitchFamily="34" charset="0"/>
              <a:buChar char="•"/>
            </a:pPr>
            <a:endParaRPr lang="ru-RU" dirty="0"/>
          </a:p>
          <a:p>
            <a:pPr>
              <a:buFont typeface="Arial" panose="020B0604020202020204" pitchFamily="34" charset="0"/>
              <a:buChar char="•"/>
            </a:pPr>
            <a:r>
              <a:rPr lang="en-US" dirty="0"/>
              <a:t>The second hypothesis suggests that mycoviruses evolved from plant viruses and occupied the niche of infection of plant-associated fungi.</a:t>
            </a:r>
            <a:endParaRPr lang="ru-RU" dirty="0"/>
          </a:p>
        </p:txBody>
      </p:sp>
    </p:spTree>
    <p:extLst>
      <p:ext uri="{BB962C8B-B14F-4D97-AF65-F5344CB8AC3E}">
        <p14:creationId xmlns:p14="http://schemas.microsoft.com/office/powerpoint/2010/main" val="21378112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4E5AF73B-A021-413E-BA2B-18B7C7062428}"/>
              </a:ext>
            </a:extLst>
          </p:cNvPr>
          <p:cNvSpPr>
            <a:spLocks noGrp="1"/>
          </p:cNvSpPr>
          <p:nvPr>
            <p:ph idx="1"/>
          </p:nvPr>
        </p:nvSpPr>
        <p:spPr>
          <a:xfrm>
            <a:off x="1181458" y="2258944"/>
            <a:ext cx="10361185" cy="3416300"/>
          </a:xfrm>
        </p:spPr>
        <p:txBody>
          <a:bodyPr/>
          <a:lstStyle/>
          <a:p>
            <a:pPr marL="0" indent="0">
              <a:buNone/>
            </a:pPr>
            <a:r>
              <a:rPr lang="en-US" dirty="0"/>
              <a:t>Some mycoviruses reduce the virulence of the host fungus (hypovirulence), which can make the fungus less harmful to plants, while other mycoviruses have been shown to increase the virulence of the fungus host (hypervirulence).</a:t>
            </a:r>
            <a:endParaRPr lang="ru-RU" dirty="0"/>
          </a:p>
        </p:txBody>
      </p:sp>
      <p:pic>
        <p:nvPicPr>
          <p:cNvPr id="5" name="Рисунок 4">
            <a:extLst>
              <a:ext uri="{FF2B5EF4-FFF2-40B4-BE49-F238E27FC236}">
                <a16:creationId xmlns:a16="http://schemas.microsoft.com/office/drawing/2014/main" xmlns="" id="{6845FAEB-3DBA-46F6-9201-265300D852CE}"/>
              </a:ext>
            </a:extLst>
          </p:cNvPr>
          <p:cNvPicPr>
            <a:picLocks noChangeAspect="1"/>
          </p:cNvPicPr>
          <p:nvPr/>
        </p:nvPicPr>
        <p:blipFill>
          <a:blip r:embed="rId2"/>
          <a:stretch>
            <a:fillRect/>
          </a:stretch>
        </p:blipFill>
        <p:spPr>
          <a:xfrm>
            <a:off x="3649630" y="3323976"/>
            <a:ext cx="4892740" cy="3196590"/>
          </a:xfrm>
          <a:prstGeom prst="rect">
            <a:avLst/>
          </a:prstGeom>
        </p:spPr>
      </p:pic>
    </p:spTree>
    <p:extLst>
      <p:ext uri="{BB962C8B-B14F-4D97-AF65-F5344CB8AC3E}">
        <p14:creationId xmlns:p14="http://schemas.microsoft.com/office/powerpoint/2010/main" val="11779722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TM02900722[[fn=Ион (конференц-зал)]]</Template>
  <TotalTime>104</TotalTime>
  <Words>288</Words>
  <Application>Microsoft Office PowerPoint</Application>
  <PresentationFormat>Произвольный</PresentationFormat>
  <Paragraphs>17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Совет директоров</vt:lpstr>
      <vt:lpstr>MINISTRY OF SCIENCE AND HIGHER EDUCATION  OF THE RUSSIAN FEDERATION FEDERAL STATE BUDGET EDUCATIONAL INSTITUTION  OF HIGHER EDUCATION VORONEZH STATE UNIVERSITY OF FORESTRY AND TECHNOLOGIES NAMED AFTER G.F. MOROZOV     Viruses of endophytic and pathogenic forest fungi  </vt:lpstr>
      <vt:lpstr>Презентация PowerPoint</vt:lpstr>
      <vt:lpstr>Презентация PowerPoint</vt:lpstr>
      <vt:lpstr>Презентация PowerPoint</vt:lpstr>
      <vt:lpstr>Презентация PowerPoint</vt:lpstr>
      <vt:lpstr>Relative abundance of leaf-inhabiting fungal endophytes of European beech trees among the main trophic guilds or associations.</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SCIENCE AND HIGHER EDUCATION  OF THE RUSSIAN FEDERATION FEDERAL STATE BUDGET EDUCATIONAL INSTITUTION  OF HIGHER EDUCATION VORONEZH STATE FORESTRY UNIVERSITY  NAMED AFTER G.F. MOROZOV    TRANSLATION ANNOTATION  Viruses of endophytic and pathogenic forest fungi</dc:title>
  <dc:creator>Stel</dc:creator>
  <cp:lastModifiedBy>Admin</cp:lastModifiedBy>
  <cp:revision>10</cp:revision>
  <dcterms:created xsi:type="dcterms:W3CDTF">2020-10-19T17:01:04Z</dcterms:created>
  <dcterms:modified xsi:type="dcterms:W3CDTF">2020-11-06T09:48:19Z</dcterms:modified>
</cp:coreProperties>
</file>