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24"/>
  </p:notesMasterIdLst>
  <p:sldIdLst>
    <p:sldId id="256" r:id="rId2"/>
    <p:sldId id="263" r:id="rId3"/>
    <p:sldId id="257" r:id="rId4"/>
    <p:sldId id="259" r:id="rId5"/>
    <p:sldId id="260" r:id="rId6"/>
    <p:sldId id="261" r:id="rId7"/>
    <p:sldId id="265" r:id="rId8"/>
    <p:sldId id="266" r:id="rId9"/>
    <p:sldId id="267" r:id="rId10"/>
    <p:sldId id="268" r:id="rId11"/>
    <p:sldId id="270" r:id="rId12"/>
    <p:sldId id="271" r:id="rId13"/>
    <p:sldId id="272" r:id="rId14"/>
    <p:sldId id="273" r:id="rId15"/>
    <p:sldId id="274" r:id="rId16"/>
    <p:sldId id="275" r:id="rId17"/>
    <p:sldId id="279" r:id="rId18"/>
    <p:sldId id="280" r:id="rId19"/>
    <p:sldId id="282" r:id="rId20"/>
    <p:sldId id="283" r:id="rId21"/>
    <p:sldId id="284" r:id="rId22"/>
    <p:sldId id="286"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671BE-5C24-40A4-93F3-67817EFA4232}" type="datetimeFigureOut">
              <a:rPr lang="ru-RU" smtClean="0"/>
              <a:t>17.02.2022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54F29-626C-4F53-8810-0EDA2622395F}" type="slidenum">
              <a:rPr lang="ru-RU" smtClean="0"/>
              <a:t>‹#›</a:t>
            </a:fld>
            <a:endParaRPr lang="ru-RU"/>
          </a:p>
        </p:txBody>
      </p:sp>
    </p:spTree>
    <p:extLst>
      <p:ext uri="{BB962C8B-B14F-4D97-AF65-F5344CB8AC3E}">
        <p14:creationId xmlns:p14="http://schemas.microsoft.com/office/powerpoint/2010/main" val="4254548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6E12885-4E26-4BE9-99E1-75DE2004D7DE}" type="datetimeFigureOut">
              <a:rPr lang="ru-RU" smtClean="0"/>
              <a:t>17.02.2022</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ADB36D6-36EB-4FE4-A287-8EBE2EBEE102}" type="slidenum">
              <a:rPr lang="ru-RU" smtClean="0"/>
              <a:t>‹#›</a:t>
            </a:fld>
            <a:endParaRPr lang="ru-RU"/>
          </a:p>
        </p:txBody>
      </p:sp>
    </p:spTree>
    <p:extLst>
      <p:ext uri="{BB962C8B-B14F-4D97-AF65-F5344CB8AC3E}">
        <p14:creationId xmlns:p14="http://schemas.microsoft.com/office/powerpoint/2010/main" val="389536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E12885-4E26-4BE9-99E1-75DE2004D7DE}" type="datetimeFigureOut">
              <a:rPr lang="ru-RU" smtClean="0"/>
              <a:t>17.02.2022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DB36D6-36EB-4FE4-A287-8EBE2EBEE102}" type="slidenum">
              <a:rPr lang="ru-RU" smtClean="0"/>
              <a:t>‹#›</a:t>
            </a:fld>
            <a:endParaRPr lang="ru-RU"/>
          </a:p>
        </p:txBody>
      </p:sp>
    </p:spTree>
    <p:extLst>
      <p:ext uri="{BB962C8B-B14F-4D97-AF65-F5344CB8AC3E}">
        <p14:creationId xmlns:p14="http://schemas.microsoft.com/office/powerpoint/2010/main" val="127724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E12885-4E26-4BE9-99E1-75DE2004D7DE}" type="datetimeFigureOut">
              <a:rPr lang="ru-RU" smtClean="0"/>
              <a:t>17.02.2022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DB36D6-36EB-4FE4-A287-8EBE2EBEE102}"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1426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6E12885-4E26-4BE9-99E1-75DE2004D7DE}" type="datetimeFigureOut">
              <a:rPr lang="ru-RU" smtClean="0"/>
              <a:t>17.02.2022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DB36D6-36EB-4FE4-A287-8EBE2EBEE102}" type="slidenum">
              <a:rPr lang="ru-RU" smtClean="0"/>
              <a:t>‹#›</a:t>
            </a:fld>
            <a:endParaRPr lang="ru-RU"/>
          </a:p>
        </p:txBody>
      </p:sp>
    </p:spTree>
    <p:extLst>
      <p:ext uri="{BB962C8B-B14F-4D97-AF65-F5344CB8AC3E}">
        <p14:creationId xmlns:p14="http://schemas.microsoft.com/office/powerpoint/2010/main" val="2697319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6E12885-4E26-4BE9-99E1-75DE2004D7DE}" type="datetimeFigureOut">
              <a:rPr lang="ru-RU" smtClean="0"/>
              <a:t>17.02.2022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DB36D6-36EB-4FE4-A287-8EBE2EBEE102}"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50254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6E12885-4E26-4BE9-99E1-75DE2004D7DE}" type="datetimeFigureOut">
              <a:rPr lang="ru-RU" smtClean="0"/>
              <a:t>17.02.2022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DB36D6-36EB-4FE4-A287-8EBE2EBEE102}" type="slidenum">
              <a:rPr lang="ru-RU" smtClean="0"/>
              <a:t>‹#›</a:t>
            </a:fld>
            <a:endParaRPr lang="ru-RU"/>
          </a:p>
        </p:txBody>
      </p:sp>
    </p:spTree>
    <p:extLst>
      <p:ext uri="{BB962C8B-B14F-4D97-AF65-F5344CB8AC3E}">
        <p14:creationId xmlns:p14="http://schemas.microsoft.com/office/powerpoint/2010/main" val="2357290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E12885-4E26-4BE9-99E1-75DE2004D7DE}" type="datetimeFigureOut">
              <a:rPr lang="ru-RU" smtClean="0"/>
              <a:t>17.02.2022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DB36D6-36EB-4FE4-A287-8EBE2EBEE102}" type="slidenum">
              <a:rPr lang="ru-RU" smtClean="0"/>
              <a:t>‹#›</a:t>
            </a:fld>
            <a:endParaRPr lang="ru-RU"/>
          </a:p>
        </p:txBody>
      </p:sp>
    </p:spTree>
    <p:extLst>
      <p:ext uri="{BB962C8B-B14F-4D97-AF65-F5344CB8AC3E}">
        <p14:creationId xmlns:p14="http://schemas.microsoft.com/office/powerpoint/2010/main" val="3480477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E12885-4E26-4BE9-99E1-75DE2004D7DE}" type="datetimeFigureOut">
              <a:rPr lang="ru-RU" smtClean="0"/>
              <a:t>17.02.2022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DB36D6-36EB-4FE4-A287-8EBE2EBEE102}" type="slidenum">
              <a:rPr lang="ru-RU" smtClean="0"/>
              <a:t>‹#›</a:t>
            </a:fld>
            <a:endParaRPr lang="ru-RU"/>
          </a:p>
        </p:txBody>
      </p:sp>
    </p:spTree>
    <p:extLst>
      <p:ext uri="{BB962C8B-B14F-4D97-AF65-F5344CB8AC3E}">
        <p14:creationId xmlns:p14="http://schemas.microsoft.com/office/powerpoint/2010/main" val="398358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E12885-4E26-4BE9-99E1-75DE2004D7DE}" type="datetimeFigureOut">
              <a:rPr lang="ru-RU" smtClean="0"/>
              <a:t>17.02.2022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DB36D6-36EB-4FE4-A287-8EBE2EBEE102}" type="slidenum">
              <a:rPr lang="ru-RU" smtClean="0"/>
              <a:t>‹#›</a:t>
            </a:fld>
            <a:endParaRPr lang="ru-RU"/>
          </a:p>
        </p:txBody>
      </p:sp>
    </p:spTree>
    <p:extLst>
      <p:ext uri="{BB962C8B-B14F-4D97-AF65-F5344CB8AC3E}">
        <p14:creationId xmlns:p14="http://schemas.microsoft.com/office/powerpoint/2010/main" val="386625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E12885-4E26-4BE9-99E1-75DE2004D7DE}" type="datetimeFigureOut">
              <a:rPr lang="ru-RU" smtClean="0"/>
              <a:t>17.02.2022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DB36D6-36EB-4FE4-A287-8EBE2EBEE102}" type="slidenum">
              <a:rPr lang="ru-RU" smtClean="0"/>
              <a:t>‹#›</a:t>
            </a:fld>
            <a:endParaRPr lang="ru-RU"/>
          </a:p>
        </p:txBody>
      </p:sp>
    </p:spTree>
    <p:extLst>
      <p:ext uri="{BB962C8B-B14F-4D97-AF65-F5344CB8AC3E}">
        <p14:creationId xmlns:p14="http://schemas.microsoft.com/office/powerpoint/2010/main" val="4208815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6E12885-4E26-4BE9-99E1-75DE2004D7DE}" type="datetimeFigureOut">
              <a:rPr lang="ru-RU" smtClean="0"/>
              <a:t>17.02.2022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ADB36D6-36EB-4FE4-A287-8EBE2EBEE102}" type="slidenum">
              <a:rPr lang="ru-RU" smtClean="0"/>
              <a:t>‹#›</a:t>
            </a:fld>
            <a:endParaRPr lang="ru-RU"/>
          </a:p>
        </p:txBody>
      </p:sp>
    </p:spTree>
    <p:extLst>
      <p:ext uri="{BB962C8B-B14F-4D97-AF65-F5344CB8AC3E}">
        <p14:creationId xmlns:p14="http://schemas.microsoft.com/office/powerpoint/2010/main" val="203334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6E12885-4E26-4BE9-99E1-75DE2004D7DE}" type="datetimeFigureOut">
              <a:rPr lang="ru-RU" smtClean="0"/>
              <a:t>17.02.2022</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ADB36D6-36EB-4FE4-A287-8EBE2EBEE102}" type="slidenum">
              <a:rPr lang="ru-RU" smtClean="0"/>
              <a:t>‹#›</a:t>
            </a:fld>
            <a:endParaRPr lang="ru-RU"/>
          </a:p>
        </p:txBody>
      </p:sp>
    </p:spTree>
    <p:extLst>
      <p:ext uri="{BB962C8B-B14F-4D97-AF65-F5344CB8AC3E}">
        <p14:creationId xmlns:p14="http://schemas.microsoft.com/office/powerpoint/2010/main" val="266839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6E12885-4E26-4BE9-99E1-75DE2004D7DE}" type="datetimeFigureOut">
              <a:rPr lang="ru-RU" smtClean="0"/>
              <a:t>17.02.2022</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ADB36D6-36EB-4FE4-A287-8EBE2EBEE102}" type="slidenum">
              <a:rPr lang="ru-RU" smtClean="0"/>
              <a:t>‹#›</a:t>
            </a:fld>
            <a:endParaRPr lang="ru-RU"/>
          </a:p>
        </p:txBody>
      </p:sp>
    </p:spTree>
    <p:extLst>
      <p:ext uri="{BB962C8B-B14F-4D97-AF65-F5344CB8AC3E}">
        <p14:creationId xmlns:p14="http://schemas.microsoft.com/office/powerpoint/2010/main" val="132073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12885-4E26-4BE9-99E1-75DE2004D7DE}" type="datetimeFigureOut">
              <a:rPr lang="ru-RU" smtClean="0"/>
              <a:t>17.02.2022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ADB36D6-36EB-4FE4-A287-8EBE2EBEE102}" type="slidenum">
              <a:rPr lang="ru-RU" smtClean="0"/>
              <a:t>‹#›</a:t>
            </a:fld>
            <a:endParaRPr lang="ru-RU"/>
          </a:p>
        </p:txBody>
      </p:sp>
    </p:spTree>
    <p:extLst>
      <p:ext uri="{BB962C8B-B14F-4D97-AF65-F5344CB8AC3E}">
        <p14:creationId xmlns:p14="http://schemas.microsoft.com/office/powerpoint/2010/main" val="3259891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6E12885-4E26-4BE9-99E1-75DE2004D7DE}" type="datetimeFigureOut">
              <a:rPr lang="ru-RU" smtClean="0"/>
              <a:t>17.02.2022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ADB36D6-36EB-4FE4-A287-8EBE2EBEE102}" type="slidenum">
              <a:rPr lang="ru-RU" smtClean="0"/>
              <a:t>‹#›</a:t>
            </a:fld>
            <a:endParaRPr lang="ru-RU"/>
          </a:p>
        </p:txBody>
      </p:sp>
    </p:spTree>
    <p:extLst>
      <p:ext uri="{BB962C8B-B14F-4D97-AF65-F5344CB8AC3E}">
        <p14:creationId xmlns:p14="http://schemas.microsoft.com/office/powerpoint/2010/main" val="260397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6E12885-4E26-4BE9-99E1-75DE2004D7DE}" type="datetimeFigureOut">
              <a:rPr lang="ru-RU" smtClean="0"/>
              <a:t>17.02.2022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DB36D6-36EB-4FE4-A287-8EBE2EBEE102}" type="slidenum">
              <a:rPr lang="ru-RU" smtClean="0"/>
              <a:t>‹#›</a:t>
            </a:fld>
            <a:endParaRPr lang="ru-RU"/>
          </a:p>
        </p:txBody>
      </p:sp>
    </p:spTree>
    <p:extLst>
      <p:ext uri="{BB962C8B-B14F-4D97-AF65-F5344CB8AC3E}">
        <p14:creationId xmlns:p14="http://schemas.microsoft.com/office/powerpoint/2010/main" val="72320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6E12885-4E26-4BE9-99E1-75DE2004D7DE}" type="datetimeFigureOut">
              <a:rPr lang="ru-RU" smtClean="0"/>
              <a:t>17.02.2022</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ADB36D6-36EB-4FE4-A287-8EBE2EBEE102}" type="slidenum">
              <a:rPr lang="ru-RU" smtClean="0"/>
              <a:t>‹#›</a:t>
            </a:fld>
            <a:endParaRPr lang="ru-RU"/>
          </a:p>
        </p:txBody>
      </p:sp>
    </p:spTree>
    <p:extLst>
      <p:ext uri="{BB962C8B-B14F-4D97-AF65-F5344CB8AC3E}">
        <p14:creationId xmlns:p14="http://schemas.microsoft.com/office/powerpoint/2010/main" val="363398695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0194" y="304800"/>
            <a:ext cx="6627223" cy="1846217"/>
          </a:xfrm>
        </p:spPr>
        <p:txBody>
          <a:bodyPr>
            <a:normAutofit/>
          </a:bodyPr>
          <a:lstStyle/>
          <a:p>
            <a:pPr algn="ctr"/>
            <a:r>
              <a:rPr lang="ru-RU" dirty="0" smtClean="0">
                <a:latin typeface="Times New Roman" panose="02020603050405020304" pitchFamily="18" charset="0"/>
                <a:cs typeface="Times New Roman" panose="02020603050405020304" pitchFamily="18" charset="0"/>
              </a:rPr>
              <a:t>Исследовательский проект</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«Создание мини-птицефермы по содержанию кур-несушек и выводу цыплят»</a:t>
            </a:r>
            <a:r>
              <a:rPr lang="ru-RU" dirty="0" smtClean="0"/>
              <a:t> </a:t>
            </a:r>
            <a:r>
              <a:rPr lang="ru-RU" dirty="0"/>
              <a:t/>
            </a:r>
            <a:br>
              <a:rPr lang="ru-RU" dirty="0"/>
            </a:br>
            <a:r>
              <a:rPr lang="ru-RU" dirty="0" smtClean="0"/>
              <a:t/>
            </a:r>
            <a:br>
              <a:rPr lang="ru-RU" dirty="0" smtClean="0"/>
            </a:br>
            <a:endParaRPr lang="ru-RU" sz="20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981265" y="2081348"/>
            <a:ext cx="3269501" cy="3492318"/>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half" idx="2"/>
          </p:nvPr>
        </p:nvSpPr>
        <p:spPr>
          <a:xfrm flipH="1">
            <a:off x="7004304" y="2715769"/>
            <a:ext cx="4162262" cy="2857898"/>
          </a:xfrm>
        </p:spPr>
        <p:txBody>
          <a:bodyPr>
            <a:normAutofit/>
          </a:bodyPr>
          <a:lstStyle/>
          <a:p>
            <a:r>
              <a:rPr lang="ru-RU" dirty="0" smtClean="0">
                <a:latin typeface="Times New Roman" panose="02020603050405020304" pitchFamily="18" charset="0"/>
                <a:cs typeface="Times New Roman" panose="02020603050405020304" pitchFamily="18" charset="0"/>
              </a:rPr>
              <a:t>Авторы: </a:t>
            </a:r>
            <a:r>
              <a:rPr lang="ru-RU" dirty="0" smtClean="0">
                <a:latin typeface="Times New Roman" panose="02020603050405020304" pitchFamily="18" charset="0"/>
                <a:cs typeface="Times New Roman" panose="02020603050405020304" pitchFamily="18" charset="0"/>
              </a:rPr>
              <a:t>студенты группы ЗТ-21 ФГБОУ ВО «МГТУ»</a:t>
            </a:r>
          </a:p>
          <a:p>
            <a:r>
              <a:rPr lang="ru-RU" dirty="0" smtClean="0">
                <a:latin typeface="Times New Roman" panose="02020603050405020304" pitchFamily="18" charset="0"/>
                <a:cs typeface="Times New Roman" panose="02020603050405020304" pitchFamily="18" charset="0"/>
              </a:rPr>
              <a:t>Жукова </a:t>
            </a:r>
            <a:r>
              <a:rPr lang="ru-RU" dirty="0" smtClean="0">
                <a:latin typeface="Times New Roman" panose="02020603050405020304" pitchFamily="18" charset="0"/>
                <a:cs typeface="Times New Roman" panose="02020603050405020304" pitchFamily="18" charset="0"/>
              </a:rPr>
              <a:t>Галина Ивановна</a:t>
            </a:r>
          </a:p>
          <a:p>
            <a:r>
              <a:rPr lang="ru-RU" dirty="0" err="1" smtClean="0">
                <a:latin typeface="Times New Roman" panose="02020603050405020304" pitchFamily="18" charset="0"/>
                <a:cs typeface="Times New Roman" panose="02020603050405020304" pitchFamily="18" charset="0"/>
              </a:rPr>
              <a:t>Шитикова</a:t>
            </a:r>
            <a:r>
              <a:rPr lang="ru-RU" dirty="0" smtClean="0">
                <a:latin typeface="Times New Roman" panose="02020603050405020304" pitchFamily="18" charset="0"/>
                <a:cs typeface="Times New Roman" panose="02020603050405020304" pitchFamily="18" charset="0"/>
              </a:rPr>
              <a:t> Елизавета Анатольевна</a:t>
            </a:r>
          </a:p>
          <a:p>
            <a:r>
              <a:rPr lang="ru-RU" dirty="0" err="1" smtClean="0">
                <a:latin typeface="Times New Roman" panose="02020603050405020304" pitchFamily="18" charset="0"/>
                <a:cs typeface="Times New Roman" panose="02020603050405020304" pitchFamily="18" charset="0"/>
              </a:rPr>
              <a:t>Синюта</a:t>
            </a:r>
            <a:r>
              <a:rPr lang="ru-RU" dirty="0" smtClean="0">
                <a:latin typeface="Times New Roman" panose="02020603050405020304" pitchFamily="18" charset="0"/>
                <a:cs typeface="Times New Roman" panose="02020603050405020304" pitchFamily="18" charset="0"/>
              </a:rPr>
              <a:t> Игорь Евгеньевич</a:t>
            </a:r>
          </a:p>
          <a:p>
            <a:r>
              <a:rPr lang="ru-RU" dirty="0" smtClean="0">
                <a:latin typeface="Times New Roman" panose="02020603050405020304" pitchFamily="18" charset="0"/>
                <a:cs typeface="Times New Roman" panose="02020603050405020304" pitchFamily="18" charset="0"/>
              </a:rPr>
              <a:t>Научный руководитель: </a:t>
            </a:r>
            <a:r>
              <a:rPr lang="ru-RU" dirty="0" err="1" smtClean="0">
                <a:latin typeface="Times New Roman" panose="02020603050405020304" pitchFamily="18" charset="0"/>
                <a:cs typeface="Times New Roman" panose="02020603050405020304" pitchFamily="18" charset="0"/>
              </a:rPr>
              <a:t>Галичева</a:t>
            </a:r>
            <a:r>
              <a:rPr lang="ru-RU" dirty="0" smtClean="0">
                <a:latin typeface="Times New Roman" panose="02020603050405020304" pitchFamily="18" charset="0"/>
                <a:cs typeface="Times New Roman" panose="02020603050405020304" pitchFamily="18" charset="0"/>
              </a:rPr>
              <a:t> Мария </a:t>
            </a:r>
            <a:r>
              <a:rPr lang="ru-RU" dirty="0" smtClean="0">
                <a:latin typeface="Times New Roman" panose="02020603050405020304" pitchFamily="18" charset="0"/>
                <a:cs typeface="Times New Roman" panose="02020603050405020304" pitchFamily="18" charset="0"/>
              </a:rPr>
              <a:t>Сергеевна,</a:t>
            </a:r>
          </a:p>
          <a:p>
            <a:r>
              <a:rPr lang="ru-RU" dirty="0" smtClean="0">
                <a:latin typeface="Times New Roman" panose="02020603050405020304" pitchFamily="18" charset="0"/>
                <a:cs typeface="Times New Roman" panose="02020603050405020304" pitchFamily="18" charset="0"/>
              </a:rPr>
              <a:t>доцент кафедры технологии производства сельскохозяйственной продукции ФГБОУ ВО «МГТУ», канд. с.-х. наук, доцент</a:t>
            </a:r>
            <a:endParaRPr lang="ru-RU"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009907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45046" y="518159"/>
            <a:ext cx="8596668" cy="2481943"/>
          </a:xfrm>
        </p:spPr>
        <p:txBody>
          <a:bodyPr>
            <a:normAutofit/>
          </a:bodyPr>
          <a:lstStyle/>
          <a:p>
            <a:pPr algn="just"/>
            <a:r>
              <a:rPr lang="ru-RU" sz="2000" dirty="0">
                <a:latin typeface="Times New Roman" panose="02020603050405020304" pitchFamily="18" charset="0"/>
                <a:cs typeface="Times New Roman" panose="02020603050405020304" pitchFamily="18" charset="0"/>
              </a:rPr>
              <a:t>Основными конкурентами на рынке мяса птицы Республики Адыгея выступают личные подсобные хозяйства, но они не удовлетворяют полностью существующий спрос. Это объясняется тем, что рынок РА характеризуется низкой покупательской способностью, поэтому большая часть населения предпочитает покупать бройлеров, нежели другие виды мяса.</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8203" y="2716740"/>
            <a:ext cx="7210696" cy="3919628"/>
          </a:xfrm>
        </p:spPr>
      </p:pic>
    </p:spTree>
    <p:extLst>
      <p:ext uri="{BB962C8B-B14F-4D97-AF65-F5344CB8AC3E}">
        <p14:creationId xmlns:p14="http://schemas.microsoft.com/office/powerpoint/2010/main" val="28935051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50598" y="-1202392"/>
            <a:ext cx="8915399" cy="2262781"/>
          </a:xfrm>
        </p:spPr>
        <p:txBody>
          <a:bodyPr>
            <a:normAutofit/>
          </a:bodyPr>
          <a:lstStyle/>
          <a:p>
            <a:pPr algn="ctr"/>
            <a:r>
              <a:rPr lang="ru-RU" sz="3600" dirty="0" smtClean="0"/>
              <a:t>Планирование рабочего процесса</a:t>
            </a:r>
            <a:endParaRPr lang="ru-RU" sz="3600" dirty="0"/>
          </a:p>
        </p:txBody>
      </p:sp>
      <p:sp>
        <p:nvSpPr>
          <p:cNvPr id="3" name="Подзаголовок 2"/>
          <p:cNvSpPr>
            <a:spLocks noGrp="1"/>
          </p:cNvSpPr>
          <p:nvPr>
            <p:ph type="subTitle" idx="1"/>
          </p:nvPr>
        </p:nvSpPr>
        <p:spPr>
          <a:xfrm>
            <a:off x="2589213" y="4777379"/>
            <a:ext cx="7895907" cy="64587"/>
          </a:xfrm>
        </p:spPr>
        <p:txBody>
          <a:bodyPr>
            <a:normAutofit fontScale="25000" lnSpcReduction="20000"/>
          </a:bodyPr>
          <a:lstStyle/>
          <a:p>
            <a:r>
              <a:rPr lang="ru-RU" dirty="0" smtClean="0"/>
              <a:t>.</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5072" y="1252517"/>
            <a:ext cx="8406449" cy="5312875"/>
          </a:xfrm>
          <a:prstGeom prst="rect">
            <a:avLst/>
          </a:prstGeom>
        </p:spPr>
      </p:pic>
    </p:spTree>
    <p:extLst>
      <p:ext uri="{BB962C8B-B14F-4D97-AF65-F5344CB8AC3E}">
        <p14:creationId xmlns:p14="http://schemas.microsoft.com/office/powerpoint/2010/main" val="11394415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1052" y="661851"/>
            <a:ext cx="9623560" cy="2865699"/>
          </a:xfrm>
        </p:spPr>
        <p:txBody>
          <a:bodyPr>
            <a:normAutofit/>
          </a:bodyPr>
          <a:lstStyle/>
          <a:p>
            <a:pPr algn="just"/>
            <a:r>
              <a:rPr lang="ru-RU" sz="2000" dirty="0">
                <a:latin typeface="Times New Roman" panose="02020603050405020304" pitchFamily="18" charset="0"/>
                <a:cs typeface="Times New Roman" panose="02020603050405020304" pitchFamily="18" charset="0"/>
              </a:rPr>
              <a:t>Для содержания птенцов имеется сарай. Для расширения производства  планируется произвести реконструкцию старого помещения. На заемные средства планируется приобрести необходимые для этого строительные материалы.</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Для выгула птицы есть возможность оборудовать навес, что позволит высвобождать места в сарае.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Для осуществления производственного процесса необходимо оборудование, которое уже в наличии имеется, приобретенное на собственные средства (таблица 2).</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9" name="Rectangle 2"/>
          <p:cNvSpPr>
            <a:spLocks noGrp="1" noChangeArrowheads="1"/>
          </p:cNvSpPr>
          <p:nvPr>
            <p:ph type="body" idx="1"/>
          </p:nvPr>
        </p:nvSpPr>
        <p:spPr bwMode="auto">
          <a:xfrm>
            <a:off x="5004525" y="3637163"/>
            <a:ext cx="40847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Таблица 2.</a:t>
            </a:r>
            <a:endParaRPr kumimoji="0" lang="ru-RU" sz="1800" b="0" i="0" u="none" strike="noStrike" cap="none" normalizeH="0" baseline="0" dirty="0" smtClean="0">
              <a:ln>
                <a:noFill/>
              </a:ln>
              <a:solidFill>
                <a:schemeClr val="tx1"/>
              </a:solidFill>
              <a:effectLst/>
              <a:latin typeface="+mj-lt"/>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Необходимое оборудование</a:t>
            </a:r>
            <a:endParaRPr kumimoji="0" lang="ru-RU" sz="1800" b="0" i="0" u="none" strike="noStrike" cap="none" normalizeH="0" baseline="0" dirty="0" smtClean="0">
              <a:ln>
                <a:noFill/>
              </a:ln>
              <a:solidFill>
                <a:schemeClr val="tx1"/>
              </a:solidFill>
              <a:effectLst/>
              <a:latin typeface="+mj-lt"/>
            </a:endParaRPr>
          </a:p>
        </p:txBody>
      </p:sp>
      <p:graphicFrame>
        <p:nvGraphicFramePr>
          <p:cNvPr id="8" name="Таблица 7"/>
          <p:cNvGraphicFramePr>
            <a:graphicFrameLocks noGrp="1"/>
          </p:cNvGraphicFramePr>
          <p:nvPr>
            <p:extLst/>
          </p:nvPr>
        </p:nvGraphicFramePr>
        <p:xfrm>
          <a:off x="3108960" y="4498588"/>
          <a:ext cx="7942219" cy="2146051"/>
        </p:xfrm>
        <a:graphic>
          <a:graphicData uri="http://schemas.openxmlformats.org/drawingml/2006/table">
            <a:tbl>
              <a:tblPr firstRow="1" firstCol="1" lastRow="1" lastCol="1" bandRow="1" bandCol="1">
                <a:tableStyleId>{5C22544A-7EE6-4342-B048-85BDC9FD1C3A}</a:tableStyleId>
              </a:tblPr>
              <a:tblGrid>
                <a:gridCol w="430678"/>
                <a:gridCol w="4018824"/>
                <a:gridCol w="1299500"/>
                <a:gridCol w="2193217"/>
              </a:tblGrid>
              <a:tr h="357675">
                <a:tc>
                  <a:txBody>
                    <a:bodyPr/>
                    <a:lstStyle/>
                    <a:p>
                      <a:pPr algn="ctr">
                        <a:lnSpc>
                          <a:spcPct val="150000"/>
                        </a:lnSpc>
                        <a:spcAft>
                          <a:spcPts val="0"/>
                        </a:spcAft>
                      </a:pPr>
                      <a:r>
                        <a:rPr lang="ru-RU" sz="12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200" dirty="0">
                          <a:effectLst/>
                        </a:rPr>
                        <a:t>Наименование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200">
                          <a:effectLst/>
                        </a:rPr>
                        <a:t>Кол-во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200">
                          <a:effectLst/>
                        </a:rPr>
                        <a:t>Стоимость, 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5351">
                <a:tc>
                  <a:txBody>
                    <a:bodyPr/>
                    <a:lstStyle/>
                    <a:p>
                      <a:pPr algn="ctr">
                        <a:lnSpc>
                          <a:spcPct val="150000"/>
                        </a:lnSpc>
                        <a:spcAft>
                          <a:spcPts val="0"/>
                        </a:spcAft>
                      </a:pPr>
                      <a:r>
                        <a:rPr lang="ru-RU" sz="1200" dirty="0">
                          <a:effectLst/>
                        </a:rPr>
                        <a:t>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dirty="0">
                          <a:effectLst/>
                        </a:rPr>
                        <a:t>Клетки для цыплят с поилками и кормушками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a:effectLst/>
                        </a:rPr>
                        <a:t>2 шт.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dirty="0">
                          <a:effectLst/>
                        </a:rPr>
                        <a:t>4000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7675">
                <a:tc>
                  <a:txBody>
                    <a:bodyPr/>
                    <a:lstStyle/>
                    <a:p>
                      <a:pPr algn="ctr">
                        <a:lnSpc>
                          <a:spcPct val="150000"/>
                        </a:lnSpc>
                        <a:spcAft>
                          <a:spcPts val="0"/>
                        </a:spcAft>
                      </a:pPr>
                      <a:r>
                        <a:rPr lang="ru-RU" sz="1200">
                          <a:effectLst/>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a:effectLst/>
                        </a:rPr>
                        <a:t>Вентиляторы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a:effectLst/>
                        </a:rPr>
                        <a:t>4 шт.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dirty="0">
                          <a:effectLst/>
                        </a:rPr>
                        <a:t>10000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7675">
                <a:tc>
                  <a:txBody>
                    <a:bodyPr/>
                    <a:lstStyle/>
                    <a:p>
                      <a:pPr algn="ctr">
                        <a:lnSpc>
                          <a:spcPct val="150000"/>
                        </a:lnSpc>
                        <a:spcAft>
                          <a:spcPts val="0"/>
                        </a:spcAft>
                      </a:pPr>
                      <a:r>
                        <a:rPr lang="ru-RU" sz="1200">
                          <a:effectLst/>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a:effectLst/>
                        </a:rPr>
                        <a:t>Лампы энергосберегающие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a:effectLst/>
                        </a:rPr>
                        <a:t>4 шт.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a:effectLst/>
                        </a:rPr>
                        <a:t>4000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7675">
                <a:tc gridSpan="3">
                  <a:txBody>
                    <a:bodyPr/>
                    <a:lstStyle/>
                    <a:p>
                      <a:pPr algn="ctr">
                        <a:lnSpc>
                          <a:spcPct val="150000"/>
                        </a:lnSpc>
                        <a:spcAft>
                          <a:spcPts val="0"/>
                        </a:spcAft>
                      </a:pPr>
                      <a:r>
                        <a:rPr lang="ru-RU" sz="1200" dirty="0">
                          <a:effectLst/>
                        </a:rPr>
                        <a:t>Итого: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a:txBody>
                    <a:bodyPr/>
                    <a:lstStyle/>
                    <a:p>
                      <a:pPr>
                        <a:lnSpc>
                          <a:spcPct val="150000"/>
                        </a:lnSpc>
                        <a:spcAft>
                          <a:spcPts val="0"/>
                        </a:spcAft>
                      </a:pPr>
                      <a:r>
                        <a:rPr lang="ru-RU" sz="1200" dirty="0">
                          <a:effectLst/>
                        </a:rPr>
                        <a:t>18000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54926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430246"/>
            <a:ext cx="8915399" cy="1581433"/>
          </a:xfrm>
        </p:spPr>
        <p:txBody>
          <a:bodyPr>
            <a:normAutofit fontScale="90000"/>
          </a:bodyPr>
          <a:lstStyle/>
          <a:p>
            <a:pPr algn="just"/>
            <a:r>
              <a:rPr lang="ru-RU" sz="2000" dirty="0">
                <a:latin typeface="Times New Roman" panose="02020603050405020304" pitchFamily="18" charset="0"/>
                <a:cs typeface="Times New Roman" panose="02020603050405020304" pitchFamily="18" charset="0"/>
              </a:rPr>
              <a:t>На заемные средства планируется приобрести дополнительно 6 клеток и строительный материал (блоки, цемент, песок, щебень, кровля).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Необходимые оборотные средства из расчета на одну партию цыплят приведены в </a:t>
            </a:r>
            <a:r>
              <a:rPr lang="ru-RU" sz="2000" dirty="0" smtClean="0">
                <a:latin typeface="Times New Roman" panose="02020603050405020304" pitchFamily="18" charset="0"/>
                <a:cs typeface="Times New Roman" panose="02020603050405020304" pitchFamily="18" charset="0"/>
              </a:rPr>
              <a:t>таблице3</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5" name="Rectangle 1"/>
          <p:cNvSpPr>
            <a:spLocks noGrp="1" noChangeArrowheads="1"/>
          </p:cNvSpPr>
          <p:nvPr>
            <p:ph type="body" idx="1"/>
          </p:nvPr>
        </p:nvSpPr>
        <p:spPr bwMode="auto">
          <a:xfrm>
            <a:off x="4357314" y="2241679"/>
            <a:ext cx="4926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Таблица 3.</a:t>
            </a:r>
            <a:endParaRPr kumimoji="0" lang="ru-RU" sz="1800" b="0" i="0" u="none" strike="noStrike" cap="none" normalizeH="0" baseline="0" dirty="0" smtClean="0">
              <a:ln>
                <a:noFill/>
              </a:ln>
              <a:solidFill>
                <a:schemeClr val="tx1"/>
              </a:solidFill>
              <a:effectLst/>
              <a:latin typeface="+mj-lt"/>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Необходимые оборотные средства</a:t>
            </a:r>
            <a:endParaRPr kumimoji="0" lang="ru-RU" sz="1800" b="0" i="0" u="none" strike="noStrike" cap="none" normalizeH="0" baseline="0" dirty="0" smtClean="0">
              <a:ln>
                <a:noFill/>
              </a:ln>
              <a:solidFill>
                <a:schemeClr val="tx1"/>
              </a:solidFill>
              <a:effectLst/>
              <a:latin typeface="+mj-lt"/>
            </a:endParaRPr>
          </a:p>
        </p:txBody>
      </p:sp>
      <p:graphicFrame>
        <p:nvGraphicFramePr>
          <p:cNvPr id="4" name="Таблица 3"/>
          <p:cNvGraphicFramePr>
            <a:graphicFrameLocks noGrp="1"/>
          </p:cNvGraphicFramePr>
          <p:nvPr>
            <p:extLst/>
          </p:nvPr>
        </p:nvGraphicFramePr>
        <p:xfrm>
          <a:off x="3744686" y="3100590"/>
          <a:ext cx="7175863" cy="2925740"/>
        </p:xfrm>
        <a:graphic>
          <a:graphicData uri="http://schemas.openxmlformats.org/drawingml/2006/table">
            <a:tbl>
              <a:tblPr firstRow="1" firstCol="1" lastRow="1" lastCol="1" bandRow="1" bandCol="1">
                <a:tableStyleId>{5C22544A-7EE6-4342-B048-85BDC9FD1C3A}</a:tableStyleId>
              </a:tblPr>
              <a:tblGrid>
                <a:gridCol w="479090"/>
                <a:gridCol w="3902452"/>
                <a:gridCol w="1051151"/>
                <a:gridCol w="1743170"/>
              </a:tblGrid>
              <a:tr h="275741">
                <a:tc>
                  <a:txBody>
                    <a:bodyPr/>
                    <a:lstStyle/>
                    <a:p>
                      <a:pPr algn="ctr">
                        <a:lnSpc>
                          <a:spcPct val="150000"/>
                        </a:lnSpc>
                        <a:spcAft>
                          <a:spcPts val="0"/>
                        </a:spcAft>
                      </a:pPr>
                      <a:r>
                        <a:rPr lang="ru-RU" sz="12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200" dirty="0">
                          <a:effectLst/>
                        </a:rPr>
                        <a:t>Наименование</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200">
                          <a:effectLst/>
                        </a:rPr>
                        <a:t>Ед. изм.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200">
                          <a:effectLst/>
                        </a:rPr>
                        <a:t>Стоимость, 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5884">
                <a:tc>
                  <a:txBody>
                    <a:bodyPr/>
                    <a:lstStyle/>
                    <a:p>
                      <a:pPr algn="ctr">
                        <a:lnSpc>
                          <a:spcPct val="150000"/>
                        </a:lnSpc>
                        <a:spcAft>
                          <a:spcPts val="0"/>
                        </a:spcAft>
                      </a:pPr>
                      <a:r>
                        <a:rPr lang="ru-RU" sz="1200">
                          <a:effectLst/>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a:effectLst/>
                        </a:rPr>
                        <a:t>Цыплята- бройлеры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200">
                          <a:effectLst/>
                        </a:rPr>
                        <a:t>100 шт.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200">
                          <a:effectLst/>
                        </a:rPr>
                        <a:t>4000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03848">
                <a:tc>
                  <a:txBody>
                    <a:bodyPr/>
                    <a:lstStyle/>
                    <a:p>
                      <a:pPr algn="ctr">
                        <a:lnSpc>
                          <a:spcPct val="150000"/>
                        </a:lnSpc>
                        <a:spcAft>
                          <a:spcPts val="0"/>
                        </a:spcAft>
                      </a:pPr>
                      <a:r>
                        <a:rPr lang="ru-RU" sz="1200">
                          <a:effectLst/>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a:effectLst/>
                        </a:rPr>
                        <a:t>Комбикорм</a:t>
                      </a:r>
                      <a:endParaRPr lang="ru-RU" sz="1100">
                        <a:effectLst/>
                      </a:endParaRPr>
                    </a:p>
                    <a:p>
                      <a:pPr>
                        <a:lnSpc>
                          <a:spcPct val="150000"/>
                        </a:lnSpc>
                        <a:spcAft>
                          <a:spcPts val="0"/>
                        </a:spcAft>
                      </a:pPr>
                      <a:r>
                        <a:rPr lang="ru-RU" sz="1200">
                          <a:effectLst/>
                        </a:rPr>
                        <a:t>- старт</a:t>
                      </a:r>
                      <a:endParaRPr lang="ru-RU" sz="1100">
                        <a:effectLst/>
                      </a:endParaRPr>
                    </a:p>
                    <a:p>
                      <a:pPr>
                        <a:lnSpc>
                          <a:spcPct val="150000"/>
                        </a:lnSpc>
                        <a:spcAft>
                          <a:spcPts val="0"/>
                        </a:spcAft>
                      </a:pPr>
                      <a:r>
                        <a:rPr lang="ru-RU" sz="1200">
                          <a:effectLst/>
                        </a:rPr>
                        <a:t>- рост</a:t>
                      </a:r>
                      <a:endParaRPr lang="ru-RU" sz="1100">
                        <a:effectLst/>
                      </a:endParaRPr>
                    </a:p>
                    <a:p>
                      <a:pPr>
                        <a:lnSpc>
                          <a:spcPct val="150000"/>
                        </a:lnSpc>
                        <a:spcAft>
                          <a:spcPts val="0"/>
                        </a:spcAft>
                      </a:pPr>
                      <a:r>
                        <a:rPr lang="ru-RU" sz="1200">
                          <a:effectLst/>
                        </a:rPr>
                        <a:t>- финиш</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200">
                          <a:effectLst/>
                        </a:rPr>
                        <a:t> </a:t>
                      </a:r>
                      <a:endParaRPr lang="ru-RU" sz="1100">
                        <a:effectLst/>
                      </a:endParaRPr>
                    </a:p>
                    <a:p>
                      <a:pPr algn="ctr">
                        <a:lnSpc>
                          <a:spcPct val="150000"/>
                        </a:lnSpc>
                        <a:spcAft>
                          <a:spcPts val="0"/>
                        </a:spcAft>
                      </a:pPr>
                      <a:r>
                        <a:rPr lang="ru-RU" sz="1200">
                          <a:effectLst/>
                        </a:rPr>
                        <a:t>2 меш.</a:t>
                      </a:r>
                      <a:endParaRPr lang="ru-RU" sz="1100">
                        <a:effectLst/>
                      </a:endParaRPr>
                    </a:p>
                    <a:p>
                      <a:pPr algn="ctr">
                        <a:lnSpc>
                          <a:spcPct val="150000"/>
                        </a:lnSpc>
                        <a:spcAft>
                          <a:spcPts val="0"/>
                        </a:spcAft>
                      </a:pPr>
                      <a:r>
                        <a:rPr lang="ru-RU" sz="1200">
                          <a:effectLst/>
                        </a:rPr>
                        <a:t>2 меш.</a:t>
                      </a:r>
                      <a:endParaRPr lang="ru-RU" sz="1100">
                        <a:effectLst/>
                      </a:endParaRPr>
                    </a:p>
                    <a:p>
                      <a:pPr algn="ctr">
                        <a:lnSpc>
                          <a:spcPct val="150000"/>
                        </a:lnSpc>
                        <a:spcAft>
                          <a:spcPts val="0"/>
                        </a:spcAft>
                      </a:pPr>
                      <a:r>
                        <a:rPr lang="ru-RU" sz="1200">
                          <a:effectLst/>
                        </a:rPr>
                        <a:t>2 меш.</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200" dirty="0">
                          <a:effectLst/>
                        </a:rPr>
                        <a:t> </a:t>
                      </a:r>
                      <a:endParaRPr lang="ru-RU" sz="1100" dirty="0">
                        <a:effectLst/>
                      </a:endParaRPr>
                    </a:p>
                    <a:p>
                      <a:pPr algn="ctr">
                        <a:lnSpc>
                          <a:spcPct val="150000"/>
                        </a:lnSpc>
                        <a:spcAft>
                          <a:spcPts val="0"/>
                        </a:spcAft>
                      </a:pPr>
                      <a:r>
                        <a:rPr lang="ru-RU" sz="1200" dirty="0">
                          <a:effectLst/>
                        </a:rPr>
                        <a:t>676</a:t>
                      </a:r>
                      <a:endParaRPr lang="ru-RU" sz="1100" dirty="0">
                        <a:effectLst/>
                      </a:endParaRPr>
                    </a:p>
                    <a:p>
                      <a:pPr algn="ctr">
                        <a:lnSpc>
                          <a:spcPct val="150000"/>
                        </a:lnSpc>
                        <a:spcAft>
                          <a:spcPts val="0"/>
                        </a:spcAft>
                      </a:pPr>
                      <a:r>
                        <a:rPr lang="ru-RU" sz="1200" dirty="0">
                          <a:effectLst/>
                        </a:rPr>
                        <a:t>684</a:t>
                      </a:r>
                      <a:endParaRPr lang="ru-RU" sz="1100" dirty="0">
                        <a:effectLst/>
                      </a:endParaRPr>
                    </a:p>
                    <a:p>
                      <a:pPr algn="ctr">
                        <a:lnSpc>
                          <a:spcPct val="150000"/>
                        </a:lnSpc>
                        <a:spcAft>
                          <a:spcPts val="0"/>
                        </a:spcAft>
                      </a:pPr>
                      <a:r>
                        <a:rPr lang="ru-RU" sz="1200" dirty="0">
                          <a:effectLst/>
                        </a:rPr>
                        <a:t>692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94526">
                <a:tc>
                  <a:txBody>
                    <a:bodyPr/>
                    <a:lstStyle/>
                    <a:p>
                      <a:pPr algn="ctr">
                        <a:lnSpc>
                          <a:spcPct val="150000"/>
                        </a:lnSpc>
                        <a:spcAft>
                          <a:spcPts val="0"/>
                        </a:spcAft>
                      </a:pPr>
                      <a:r>
                        <a:rPr lang="ru-RU" sz="1200">
                          <a:effectLst/>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u-RU" sz="1200">
                          <a:effectLst/>
                        </a:rPr>
                        <a:t>Профилактические средства</a:t>
                      </a:r>
                      <a:endParaRPr lang="ru-RU" sz="1100">
                        <a:effectLst/>
                      </a:endParaRPr>
                    </a:p>
                    <a:p>
                      <a:pPr algn="just">
                        <a:lnSpc>
                          <a:spcPct val="150000"/>
                        </a:lnSpc>
                        <a:spcAft>
                          <a:spcPts val="0"/>
                        </a:spcAft>
                      </a:pPr>
                      <a:r>
                        <a:rPr lang="ru-RU" sz="1200">
                          <a:effectLst/>
                        </a:rPr>
                        <a:t>- марганец</a:t>
                      </a:r>
                      <a:endParaRPr lang="ru-RU" sz="1100">
                        <a:effectLst/>
                      </a:endParaRPr>
                    </a:p>
                    <a:p>
                      <a:pPr algn="just">
                        <a:lnSpc>
                          <a:spcPct val="150000"/>
                        </a:lnSpc>
                        <a:spcAft>
                          <a:spcPts val="0"/>
                        </a:spcAft>
                      </a:pPr>
                      <a:r>
                        <a:rPr lang="ru-RU" sz="1200">
                          <a:effectLst/>
                        </a:rPr>
                        <a:t>- отвар тысячелистника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200">
                          <a:effectLst/>
                        </a:rPr>
                        <a:t> </a:t>
                      </a:r>
                      <a:endParaRPr lang="ru-RU" sz="1100">
                        <a:effectLst/>
                      </a:endParaRPr>
                    </a:p>
                    <a:p>
                      <a:pPr algn="ctr">
                        <a:lnSpc>
                          <a:spcPct val="150000"/>
                        </a:lnSpc>
                        <a:spcAft>
                          <a:spcPts val="0"/>
                        </a:spcAft>
                      </a:pPr>
                      <a:r>
                        <a:rPr lang="ru-RU" sz="1200">
                          <a:effectLst/>
                        </a:rPr>
                        <a:t>1 фл.</a:t>
                      </a:r>
                      <a:endParaRPr lang="ru-RU" sz="1100">
                        <a:effectLst/>
                      </a:endParaRPr>
                    </a:p>
                    <a:p>
                      <a:pPr algn="ctr">
                        <a:lnSpc>
                          <a:spcPct val="150000"/>
                        </a:lnSpc>
                        <a:spcAft>
                          <a:spcPts val="0"/>
                        </a:spcAft>
                      </a:pPr>
                      <a:r>
                        <a:rPr lang="ru-RU" sz="1200">
                          <a:effectLst/>
                        </a:rPr>
                        <a:t>1 уп.</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200">
                          <a:effectLst/>
                        </a:rPr>
                        <a:t> </a:t>
                      </a:r>
                      <a:endParaRPr lang="ru-RU" sz="1100">
                        <a:effectLst/>
                      </a:endParaRPr>
                    </a:p>
                    <a:p>
                      <a:pPr algn="ctr">
                        <a:lnSpc>
                          <a:spcPct val="150000"/>
                        </a:lnSpc>
                        <a:spcAft>
                          <a:spcPts val="0"/>
                        </a:spcAft>
                      </a:pPr>
                      <a:r>
                        <a:rPr lang="ru-RU" sz="1200">
                          <a:effectLst/>
                        </a:rPr>
                        <a:t>50</a:t>
                      </a:r>
                      <a:endParaRPr lang="ru-RU" sz="1100">
                        <a:effectLst/>
                      </a:endParaRPr>
                    </a:p>
                    <a:p>
                      <a:pPr algn="ctr">
                        <a:lnSpc>
                          <a:spcPct val="150000"/>
                        </a:lnSpc>
                        <a:spcAft>
                          <a:spcPts val="0"/>
                        </a:spcAft>
                      </a:pPr>
                      <a:r>
                        <a:rPr lang="ru-RU" sz="1200">
                          <a:effectLst/>
                        </a:rPr>
                        <a:t>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5741">
                <a:tc gridSpan="3">
                  <a:txBody>
                    <a:bodyPr/>
                    <a:lstStyle/>
                    <a:p>
                      <a:pPr algn="ctr">
                        <a:lnSpc>
                          <a:spcPct val="150000"/>
                        </a:lnSpc>
                        <a:spcAft>
                          <a:spcPts val="0"/>
                        </a:spcAft>
                      </a:pPr>
                      <a:r>
                        <a:rPr lang="ru-RU" sz="1200">
                          <a:effectLst/>
                        </a:rPr>
                        <a:t>Итого: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a:txBody>
                    <a:bodyPr/>
                    <a:lstStyle/>
                    <a:p>
                      <a:pPr algn="ctr">
                        <a:lnSpc>
                          <a:spcPct val="150000"/>
                        </a:lnSpc>
                        <a:spcAft>
                          <a:spcPts val="0"/>
                        </a:spcAft>
                      </a:pPr>
                      <a:r>
                        <a:rPr lang="ru-RU" sz="1200" dirty="0">
                          <a:effectLst/>
                        </a:rPr>
                        <a:t>6132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34572195"/>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ru-RU" sz="2000" dirty="0">
                <a:latin typeface="Times New Roman" panose="02020603050405020304" pitchFamily="18" charset="0"/>
                <a:cs typeface="Times New Roman" panose="02020603050405020304" pitchFamily="18" charset="0"/>
              </a:rPr>
              <a:t>С момента реализации бизнес-проекта будет работать один сотрудник, а позже на постоянную работу будет принят помощник птичника. Таким образом, за время реализации проекта будет создано два рабочих места.</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nvPr>
        </p:nvGraphicFramePr>
        <p:xfrm>
          <a:off x="3430496" y="3545479"/>
          <a:ext cx="7865108" cy="1714498"/>
        </p:xfrm>
        <a:graphic>
          <a:graphicData uri="http://schemas.openxmlformats.org/drawingml/2006/table">
            <a:tbl>
              <a:tblPr firstRow="1" firstCol="1" lastRow="1" lastCol="1" bandRow="1" bandCol="1">
                <a:tableStyleId>{5C22544A-7EE6-4342-B048-85BDC9FD1C3A}</a:tableStyleId>
              </a:tblPr>
              <a:tblGrid>
                <a:gridCol w="1243672"/>
                <a:gridCol w="2257957"/>
                <a:gridCol w="893363"/>
                <a:gridCol w="1243672"/>
                <a:gridCol w="1113222"/>
                <a:gridCol w="1113222"/>
              </a:tblGrid>
              <a:tr h="415908">
                <a:tc rowSpan="2">
                  <a:txBody>
                    <a:bodyPr/>
                    <a:lstStyle/>
                    <a:p>
                      <a:pPr algn="ctr">
                        <a:lnSpc>
                          <a:spcPct val="150000"/>
                        </a:lnSpc>
                        <a:spcAft>
                          <a:spcPts val="0"/>
                        </a:spcAft>
                      </a:pPr>
                      <a:r>
                        <a:rPr lang="ru-RU" sz="12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50000"/>
                        </a:lnSpc>
                        <a:spcAft>
                          <a:spcPts val="0"/>
                        </a:spcAft>
                      </a:pPr>
                      <a:r>
                        <a:rPr lang="ru-RU" sz="1200">
                          <a:effectLst/>
                        </a:rPr>
                        <a:t>Должность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50000"/>
                        </a:lnSpc>
                        <a:spcAft>
                          <a:spcPts val="0"/>
                        </a:spcAft>
                      </a:pPr>
                      <a:r>
                        <a:rPr lang="ru-RU" sz="1200">
                          <a:effectLst/>
                        </a:rPr>
                        <a:t>Кол-во, чел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50000"/>
                        </a:lnSpc>
                        <a:spcAft>
                          <a:spcPts val="0"/>
                        </a:spcAft>
                      </a:pPr>
                      <a:r>
                        <a:rPr lang="ru-RU" sz="1200">
                          <a:effectLst/>
                        </a:rPr>
                        <a:t>Заработная плата в месяц, 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r>
              <a:tr h="46655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50000"/>
                        </a:lnSpc>
                        <a:spcAft>
                          <a:spcPts val="0"/>
                        </a:spcAft>
                      </a:pPr>
                      <a:r>
                        <a:rPr lang="ru-RU" sz="1200">
                          <a:effectLst/>
                        </a:rPr>
                        <a:t>2021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200" dirty="0">
                          <a:effectLst/>
                        </a:rPr>
                        <a:t>2022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200">
                          <a:effectLst/>
                        </a:rPr>
                        <a:t>2023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6124">
                <a:tc>
                  <a:txBody>
                    <a:bodyPr/>
                    <a:lstStyle/>
                    <a:p>
                      <a:pPr algn="ctr">
                        <a:lnSpc>
                          <a:spcPct val="150000"/>
                        </a:lnSpc>
                        <a:spcAft>
                          <a:spcPts val="0"/>
                        </a:spcAft>
                      </a:pPr>
                      <a:r>
                        <a:rPr lang="ru-RU" sz="1200">
                          <a:effectLst/>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a:effectLst/>
                        </a:rPr>
                        <a:t>ИП - руководитель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a:effectLst/>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a:effectLst/>
                        </a:rPr>
                        <a:t>9500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a:effectLst/>
                        </a:rPr>
                        <a:t>10000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dirty="0">
                          <a:effectLst/>
                        </a:rPr>
                        <a:t>11000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5908">
                <a:tc>
                  <a:txBody>
                    <a:bodyPr/>
                    <a:lstStyle/>
                    <a:p>
                      <a:pPr algn="ctr">
                        <a:lnSpc>
                          <a:spcPct val="150000"/>
                        </a:lnSpc>
                        <a:spcAft>
                          <a:spcPts val="0"/>
                        </a:spcAft>
                      </a:pPr>
                      <a:r>
                        <a:rPr lang="ru-RU" sz="1200">
                          <a:effectLst/>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a:effectLst/>
                        </a:rPr>
                        <a:t>Рабочий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a:effectLst/>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a:effectLst/>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a:effectLst/>
                        </a:rPr>
                        <a:t>8500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ru-RU" sz="1200" dirty="0">
                          <a:effectLst/>
                        </a:rPr>
                        <a:t>9000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angle 1"/>
          <p:cNvSpPr>
            <a:spLocks noChangeArrowheads="1"/>
          </p:cNvSpPr>
          <p:nvPr/>
        </p:nvSpPr>
        <p:spPr bwMode="auto">
          <a:xfrm>
            <a:off x="3577995" y="2291183"/>
            <a:ext cx="785503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Таблица 4.</a:t>
            </a:r>
            <a:endParaRPr kumimoji="0" lang="ru-RU" b="0" i="0" u="none" strike="noStrike" cap="none" normalizeH="0" baseline="0" dirty="0" smtClean="0">
              <a:ln>
                <a:noFill/>
              </a:ln>
              <a:solidFill>
                <a:schemeClr val="tx1"/>
              </a:solidFill>
              <a:effectLst/>
              <a:latin typeface="+mj-lt"/>
            </a:endParaRPr>
          </a:p>
          <a:p>
            <a:pPr marL="0" marR="0" lvl="0" indent="45720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Количество сотрудников и заработная плата за 2011-2013 гг.</a:t>
            </a:r>
            <a:endParaRPr kumimoji="0" lang="ru-RU" b="0" i="0" u="none" strike="noStrike" cap="none" normalizeH="0" baseline="0" dirty="0" smtClean="0">
              <a:ln>
                <a:noFill/>
              </a:ln>
              <a:solidFill>
                <a:schemeClr val="tx1"/>
              </a:solidFill>
              <a:effectLst/>
              <a:latin typeface="+mj-l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526475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Требования потребителя</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18376" y="2133600"/>
            <a:ext cx="4657073" cy="3778250"/>
          </a:xfrm>
        </p:spPr>
      </p:pic>
    </p:spTree>
    <p:extLst>
      <p:ext uri="{BB962C8B-B14F-4D97-AF65-F5344CB8AC3E}">
        <p14:creationId xmlns:p14="http://schemas.microsoft.com/office/powerpoint/2010/main" val="18767638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Анализ и описание конкурентов</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87169" y="1905000"/>
            <a:ext cx="4338384" cy="4195763"/>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222490" y="2125663"/>
            <a:ext cx="4251007" cy="3778250"/>
          </a:xfrm>
        </p:spPr>
      </p:pic>
    </p:spTree>
    <p:extLst>
      <p:ext uri="{BB962C8B-B14F-4D97-AF65-F5344CB8AC3E}">
        <p14:creationId xmlns:p14="http://schemas.microsoft.com/office/powerpoint/2010/main" val="13170519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4090" y="282452"/>
            <a:ext cx="3854528" cy="1278466"/>
          </a:xfrm>
        </p:spPr>
        <p:txBody>
          <a:bodyPr>
            <a:noAutofit/>
          </a:bodyPr>
          <a:lstStyle/>
          <a:p>
            <a:r>
              <a:rPr lang="ru-RU" sz="2800" u="sng" dirty="0" smtClean="0">
                <a:effectLst>
                  <a:outerShdw blurRad="38100" dist="38100" dir="2700000" algn="tl">
                    <a:srgbClr val="000000">
                      <a:alpha val="43137"/>
                    </a:srgbClr>
                  </a:outerShdw>
                </a:effectLst>
              </a:rPr>
              <a:t>Экологическое влияние птицефабрики</a:t>
            </a:r>
            <a:endParaRPr lang="ru-RU" sz="2800" u="sng" dirty="0">
              <a:effectLst>
                <a:outerShdw blurRad="38100" dist="38100" dir="2700000" algn="tl">
                  <a:srgbClr val="000000">
                    <a:alpha val="43137"/>
                  </a:srgbClr>
                </a:outerShdw>
              </a:effectLst>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04630" y="1744645"/>
            <a:ext cx="5343207" cy="3993200"/>
          </a:xfrm>
        </p:spPr>
      </p:pic>
      <p:sp>
        <p:nvSpPr>
          <p:cNvPr id="4" name="Текст 3"/>
          <p:cNvSpPr>
            <a:spLocks noGrp="1"/>
          </p:cNvSpPr>
          <p:nvPr>
            <p:ph type="body" sz="half" idx="2"/>
          </p:nvPr>
        </p:nvSpPr>
        <p:spPr>
          <a:xfrm>
            <a:off x="2058078" y="1560918"/>
            <a:ext cx="3854528" cy="4748443"/>
          </a:xfrm>
        </p:spPr>
        <p:txBody>
          <a:bodyPr>
            <a:noAutofit/>
          </a:bodyPr>
          <a:lstStyle/>
          <a:p>
            <a:pPr algn="just"/>
            <a:r>
              <a:rPr lang="ru-RU" sz="2400" b="1" dirty="0">
                <a:solidFill>
                  <a:schemeClr val="tx1"/>
                </a:solidFill>
                <a:latin typeface="Times New Roman" panose="02020603050405020304" pitchFamily="18" charset="0"/>
                <a:cs typeface="Times New Roman" panose="02020603050405020304" pitchFamily="18" charset="0"/>
              </a:rPr>
              <a:t>Промышленная</a:t>
            </a:r>
            <a:r>
              <a:rPr lang="ru-RU" sz="2400" dirty="0">
                <a:solidFill>
                  <a:schemeClr val="tx1"/>
                </a:solidFill>
                <a:latin typeface="Times New Roman" panose="02020603050405020304" pitchFamily="18" charset="0"/>
                <a:cs typeface="Times New Roman" panose="02020603050405020304" pitchFamily="18" charset="0"/>
              </a:rPr>
              <a:t> </a:t>
            </a:r>
            <a:r>
              <a:rPr lang="ru-RU" sz="2400" b="1" dirty="0">
                <a:solidFill>
                  <a:schemeClr val="tx1"/>
                </a:solidFill>
                <a:latin typeface="Times New Roman" panose="02020603050405020304" pitchFamily="18" charset="0"/>
                <a:cs typeface="Times New Roman" panose="02020603050405020304" pitchFamily="18" charset="0"/>
              </a:rPr>
              <a:t>экология</a:t>
            </a:r>
            <a:r>
              <a:rPr lang="ru-RU" sz="2400" dirty="0">
                <a:solidFill>
                  <a:schemeClr val="tx1"/>
                </a:solidFill>
                <a:latin typeface="Times New Roman" panose="02020603050405020304" pitchFamily="18" charset="0"/>
                <a:cs typeface="Times New Roman" panose="02020603050405020304" pitchFamily="18" charset="0"/>
              </a:rPr>
              <a:t> — прикладная наука о взаимодействии промышленности (как отдельных предприятий, так и </a:t>
            </a:r>
            <a:r>
              <a:rPr lang="ru-RU" sz="2400" dirty="0" err="1">
                <a:solidFill>
                  <a:schemeClr val="tx1"/>
                </a:solidFill>
                <a:latin typeface="Times New Roman" panose="02020603050405020304" pitchFamily="18" charset="0"/>
                <a:cs typeface="Times New Roman" panose="02020603050405020304" pitchFamily="18" charset="0"/>
              </a:rPr>
              <a:t>техносферы</a:t>
            </a:r>
            <a:r>
              <a:rPr lang="ru-RU" sz="2400" dirty="0">
                <a:solidFill>
                  <a:schemeClr val="tx1"/>
                </a:solidFill>
                <a:latin typeface="Times New Roman" panose="02020603050405020304" pitchFamily="18" charset="0"/>
                <a:cs typeface="Times New Roman" panose="02020603050405020304" pitchFamily="18" charset="0"/>
              </a:rPr>
              <a:t>) и окружающей среды, и наоборот — влияние условий природной среды на функционирование предприятий и их комплексов.</a:t>
            </a:r>
          </a:p>
        </p:txBody>
      </p:sp>
    </p:spTree>
    <p:extLst>
      <p:ext uri="{BB962C8B-B14F-4D97-AF65-F5344CB8AC3E}">
        <p14:creationId xmlns:p14="http://schemas.microsoft.com/office/powerpoint/2010/main" val="24625209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outerShdw blurRad="38100" dist="38100" dir="2700000" algn="tl">
                    <a:srgbClr val="000000">
                      <a:alpha val="43137"/>
                    </a:srgbClr>
                  </a:outerShdw>
                </a:effectLst>
              </a:rPr>
              <a:t>МЕРЫ ПО ЗАЩИТЕ ЭКОЛОГИИ</a:t>
            </a:r>
            <a:endParaRPr lang="ru-RU" dirty="0">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675744" y="2182270"/>
            <a:ext cx="4185623" cy="576262"/>
          </a:xfrm>
        </p:spPr>
        <p:txBody>
          <a:bodyPr/>
          <a:lstStyle/>
          <a:p>
            <a:r>
              <a:rPr lang="ru-RU" sz="800" dirty="0"/>
              <a:t>.</a:t>
            </a:r>
          </a:p>
        </p:txBody>
      </p:sp>
      <p:pic>
        <p:nvPicPr>
          <p:cNvPr id="8" name="Объект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069163" y="1694688"/>
            <a:ext cx="4479889" cy="4493677"/>
          </a:xfrm>
        </p:spPr>
      </p:pic>
      <p:sp>
        <p:nvSpPr>
          <p:cNvPr id="5" name="Текст 4"/>
          <p:cNvSpPr>
            <a:spLocks noGrp="1"/>
          </p:cNvSpPr>
          <p:nvPr>
            <p:ph type="body" sz="quarter" idx="3"/>
          </p:nvPr>
        </p:nvSpPr>
        <p:spPr>
          <a:xfrm>
            <a:off x="5088384" y="2554175"/>
            <a:ext cx="4185618" cy="576262"/>
          </a:xfrm>
        </p:spPr>
        <p:txBody>
          <a:bodyPr/>
          <a:lstStyle/>
          <a:p>
            <a:r>
              <a:rPr lang="ru-RU" sz="800" dirty="0" smtClean="0"/>
              <a:t>.</a:t>
            </a:r>
            <a:endParaRPr lang="ru-RU" sz="800" dirty="0"/>
          </a:p>
        </p:txBody>
      </p:sp>
      <p:pic>
        <p:nvPicPr>
          <p:cNvPr id="9" name="Объект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776069" y="2181306"/>
            <a:ext cx="4721545" cy="3520440"/>
          </a:xfrm>
        </p:spPr>
      </p:pic>
    </p:spTree>
    <p:extLst>
      <p:ext uri="{BB962C8B-B14F-4D97-AF65-F5344CB8AC3E}">
        <p14:creationId xmlns:p14="http://schemas.microsoft.com/office/powerpoint/2010/main" val="2188217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2268" y="1376825"/>
            <a:ext cx="3464898" cy="2563368"/>
          </a:xfrm>
        </p:spPr>
        <p:txBody>
          <a:bodyPr>
            <a:noAutofit/>
          </a:bodyPr>
          <a:lstStyle/>
          <a:p>
            <a:pPr algn="just"/>
            <a:r>
              <a:rPr lang="ru-RU" sz="2400" b="1" dirty="0">
                <a:latin typeface="Times New Roman" panose="02020603050405020304" pitchFamily="18" charset="0"/>
                <a:cs typeface="Times New Roman" panose="02020603050405020304" pitchFamily="18" charset="0"/>
              </a:rPr>
              <a:t>Кадровая</a:t>
            </a:r>
            <a:r>
              <a:rPr lang="ru-RU" sz="2400"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политика</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a:t>
            </a:r>
            <a:r>
              <a:rPr lang="ru-RU" sz="2400" b="1" dirty="0" smtClean="0">
                <a:latin typeface="Times New Roman" panose="02020603050405020304" pitchFamily="18" charset="0"/>
                <a:cs typeface="Times New Roman" panose="02020603050405020304" pitchFamily="18" charset="0"/>
              </a:rPr>
              <a:t>это</a:t>
            </a:r>
            <a:r>
              <a:rPr lang="ru-RU" sz="2400" dirty="0">
                <a:latin typeface="Times New Roman" panose="02020603050405020304" pitchFamily="18" charset="0"/>
                <a:cs typeface="Times New Roman" panose="02020603050405020304" pitchFamily="18" charset="0"/>
              </a:rPr>
              <a:t> система работы с персоналом, объединяющая воедино различные формы деятельности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9200" y="1124713"/>
            <a:ext cx="5129784" cy="4953888"/>
          </a:xfrm>
        </p:spPr>
      </p:pic>
    </p:spTree>
    <p:extLst>
      <p:ext uri="{BB962C8B-B14F-4D97-AF65-F5344CB8AC3E}">
        <p14:creationId xmlns:p14="http://schemas.microsoft.com/office/powerpoint/2010/main" val="2461842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3874" y="1493155"/>
            <a:ext cx="8911687" cy="1280890"/>
          </a:xfrm>
        </p:spPr>
        <p:txBody>
          <a:bodyPr>
            <a:normAutofit/>
          </a:bodyPr>
          <a:lstStyle/>
          <a:p>
            <a:r>
              <a:rPr lang="ru-RU" sz="800" dirty="0" smtClean="0"/>
              <a:t>.</a:t>
            </a:r>
            <a:endParaRPr lang="ru-RU" sz="8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3064" y="772357"/>
            <a:ext cx="8881063" cy="5805996"/>
          </a:xfrm>
        </p:spPr>
      </p:pic>
    </p:spTree>
    <p:extLst>
      <p:ext uri="{BB962C8B-B14F-4D97-AF65-F5344CB8AC3E}">
        <p14:creationId xmlns:p14="http://schemas.microsoft.com/office/powerpoint/2010/main" val="486187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279775" y="623888"/>
            <a:ext cx="8912225" cy="1281112"/>
          </a:xfrm>
        </p:spPr>
        <p:txBody>
          <a:bodyPr/>
          <a:lstStyle/>
          <a:p>
            <a:r>
              <a:rPr lang="ru-RU" dirty="0" smtClean="0"/>
              <a:t>ДОХОДЫ И РАСХОДЫ</a:t>
            </a:r>
            <a:endParaRPr lang="ru-RU" dirty="0"/>
          </a:p>
        </p:txBody>
      </p:sp>
      <p:pic>
        <p:nvPicPr>
          <p:cNvPr id="9" name="Объект 8"/>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838302" y="1911327"/>
            <a:ext cx="3664165" cy="2631304"/>
          </a:xfrm>
        </p:spPr>
      </p:pic>
      <p:pic>
        <p:nvPicPr>
          <p:cNvPr id="10" name="Объект 9"/>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5691233" y="1905000"/>
            <a:ext cx="5873750" cy="3011487"/>
          </a:xfrm>
        </p:spPr>
      </p:pic>
    </p:spTree>
    <p:extLst>
      <p:ext uri="{BB962C8B-B14F-4D97-AF65-F5344CB8AC3E}">
        <p14:creationId xmlns:p14="http://schemas.microsoft.com/office/powerpoint/2010/main" val="17300462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2676146" y="484633"/>
            <a:ext cx="9601196" cy="86020"/>
          </a:xfrm>
        </p:spPr>
        <p:txBody>
          <a:bodyPr>
            <a:noAutofit/>
          </a:bodyPr>
          <a:lstStyle/>
          <a:p>
            <a:r>
              <a:rPr lang="ru-RU" sz="800" dirty="0" smtClean="0"/>
              <a:t>.</a:t>
            </a:r>
            <a:endParaRPr lang="ru-RU" sz="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0074" y="1078992"/>
            <a:ext cx="9601196" cy="4160520"/>
          </a:xfrm>
        </p:spPr>
      </p:pic>
    </p:spTree>
    <p:extLst>
      <p:ext uri="{BB962C8B-B14F-4D97-AF65-F5344CB8AC3E}">
        <p14:creationId xmlns:p14="http://schemas.microsoft.com/office/powerpoint/2010/main" val="19299929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9212" y="338328"/>
            <a:ext cx="7511860" cy="5925312"/>
          </a:xfrm>
        </p:spPr>
      </p:pic>
    </p:spTree>
    <p:extLst>
      <p:ext uri="{BB962C8B-B14F-4D97-AF65-F5344CB8AC3E}">
        <p14:creationId xmlns:p14="http://schemas.microsoft.com/office/powerpoint/2010/main" val="15250163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9359" y="269966"/>
            <a:ext cx="9025999" cy="2232301"/>
          </a:xfrm>
        </p:spPr>
        <p:txBody>
          <a:bodyPr>
            <a:normAutofit fontScale="90000"/>
          </a:bodyPr>
          <a:lstStyle/>
          <a:p>
            <a:pPr algn="ctr"/>
            <a:r>
              <a:rPr lang="ru-RU" sz="2400" dirty="0">
                <a:latin typeface="Times New Roman" panose="02020603050405020304" pitchFamily="18" charset="0"/>
                <a:cs typeface="Times New Roman" panose="02020603050405020304" pitchFamily="18" charset="0"/>
              </a:rPr>
              <a:t>В рамках данного проекта предусматривается организация предприятия по выращиванию и реализации цыплят-бройлеров.</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Выбранный вид деятельности сочетается с программами развития аграрного сектора экономики Республики Адыгея и повышения обеспеченности населения продуктами первой необходимости.</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48993" y="2952641"/>
            <a:ext cx="5667375" cy="3577082"/>
          </a:xfrm>
        </p:spPr>
      </p:pic>
    </p:spTree>
    <p:extLst>
      <p:ext uri="{BB962C8B-B14F-4D97-AF65-F5344CB8AC3E}">
        <p14:creationId xmlns:p14="http://schemas.microsoft.com/office/powerpoint/2010/main" val="1333292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358497"/>
            <a:ext cx="10668000" cy="5615583"/>
          </a:xfrm>
        </p:spPr>
        <p:txBody>
          <a:bodyPr>
            <a:noAutofit/>
          </a:bodyPr>
          <a:lstStyle/>
          <a:p>
            <a:pPr algn="just"/>
            <a:r>
              <a:rPr lang="ru-RU" sz="2800" dirty="0">
                <a:latin typeface="Times New Roman" panose="02020603050405020304" pitchFamily="18" charset="0"/>
                <a:cs typeface="Times New Roman" panose="02020603050405020304" pitchFamily="18" charset="0"/>
              </a:rPr>
              <a:t>Птицеводство занимает важное место в обеспечении населения России высококачественными диетическими продуктами – яйцами и мясом птицы. Яйца кур содержат многие необходимые человеку питательные и биологически активные вещества, которые находятся в оптимальном соотношении. 12-15% протеина, 11-15% жира, 1% углеводов, 74% воды и около 1% неорганических веществ. Питательная ценность яйца- около 75 ккал. Наиболее качественное птичье мясо получается из бройлеров – гибридного мясного молодняка всех видов птицы, получаемого при специализированном выращивании. В белом мясе птицы содержится более 20% полноценных белков.</a:t>
            </a:r>
          </a:p>
        </p:txBody>
      </p:sp>
    </p:spTree>
    <p:extLst>
      <p:ext uri="{BB962C8B-B14F-4D97-AF65-F5344CB8AC3E}">
        <p14:creationId xmlns:p14="http://schemas.microsoft.com/office/powerpoint/2010/main" val="1971535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9326" y="624109"/>
            <a:ext cx="8839199" cy="2780941"/>
          </a:xfrm>
        </p:spPr>
        <p:txBody>
          <a:bodyPr>
            <a:noAutofit/>
          </a:bodyPr>
          <a:lstStyle/>
          <a:p>
            <a:pPr algn="just"/>
            <a:r>
              <a:rPr lang="ru-RU" sz="1800" dirty="0">
                <a:latin typeface="Times New Roman" panose="02020603050405020304" pitchFamily="18" charset="0"/>
                <a:cs typeface="Times New Roman" panose="02020603050405020304" pitchFamily="18" charset="0"/>
              </a:rPr>
              <a:t>Нельзя не признать, что в сложившейся экономической ситуации практически каждое хозяйство самостоятельно определяет программу своей деятельности. Поэтому его финансовое положение все больше будет зависеть от того, насколько грамотными и эффективными будут решения, принимаемые руководителями и специалистами предприятий. А для этого необходимы глубокий анализ положения дел на каждом конкретном участке и выявление факторов, позитивно влияющих на эффективность производства</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Важнейшим из таких факторов является эффективная организация производства и реализации продукции отрасли мясного птицеводства.</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69326" y="3673566"/>
            <a:ext cx="4313237" cy="1996765"/>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88925" y="3673566"/>
            <a:ext cx="4177145" cy="2780607"/>
          </a:xfrm>
        </p:spPr>
      </p:pic>
    </p:spTree>
    <p:extLst>
      <p:ext uri="{BB962C8B-B14F-4D97-AF65-F5344CB8AC3E}">
        <p14:creationId xmlns:p14="http://schemas.microsoft.com/office/powerpoint/2010/main" val="2197802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653143" y="696686"/>
            <a:ext cx="8569824" cy="1280158"/>
          </a:xfrm>
        </p:spPr>
        <p:txBody>
          <a:bodyPr>
            <a:normAutofit/>
          </a:bodyPr>
          <a:lstStyle/>
          <a:p>
            <a:r>
              <a:rPr lang="ru-RU" sz="800" dirty="0" smtClean="0"/>
              <a:t>..</a:t>
            </a:r>
            <a:endParaRPr lang="ru-RU" sz="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4558" y="537743"/>
            <a:ext cx="8128015" cy="606335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060304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Анализ рынка и отрасли</a:t>
            </a:r>
            <a:endParaRPr lang="ru-RU" dirty="0"/>
          </a:p>
        </p:txBody>
      </p:sp>
      <p:pic>
        <p:nvPicPr>
          <p:cNvPr id="8" name="Объект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73429" y="1727445"/>
            <a:ext cx="4862600" cy="3553241"/>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465695" y="2836918"/>
            <a:ext cx="4313238" cy="2428892"/>
          </a:xfrm>
        </p:spPr>
      </p:pic>
    </p:spTree>
    <p:extLst>
      <p:ext uri="{BB962C8B-B14F-4D97-AF65-F5344CB8AC3E}">
        <p14:creationId xmlns:p14="http://schemas.microsoft.com/office/powerpoint/2010/main" val="4049926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7674186" cy="45719"/>
          </a:xfrm>
        </p:spPr>
        <p:txBody>
          <a:bodyPr>
            <a:normAutofit fontScale="90000"/>
          </a:bodyPr>
          <a:lstStyle/>
          <a:p>
            <a:r>
              <a:rPr lang="ru-RU" sz="800" dirty="0" smtClean="0"/>
              <a:t>.</a:t>
            </a:r>
            <a:endParaRPr lang="ru-RU" sz="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3884" y="632459"/>
            <a:ext cx="7463245" cy="5590146"/>
          </a:xfrm>
        </p:spPr>
      </p:pic>
    </p:spTree>
    <p:extLst>
      <p:ext uri="{BB962C8B-B14F-4D97-AF65-F5344CB8AC3E}">
        <p14:creationId xmlns:p14="http://schemas.microsoft.com/office/powerpoint/2010/main" val="1009809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7703" y="738050"/>
            <a:ext cx="8817863" cy="2057401"/>
          </a:xfrm>
        </p:spPr>
        <p:txBody>
          <a:bodyPr>
            <a:normAutofit fontScale="90000"/>
          </a:bodyPr>
          <a:lstStyle/>
          <a:p>
            <a:pPr algn="just"/>
            <a:r>
              <a:rPr lang="ru-RU" sz="2000" dirty="0">
                <a:latin typeface="Times New Roman" panose="02020603050405020304" pitchFamily="18" charset="0"/>
                <a:cs typeface="Times New Roman" panose="02020603050405020304" pitchFamily="18" charset="0"/>
              </a:rPr>
              <a:t>Основными конкурентами являются личные подсобные хозяйства. Разрозненность товаропроизводителей создает условия для высокой степени конкурентоспособности. Это делает невозможным влияние на рыночную цену со стороны отдельных конкурентов, т.е. явных лидеров на рынке нет. В силу этого, рынок мяса птицы является рынком совершенной конкуренции, который характеризуется небольшими финансовыми и временными затратами для выхода на него.</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3433" y="3103486"/>
            <a:ext cx="7428412" cy="3449140"/>
          </a:xfrm>
        </p:spPr>
      </p:pic>
    </p:spTree>
    <p:extLst>
      <p:ext uri="{BB962C8B-B14F-4D97-AF65-F5344CB8AC3E}">
        <p14:creationId xmlns:p14="http://schemas.microsoft.com/office/powerpoint/2010/main" val="979280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411</TotalTime>
  <Words>584</Words>
  <Application>Microsoft Office PowerPoint</Application>
  <PresentationFormat>Широкоэкранный</PresentationFormat>
  <Paragraphs>107</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Century Gothic</vt:lpstr>
      <vt:lpstr>Times New Roman</vt:lpstr>
      <vt:lpstr>Wingdings 3</vt:lpstr>
      <vt:lpstr>Легкий дым</vt:lpstr>
      <vt:lpstr>Исследовательский проект  «Создание мини-птицефермы по содержанию кур-несушек и выводу цыплят»   </vt:lpstr>
      <vt:lpstr>.</vt:lpstr>
      <vt:lpstr>В рамках данного проекта предусматривается организация предприятия по выращиванию и реализации цыплят-бройлеров. Выбранный вид деятельности сочетается с программами развития аграрного сектора экономики Республики Адыгея и повышения обеспеченности населения продуктами первой необходимости. </vt:lpstr>
      <vt:lpstr>Птицеводство занимает важное место в обеспечении населения России высококачественными диетическими продуктами – яйцами и мясом птицы. Яйца кур содержат многие необходимые человеку питательные и биологически активные вещества, которые находятся в оптимальном соотношении. 12-15% протеина, 11-15% жира, 1% углеводов, 74% воды и около 1% неорганических веществ. Питательная ценность яйца- около 75 ккал. Наиболее качественное птичье мясо получается из бройлеров – гибридного мясного молодняка всех видов птицы, получаемого при специализированном выращивании. В белом мясе птицы содержится более 20% полноценных белков.</vt:lpstr>
      <vt:lpstr>Нельзя не признать, что в сложившейся экономической ситуации практически каждое хозяйство самостоятельно определяет программу своей деятельности. Поэтому его финансовое положение все больше будет зависеть от того, насколько грамотными и эффективными будут решения, принимаемые руководителями и специалистами предприятий. А для этого необходимы глубокий анализ положения дел на каждом конкретном участке и выявление факторов, позитивно влияющих на эффективность производства. Важнейшим из таких факторов является эффективная организация производства и реализации продукции отрасли мясного птицеводства.</vt:lpstr>
      <vt:lpstr>..</vt:lpstr>
      <vt:lpstr>Анализ рынка и отрасли</vt:lpstr>
      <vt:lpstr>.</vt:lpstr>
      <vt:lpstr>Основными конкурентами являются личные подсобные хозяйства. Разрозненность товаропроизводителей создает условия для высокой степени конкурентоспособности. Это делает невозможным влияние на рыночную цену со стороны отдельных конкурентов, т.е. явных лидеров на рынке нет. В силу этого, рынок мяса птицы является рынком совершенной конкуренции, который характеризуется небольшими финансовыми и временными затратами для выхода на него. </vt:lpstr>
      <vt:lpstr>Основными конкурентами на рынке мяса птицы Республики Адыгея выступают личные подсобные хозяйства, но они не удовлетворяют полностью существующий спрос. Это объясняется тем, что рынок РА характеризуется низкой покупательской способностью, поэтому большая часть населения предпочитает покупать бройлеров, нежели другие виды мяса. </vt:lpstr>
      <vt:lpstr>Планирование рабочего процесса</vt:lpstr>
      <vt:lpstr>Для содержания птенцов имеется сарай. Для расширения производства  планируется произвести реконструкцию старого помещения. На заемные средства планируется приобрести необходимые для этого строительные материалы. Для выгула птицы есть возможность оборудовать навес, что позволит высвобождать места в сарае. Для осуществления производственного процесса необходимо оборудование, которое уже в наличии имеется, приобретенное на собственные средства (таблица 2). </vt:lpstr>
      <vt:lpstr>На заемные средства планируется приобрести дополнительно 6 клеток и строительный материал (блоки, цемент, песок, щебень, кровля). Необходимые оборотные средства из расчета на одну партию цыплят приведены в таблице3. </vt:lpstr>
      <vt:lpstr>С момента реализации бизнес-проекта будет работать один сотрудник, а позже на постоянную работу будет принят помощник птичника. Таким образом, за время реализации проекта будет создано два рабочих места. </vt:lpstr>
      <vt:lpstr>Требования потребителя</vt:lpstr>
      <vt:lpstr>Анализ и описание конкурентов</vt:lpstr>
      <vt:lpstr>Экологическое влияние птицефабрики</vt:lpstr>
      <vt:lpstr>МЕРЫ ПО ЗАЩИТЕ ЭКОЛОГИИ</vt:lpstr>
      <vt:lpstr>Кадровая политика -это система работы с персоналом, объединяющая воедино различные формы деятельности</vt:lpstr>
      <vt:lpstr>ДОХОДЫ И РАСХОДЫ</vt:lpstr>
      <vt:lpstr>.</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НАША КОМАНДА</dc:title>
  <dc:creator>Admin</dc:creator>
  <cp:lastModifiedBy>Admin</cp:lastModifiedBy>
  <cp:revision>17</cp:revision>
  <dcterms:created xsi:type="dcterms:W3CDTF">2020-10-01T06:41:18Z</dcterms:created>
  <dcterms:modified xsi:type="dcterms:W3CDTF">2022-02-17T12:38:05Z</dcterms:modified>
</cp:coreProperties>
</file>