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6" r:id="rId3"/>
    <p:sldId id="277" r:id="rId4"/>
    <p:sldId id="267" r:id="rId5"/>
    <p:sldId id="268" r:id="rId6"/>
    <p:sldId id="269" r:id="rId7"/>
    <p:sldId id="276" r:id="rId8"/>
    <p:sldId id="263" r:id="rId9"/>
    <p:sldId id="271" r:id="rId10"/>
    <p:sldId id="270" r:id="rId11"/>
    <p:sldId id="272" r:id="rId12"/>
    <p:sldId id="264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7E2"/>
    <a:srgbClr val="B9E399"/>
    <a:srgbClr val="FFFF66"/>
    <a:srgbClr val="C12736"/>
    <a:srgbClr val="70578F"/>
    <a:srgbClr val="00FF00"/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1" autoAdjust="0"/>
  </p:normalViewPr>
  <p:slideViewPr>
    <p:cSldViewPr>
      <p:cViewPr>
        <p:scale>
          <a:sx n="75" d="100"/>
          <a:sy n="75" d="100"/>
        </p:scale>
        <p:origin x="-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Фаза I</c:v>
                </c:pt>
                <c:pt idx="1">
                  <c:v>Фаза II</c:v>
                </c:pt>
                <c:pt idx="2">
                  <c:v>Фаза III</c:v>
                </c:pt>
                <c:pt idx="3">
                  <c:v>Фаза 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0.15000000000000005</c:v>
                </c:pt>
                <c:pt idx="1">
                  <c:v>0.22000000000000006</c:v>
                </c:pt>
                <c:pt idx="2">
                  <c:v>0.2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295931758530213"/>
          <c:y val="0.22329424816995647"/>
          <c:w val="0.1878740157480315"/>
          <c:h val="0.4381224231258258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Скорость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Фаза I</c:v>
                </c:pt>
                <c:pt idx="1">
                  <c:v>Фаза II</c:v>
                </c:pt>
                <c:pt idx="2">
                  <c:v>Фаза III</c:v>
                </c:pt>
                <c:pt idx="3">
                  <c:v>Фаза 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4.04</c:v>
                </c:pt>
                <c:pt idx="2">
                  <c:v>4.05</c:v>
                </c:pt>
                <c:pt idx="3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676928"/>
        <c:axId val="123834368"/>
      </c:lineChart>
      <c:catAx>
        <c:axId val="165676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23834368"/>
        <c:crosses val="autoZero"/>
        <c:auto val="1"/>
        <c:lblAlgn val="ctr"/>
        <c:lblOffset val="100"/>
        <c:noMultiLvlLbl val="0"/>
      </c:catAx>
      <c:valAx>
        <c:axId val="12383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676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Расстояние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0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Фаза I</c:v>
                </c:pt>
                <c:pt idx="1">
                  <c:v>Фаза II</c:v>
                </c:pt>
                <c:pt idx="2">
                  <c:v>Фаза III</c:v>
                </c:pt>
                <c:pt idx="3">
                  <c:v>Фаза 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0.6000000000000002</c:v>
                </c:pt>
                <c:pt idx="1">
                  <c:v>0.89</c:v>
                </c:pt>
                <c:pt idx="2">
                  <c:v>0.81</c:v>
                </c:pt>
                <c:pt idx="3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722368"/>
        <c:axId val="165736448"/>
        <c:axId val="0"/>
      </c:bar3DChart>
      <c:catAx>
        <c:axId val="165722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65736448"/>
        <c:crosses val="autoZero"/>
        <c:auto val="1"/>
        <c:lblAlgn val="ctr"/>
        <c:lblOffset val="100"/>
        <c:noMultiLvlLbl val="0"/>
      </c:catAx>
      <c:valAx>
        <c:axId val="16573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722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1AF28C-FA1C-44F1-92AC-07D7CEAC942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93CFC71-A173-46A4-9212-498D4AA97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2304256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МИНИСТЕРСТВО </a:t>
            </a:r>
            <a:r>
              <a:rPr lang="ru-RU" sz="27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СПОРТА РОССИЙСКОЙ </a:t>
            </a: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ФЕДЕРАЦИИ</a:t>
            </a:r>
            <a:b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Федеральное </a:t>
            </a:r>
            <a:r>
              <a:rPr lang="ru-RU" sz="27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государственное бюджетное образовательное учреждение высшего </a:t>
            </a: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образования </a:t>
            </a:r>
            <a:b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7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Волгоградская государственная академия физической культуры</a:t>
            </a: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</a:t>
            </a:r>
            <a:b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Кафедра теории и технологий </a:t>
            </a:r>
            <a:r>
              <a:rPr lang="ru-RU" sz="27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ФКиС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Биомеханический анализ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техники выполнения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стартовых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движений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спортсменами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гребле на каноэ</a:t>
            </a: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Работу выполнила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Ворфоломеева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Дарья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Дмитриена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студент 205 группы ФГБОУ ВО «ВГАФК»</a:t>
            </a: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Научные руководители:</a:t>
            </a:r>
          </a:p>
          <a:p>
            <a:pPr marL="0" indent="0" algn="r">
              <a:buNone/>
            </a:pPr>
            <a:r>
              <a:rPr lang="ru-RU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Абдрахманова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И.В., доцент кафедры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ТиТФКиС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ФГБОУ ВО «ВГАФК»</a:t>
            </a:r>
          </a:p>
          <a:p>
            <a:pPr marL="0" indent="0" algn="r"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Лущик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И.В., доцент кафедры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ТиТФКиС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ФГБОУ ВО «ВГАФК»</a:t>
            </a: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36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853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2" y="207366"/>
            <a:ext cx="9180000" cy="82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10071"/>
            <a:ext cx="8568952" cy="11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изменения скорости движений в каждую фазу старта, (м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98165093"/>
              </p:ext>
            </p:extLst>
          </p:nvPr>
        </p:nvGraphicFramePr>
        <p:xfrm>
          <a:off x="0" y="1844824"/>
          <a:ext cx="7992888" cy="44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44208" y="2420888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Фаза I –захват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Фаза II –подтягивание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Фаза III –отталкивание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Фаза IV – извлечение</a:t>
            </a:r>
          </a:p>
        </p:txBody>
      </p:sp>
    </p:spTree>
    <p:extLst>
      <p:ext uri="{BB962C8B-B14F-4D97-AF65-F5344CB8AC3E}">
        <p14:creationId xmlns:p14="http://schemas.microsoft.com/office/powerpoint/2010/main" val="863173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228" y="288628"/>
            <a:ext cx="91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0528" y="0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расстояния, пройденного в каждую фазу, (м)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26652199"/>
              </p:ext>
            </p:extLst>
          </p:nvPr>
        </p:nvGraphicFramePr>
        <p:xfrm>
          <a:off x="179512" y="1484784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09816" y="4293096"/>
            <a:ext cx="262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Фаза I –захват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Фаза II –подтягивание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Фаза III –отталкивание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Фаза IV – извлечение</a:t>
            </a:r>
          </a:p>
        </p:txBody>
      </p:sp>
    </p:spTree>
    <p:extLst>
      <p:ext uri="{BB962C8B-B14F-4D97-AF65-F5344CB8AC3E}">
        <p14:creationId xmlns:p14="http://schemas.microsoft.com/office/powerpoint/2010/main" val="4104455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Вывод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Согласно вышеизложенным показателям, самой скоростной фазой стартовых движений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гребле на каноэ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является фаза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отталкивания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,05 м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; больше всего времени затрачивается на фазу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подтягивания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0,22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.; наибольшее расстояние спортсмен проходит также в фазу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подтягивания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0,89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Средняя скорость всего цикла стартовых движений –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,02 м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; общее время прохождения –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0,74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с.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; общее расстояние –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,98 м.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74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535" y="285293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285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0424" y="170086"/>
            <a:ext cx="9216000" cy="40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53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Фазовый состав стартовых движений в гребле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561" y="76470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Стартовая реакция и стартовый разгон</a:t>
            </a:r>
            <a:endParaRPr lang="ru-RU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5949" y="3643488"/>
            <a:ext cx="2540800" cy="1856443"/>
          </a:xfrm>
          <a:prstGeom prst="roundRect">
            <a:avLst/>
          </a:prstGeom>
          <a:solidFill>
            <a:srgbClr val="9AB7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5949" y="3909988"/>
            <a:ext cx="254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  <a:cs typeface="Calibri" pitchFamily="34" charset="0"/>
              </a:rPr>
              <a:t>время от момента стартового сигнала до начала движения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весла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5196" y="3643488"/>
            <a:ext cx="2540800" cy="1856443"/>
          </a:xfrm>
          <a:prstGeom prst="roundRect">
            <a:avLst/>
          </a:prstGeom>
          <a:solidFill>
            <a:srgbClr val="9AB7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0569" y="3909987"/>
            <a:ext cx="24900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  <a:cs typeface="Calibri" pitchFamily="34" charset="0"/>
              </a:rPr>
              <a:t>время от начала движения весла до начала движения лодки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736229" y="1556792"/>
            <a:ext cx="2160240" cy="1858063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тартовая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реакция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5305476" y="1556791"/>
            <a:ext cx="2160240" cy="1858063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тартовый разгон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15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5"/>
            <a:ext cx="9144000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83523" y="26655"/>
            <a:ext cx="5436000" cy="612000"/>
          </a:xfrm>
          <a:prstGeom prst="roundRect">
            <a:avLst>
              <a:gd name="adj" fmla="val 50000"/>
            </a:avLst>
          </a:prstGeom>
          <a:solidFill>
            <a:srgbClr val="9AB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26655"/>
            <a:ext cx="4968000" cy="64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Стартовый разгон состоит: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78011" y="1242372"/>
            <a:ext cx="5472608" cy="720080"/>
          </a:xfrm>
          <a:prstGeom prst="roundRect">
            <a:avLst/>
          </a:prstGeom>
          <a:solidFill>
            <a:srgbClr val="9AB7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захват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67744" y="2497068"/>
            <a:ext cx="5472608" cy="720080"/>
          </a:xfrm>
          <a:prstGeom prst="roundRect">
            <a:avLst/>
          </a:prstGeom>
          <a:solidFill>
            <a:srgbClr val="9AB7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одтягивание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67744" y="3967640"/>
            <a:ext cx="5472608" cy="720080"/>
          </a:xfrm>
          <a:prstGeom prst="roundRect">
            <a:avLst/>
          </a:prstGeom>
          <a:solidFill>
            <a:srgbClr val="9AB7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тталкивание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39752" y="5328220"/>
            <a:ext cx="5472608" cy="720080"/>
          </a:xfrm>
          <a:prstGeom prst="roundRect">
            <a:avLst/>
          </a:prstGeom>
          <a:solidFill>
            <a:srgbClr val="9AB7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извлечение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539552" y="-3714160"/>
            <a:ext cx="188976" cy="15336000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634040" y="2731108"/>
            <a:ext cx="1533007" cy="252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77383" y="4201680"/>
            <a:ext cx="1533007" cy="252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645004" y="5574620"/>
            <a:ext cx="1533007" cy="252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550516" y="6838992"/>
            <a:ext cx="1533007" cy="252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557911" y="1430856"/>
            <a:ext cx="1533007" cy="252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инус 41"/>
          <p:cNvSpPr/>
          <p:nvPr/>
        </p:nvSpPr>
        <p:spPr>
          <a:xfrm>
            <a:off x="539552" y="-5242892"/>
            <a:ext cx="188976" cy="15948000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Фигура, имеющая форму буквы L 42"/>
          <p:cNvSpPr/>
          <p:nvPr/>
        </p:nvSpPr>
        <p:spPr>
          <a:xfrm rot="5400000">
            <a:off x="167992" y="638655"/>
            <a:ext cx="1044000" cy="252000"/>
          </a:xfrm>
          <a:prstGeom prst="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>
            <a:off x="577382" y="27855"/>
            <a:ext cx="1690361" cy="550967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1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5688" y="357827"/>
            <a:ext cx="9179688" cy="406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0736" y="191933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Захват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322704" y="930597"/>
            <a:ext cx="1694562" cy="7702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начало захвата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97913" y="920973"/>
            <a:ext cx="6357982" cy="770211"/>
          </a:xfrm>
          <a:prstGeom prst="roundRect">
            <a:avLst/>
          </a:prstGeom>
          <a:solidFill>
            <a:srgbClr val="9AB7E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момент касания лопасти воды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12460" y="1844823"/>
            <a:ext cx="1694562" cy="7702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онец захвата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97913" y="1844822"/>
            <a:ext cx="6357982" cy="770211"/>
          </a:xfrm>
          <a:prstGeom prst="roundRect">
            <a:avLst/>
          </a:prstGeom>
          <a:solidFill>
            <a:srgbClr val="9AB7E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момент погружения лопасти в воду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2" y="2780928"/>
            <a:ext cx="7272808" cy="3916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3103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5476"/>
            <a:ext cx="9144000" cy="3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84144"/>
            <a:ext cx="89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Подтягивание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251520" y="822808"/>
            <a:ext cx="1947905" cy="85954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начало подтягивания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14620" y="863240"/>
            <a:ext cx="5164626" cy="778675"/>
          </a:xfrm>
          <a:prstGeom prst="roundRect">
            <a:avLst/>
          </a:prstGeom>
          <a:solidFill>
            <a:srgbClr val="9AB7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момент полного погружения лопасти в воду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" y="2872343"/>
            <a:ext cx="3587978" cy="3957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ятиугольник 6"/>
          <p:cNvSpPr/>
          <p:nvPr/>
        </p:nvSpPr>
        <p:spPr>
          <a:xfrm>
            <a:off x="251520" y="1772816"/>
            <a:ext cx="1947905" cy="85954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онец подтягивания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620" y="1813248"/>
            <a:ext cx="5164626" cy="778675"/>
          </a:xfrm>
          <a:prstGeom prst="roundRect">
            <a:avLst/>
          </a:prstGeom>
          <a:solidFill>
            <a:srgbClr val="9AB7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до перпендикулярного положения весла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72342"/>
            <a:ext cx="5340052" cy="3957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4971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0528"/>
            <a:ext cx="9144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5738" y="61196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Отталкивание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408314" y="889610"/>
            <a:ext cx="2026504" cy="713979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начало отталкивания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1276" y="783968"/>
            <a:ext cx="6357982" cy="844716"/>
          </a:xfrm>
          <a:prstGeom prst="roundRect">
            <a:avLst/>
          </a:prstGeom>
          <a:solidFill>
            <a:srgbClr val="9AB7E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после прохождения веслом перпендикулярного положения по отношению к воде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48260"/>
            <a:ext cx="682497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ятиугольник 6"/>
          <p:cNvSpPr/>
          <p:nvPr/>
        </p:nvSpPr>
        <p:spPr>
          <a:xfrm>
            <a:off x="431258" y="1857564"/>
            <a:ext cx="2026504" cy="713979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конец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отталкивания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51520" y="1792196"/>
            <a:ext cx="6357982" cy="844716"/>
          </a:xfrm>
          <a:prstGeom prst="roundRect">
            <a:avLst/>
          </a:prstGeom>
          <a:solidFill>
            <a:srgbClr val="9AB7E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момент доведения кисти рабочей руки до середины бедра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95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0182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Извлечение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894036" y="887748"/>
            <a:ext cx="1944216" cy="76531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ачало извлечения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0616" y="828305"/>
            <a:ext cx="5400600" cy="837321"/>
          </a:xfrm>
          <a:prstGeom prst="roundRect">
            <a:avLst/>
          </a:prstGeom>
          <a:solidFill>
            <a:srgbClr val="9AB7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в момент доведения кисти рабочей руки до середины бедра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00" l="1094" r="96979">
                        <a14:foregroundMark x1="59010" y1="55600" x2="77760" y2="27900"/>
                        <a14:foregroundMark x1="1094" y1="90800" x2="53750" y2="94500"/>
                        <a14:foregroundMark x1="1250" y1="99300" x2="16510" y2="98300"/>
                        <a14:foregroundMark x1="60260" y1="92900" x2="89583" y2="92100"/>
                        <a14:foregroundMark x1="86823" y1="89700" x2="91094" y2="88900"/>
                        <a14:foregroundMark x1="38073" y1="48100" x2="38073" y2="48100"/>
                        <a14:foregroundMark x1="51875" y1="1000" x2="52812" y2="1900"/>
                        <a14:foregroundMark x1="51875" y1="2200" x2="52292" y2="0"/>
                        <a14:backgroundMark x1="34583" y1="80900" x2="34896" y2="77000"/>
                        <a14:backgroundMark x1="5573" y1="5000" x2="24844" y2="8900"/>
                        <a14:backgroundMark x1="61667" y1="7400" x2="87240" y2="4200"/>
                        <a14:backgroundMark x1="34740" y1="80800" x2="34167" y2="83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2" y="2698868"/>
            <a:ext cx="9178032" cy="4159132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905620" y="1920990"/>
            <a:ext cx="1944216" cy="76531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конец извлечения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32200" y="1861547"/>
            <a:ext cx="5400600" cy="837321"/>
          </a:xfrm>
          <a:prstGeom prst="roundRect">
            <a:avLst/>
          </a:prstGeom>
          <a:solidFill>
            <a:srgbClr val="9AB7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момент отрыва лопасти весла от воды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000" y="212428"/>
            <a:ext cx="9180000" cy="40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00" y="-171400"/>
            <a:ext cx="8229600" cy="990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Фазовый анализ кинематических характеристик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3910932"/>
                  </p:ext>
                </p:extLst>
              </p:nvPr>
            </p:nvGraphicFramePr>
            <p:xfrm>
              <a:off x="683568" y="1412776"/>
              <a:ext cx="7776864" cy="521778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44216"/>
                    <a:gridCol w="2088232"/>
                    <a:gridCol w="1800200"/>
                    <a:gridCol w="1944216"/>
                  </a:tblGrid>
                  <a:tr h="8015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Фазы</a:t>
                          </a:r>
                          <a:r>
                            <a:rPr lang="ru-RU" sz="2000" baseline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гребка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kern="12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Скорость преодоления фазы (м</a:t>
                          </a:r>
                          <a:r>
                            <a:rPr lang="en-US" sz="2000" kern="12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/</a:t>
                          </a:r>
                          <a:r>
                            <a:rPr lang="ru-RU" sz="2000" kern="12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с), </a:t>
                          </a:r>
                          <a:r>
                            <a:rPr lang="en-US" sz="2000" kern="12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V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Время</a:t>
                          </a:r>
                          <a:r>
                            <a:rPr lang="ru-RU" sz="2000" baseline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преодоления фазы (с)</a:t>
                          </a:r>
                          <a:r>
                            <a:rPr lang="en-US" sz="2000" baseline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, t</a:t>
                          </a:r>
                          <a:endParaRPr lang="ru-RU" sz="20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Расстояние,</a:t>
                          </a:r>
                          <a:r>
                            <a:rPr lang="ru-RU" sz="2000" baseline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пройденное за фазу (м)</a:t>
                          </a:r>
                          <a:r>
                            <a:rPr lang="en-US" sz="2000" baseline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, S</a:t>
                          </a:r>
                          <a:endParaRPr lang="ru-RU" sz="2000" b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8015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dirty="0" smtClean="0"/>
                            <a:t>1. Захват</a:t>
                          </a:r>
                          <a:endParaRPr lang="ru-RU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4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0,15 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0,60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8015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dirty="0" smtClean="0"/>
                            <a:t>2.</a:t>
                          </a:r>
                          <a:r>
                            <a:rPr lang="ru-RU" sz="2000" baseline="0" dirty="0" smtClean="0"/>
                            <a:t> Подтягивание</a:t>
                          </a:r>
                          <a:endParaRPr lang="ru-RU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4,04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0,22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0,89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8015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dirty="0" smtClean="0"/>
                            <a:t>3.Отталкивание</a:t>
                          </a:r>
                          <a:endParaRPr lang="ru-RU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4,05</a:t>
                          </a:r>
                          <a:endParaRPr lang="ru-RU" sz="2000" dirty="0" smtClean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0,20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0,81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8015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dirty="0" smtClean="0"/>
                            <a:t>4.</a:t>
                          </a:r>
                          <a:r>
                            <a:rPr lang="ru-RU" sz="2000" baseline="0" dirty="0" smtClean="0"/>
                            <a:t> Извлечение </a:t>
                          </a:r>
                          <a:endParaRPr lang="ru-RU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4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0,17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0,68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8015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ru-RU" sz="2000" dirty="0" smtClean="0"/>
                            <a:t>Суммарный результат</a:t>
                          </a:r>
                        </a:p>
                        <a:p>
                          <a:pPr algn="r"/>
                          <a:endParaRPr lang="ru-RU" sz="2000" dirty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2000" dirty="0" smtClean="0"/>
                            <a:t>Ср.</a:t>
                          </a:r>
                          <a:r>
                            <a:rPr lang="ru-RU" sz="2000" baseline="0" dirty="0" smtClean="0"/>
                            <a:t> скорость = 4,02</a:t>
                          </a:r>
                          <a:endParaRPr lang="ru-RU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ru-RU" sz="200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ru-RU" sz="2000" smtClean="0">
                                      <a:latin typeface="Cambria Math"/>
                                    </a:rPr>
                                    <m:t>= </m:t>
                                  </m:r>
                                </m:e>
                              </m:nary>
                              <m:r>
                                <a:rPr lang="ru-RU" sz="2000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ru-RU" sz="2000" dirty="0" smtClean="0"/>
                            <a:t>,74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ru-RU" sz="200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ru-RU" sz="2000" smtClean="0">
                                      <a:latin typeface="Cambria Math"/>
                                    </a:rPr>
                                    <m:t>= </m:t>
                                  </m:r>
                                </m:e>
                              </m:nary>
                              <m:r>
                                <a:rPr lang="ru-RU" sz="2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ru-RU" sz="2000" dirty="0" smtClean="0"/>
                            <a:t>,98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443910932"/>
                  </p:ext>
                </p:extLst>
              </p:nvPr>
            </p:nvGraphicFramePr>
            <p:xfrm>
              <a:off x="683568" y="1412776"/>
              <a:ext cx="7776864" cy="521778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44216"/>
                    <a:gridCol w="2088232"/>
                    <a:gridCol w="1800200"/>
                    <a:gridCol w="1944216"/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Фазы</a:t>
                          </a:r>
                          <a:r>
                            <a:rPr lang="ru-RU" sz="2000" baseline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гребка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kern="12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Скорость преодоления фазы (м</a:t>
                          </a:r>
                          <a:r>
                            <a:rPr lang="en-US" sz="2000" kern="12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/</a:t>
                          </a:r>
                          <a:r>
                            <a:rPr lang="ru-RU" sz="2000" kern="12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с), </a:t>
                          </a:r>
                          <a:r>
                            <a:rPr lang="en-US" sz="2000" kern="12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V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Время</a:t>
                          </a:r>
                          <a:r>
                            <a:rPr lang="ru-RU" sz="2000" baseline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преодоления фазы (с)</a:t>
                          </a:r>
                          <a:r>
                            <a:rPr lang="en-US" sz="2000" baseline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, t</a:t>
                          </a:r>
                          <a:endParaRPr lang="ru-RU" sz="20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Расстояние,</a:t>
                          </a:r>
                          <a:r>
                            <a:rPr lang="ru-RU" sz="2000" baseline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пройденное за фазу (м)</a:t>
                          </a:r>
                          <a:r>
                            <a:rPr lang="en-US" sz="2000" baseline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, S</a:t>
                          </a:r>
                          <a:endParaRPr lang="ru-RU" sz="2000" b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8015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dirty="0" smtClean="0"/>
                            <a:t>1. Захват</a:t>
                          </a:r>
                          <a:endParaRPr lang="ru-RU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4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0,15 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0,60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8015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dirty="0" smtClean="0"/>
                            <a:t>2.</a:t>
                          </a:r>
                          <a:r>
                            <a:rPr lang="ru-RU" sz="2000" baseline="0" dirty="0" smtClean="0"/>
                            <a:t> Подтягивание</a:t>
                          </a:r>
                          <a:endParaRPr lang="ru-RU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4,04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0,22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0,89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8015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dirty="0" smtClean="0"/>
                            <a:t>3.Отталкивание</a:t>
                          </a:r>
                          <a:endParaRPr lang="ru-RU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4,05</a:t>
                          </a:r>
                          <a:endParaRPr lang="ru-RU" sz="2000" dirty="0" smtClean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0,20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0,81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8015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dirty="0" smtClean="0"/>
                            <a:t>4.</a:t>
                          </a:r>
                          <a:r>
                            <a:rPr lang="ru-RU" sz="2000" baseline="0" dirty="0" smtClean="0"/>
                            <a:t> Извлечение </a:t>
                          </a:r>
                          <a:endParaRPr lang="ru-RU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4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0,17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ru-RU" sz="2000" dirty="0" smtClean="0"/>
                            <a:t>0,68</a:t>
                          </a:r>
                          <a:endParaRPr lang="ru-RU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ru-RU" sz="2000" dirty="0" smtClean="0"/>
                            <a:t>Суммарный результат</a:t>
                          </a:r>
                        </a:p>
                        <a:p>
                          <a:pPr algn="r"/>
                          <a:endParaRPr lang="ru-RU" sz="2000" dirty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2000" dirty="0" smtClean="0"/>
                            <a:t>Ср.</a:t>
                          </a:r>
                          <a:r>
                            <a:rPr lang="ru-RU" sz="2000" baseline="0" dirty="0" smtClean="0"/>
                            <a:t> скорость = 4,02</a:t>
                          </a:r>
                          <a:endParaRPr lang="ru-RU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24407" t="-422424" r="-108136" b="-2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422424" b="-230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7592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80000" cy="11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108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затрачиваемого времени на совершение движений в каждую фазу старта, (с)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82312289"/>
              </p:ext>
            </p:extLst>
          </p:nvPr>
        </p:nvGraphicFramePr>
        <p:xfrm>
          <a:off x="179512" y="1844824"/>
          <a:ext cx="6211148" cy="458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44208" y="3140967"/>
            <a:ext cx="3222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Фаза </a:t>
            </a:r>
            <a:r>
              <a:rPr lang="en-US" sz="2000" dirty="0" smtClean="0"/>
              <a:t>I </a:t>
            </a:r>
            <a:r>
              <a:rPr lang="ru-RU" sz="2000" dirty="0" smtClean="0"/>
              <a:t>–захват</a:t>
            </a:r>
          </a:p>
          <a:p>
            <a:r>
              <a:rPr lang="ru-RU" sz="2000" dirty="0" smtClean="0"/>
              <a:t>Фаза </a:t>
            </a:r>
            <a:r>
              <a:rPr lang="en-US" sz="2000" dirty="0" smtClean="0"/>
              <a:t>II</a:t>
            </a:r>
            <a:r>
              <a:rPr lang="ru-RU" sz="2000" dirty="0" smtClean="0"/>
              <a:t> –подтягивание</a:t>
            </a:r>
          </a:p>
          <a:p>
            <a:r>
              <a:rPr lang="ru-RU" sz="2000" dirty="0" smtClean="0"/>
              <a:t>Фаза </a:t>
            </a:r>
            <a:r>
              <a:rPr lang="en-US" sz="2000" dirty="0" smtClean="0"/>
              <a:t>III</a:t>
            </a:r>
            <a:r>
              <a:rPr lang="ru-RU" sz="2000" dirty="0" smtClean="0"/>
              <a:t> –отталкивание</a:t>
            </a:r>
          </a:p>
          <a:p>
            <a:r>
              <a:rPr lang="ru-RU" sz="2000" dirty="0" smtClean="0"/>
              <a:t>Фаза </a:t>
            </a:r>
            <a:r>
              <a:rPr lang="en-US" sz="2000" dirty="0" smtClean="0"/>
              <a:t>IV</a:t>
            </a:r>
            <a:r>
              <a:rPr lang="ru-RU" sz="2000" dirty="0" smtClean="0"/>
              <a:t> – извлечение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803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1184</TotalTime>
  <Words>409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МИНИСТЕРСТВО СПОРТА РОССИЙСКОЙ ФЕДЕРАЦИИ Федеральное государственное бюджетное образовательное учреждение высшего образования  «Волгоградская государственная академия физической культуры»  Кафедра теории и технологий ФКиС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Фазовый анализ кинематических характеристик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МИНЕСТЕРСТВО СПОРТА РОССИЙСКОЙ ФЕДЕРАЦИИ Федеральное государственное бюджетное образовательное учреждение высшего профессионального образования «Волгоградская государственная академия физической культуры»</dc:title>
  <dc:creator>1</dc:creator>
  <cp:lastModifiedBy>Даша</cp:lastModifiedBy>
  <cp:revision>113</cp:revision>
  <dcterms:created xsi:type="dcterms:W3CDTF">2022-10-23T18:49:35Z</dcterms:created>
  <dcterms:modified xsi:type="dcterms:W3CDTF">2022-11-09T12:01:15Z</dcterms:modified>
</cp:coreProperties>
</file>