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5" r:id="rId8"/>
    <p:sldId id="264" r:id="rId9"/>
    <p:sldId id="266" r:id="rId10"/>
    <p:sldId id="268" r:id="rId11"/>
    <p:sldId id="267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417" autoAdjust="0"/>
  </p:normalViewPr>
  <p:slideViewPr>
    <p:cSldViewPr snapToGrid="0">
      <p:cViewPr varScale="1">
        <p:scale>
          <a:sx n="94" d="100"/>
          <a:sy n="94" d="100"/>
        </p:scale>
        <p:origin x="108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24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4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4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58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8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32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1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3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4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6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0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5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DEB564-39CE-4F07-AD71-FE875812E63C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2151B3-E3DF-431C-8AC6-418AF4CB4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7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0%BC%D0%BF%D0%B8%D0%BE%D0%BD%D0%B0%D1%82_%D0%BC%D0%B8%D1%80%D0%B0_%D0%BF%D0%BE_%D0%BB%D1%91%D0%B3%D0%BA%D0%BE%D0%B9_%D0%B0%D1%82%D0%BB%D0%B5%D1%82%D0%B8%D0%BA%D0%B5_2019_%E2%80%94_%D0%B1%D0%B5%D0%B3_%D0%BD%D0%B0_400_%D0%BC%D0%B5%D1%82%D1%80%D0%BE%D0%B2_%D1%81_%D0%B1%D0%B0%D1%80%D1%8C%D0%B5%D1%80%D0%B0%D0%BC%D0%B8_(%D0%B6%D0%B5%D0%BD%D1%89%D0%B8%D0%BD%D1%8B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CEB11-624C-D702-F7A2-B5EE2428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99" y="144378"/>
            <a:ext cx="8902401" cy="224268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ТЕХНИКИ БЕГА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ОСНОВЕ БИОМЕХАНИЧЕСКОГО АНАЛИЗА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93B25-D8F3-7BDC-3E8E-EE81C9111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705" y="4235115"/>
            <a:ext cx="8672362" cy="2242687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выполнила: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Студентка группы 201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Самарханова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Юлия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Лущик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И.В., доцент кафедры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ФГБОУ ВО "ВГАФК"  и </a:t>
            </a:r>
          </a:p>
          <a:p>
            <a:pPr algn="r"/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Абдрахманова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И.В., доцент кафедры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ФГБОУ ВО "ВГАФК</a:t>
            </a:r>
          </a:p>
          <a:p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6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27A71A-4D9D-C516-7902-405D5F64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89271"/>
            <a:ext cx="5181600" cy="3638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7C36BBB-022E-2583-5D9A-535203247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269" y="3429000"/>
            <a:ext cx="10641531" cy="28707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3AE7D8-169C-903B-0B4E-037506C9F6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3465" y="770019"/>
            <a:ext cx="3955982" cy="3161899"/>
          </a:xfrm>
          <a:prstGeom prst="rect">
            <a:avLst/>
          </a:prstGeom>
        </p:spPr>
      </p:pic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id="{3659769B-BE0F-6A0C-0494-F90736181085}"/>
              </a:ext>
            </a:extLst>
          </p:cNvPr>
          <p:cNvSpPr/>
          <p:nvPr/>
        </p:nvSpPr>
        <p:spPr>
          <a:xfrm>
            <a:off x="712268" y="770019"/>
            <a:ext cx="6818085" cy="1511168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Широкий шаг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Если в процессе бега атлет ставит ногу перед своим центром тяжести, у него слишком широкий шаг. Это самая распространённая «болезнь» бегунов с точки зрения биомеханики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C6DABD-C97A-020E-DAA1-B26DEF5373ED}"/>
              </a:ext>
            </a:extLst>
          </p:cNvPr>
          <p:cNvSpPr/>
          <p:nvPr/>
        </p:nvSpPr>
        <p:spPr>
          <a:xfrm>
            <a:off x="699034" y="2459237"/>
            <a:ext cx="11130011" cy="9697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процессе бега важно ставить стопу прямо под собственным центром тяжести, такая техника позволяет сократить время контакта стопы с поверхностью, что увеличивает количество шагов и повышает эффективность бега</a:t>
            </a: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94C800B4-1CD4-D80C-1971-A029B417E46A}"/>
              </a:ext>
            </a:extLst>
          </p:cNvPr>
          <p:cNvSpPr/>
          <p:nvPr/>
        </p:nvSpPr>
        <p:spPr>
          <a:xfrm>
            <a:off x="712268" y="3591420"/>
            <a:ext cx="11130011" cy="1130972"/>
          </a:xfrm>
          <a:prstGeom prst="round2Diag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избавиться от широкого шага?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Заканчивайте 2-3 тренировки в неделю забегом в гору, 7-8 подходов с ускорением, по 60-70 м. Суть в том, что бег вверх по наклонной плоскости заставляет ставить ногу строго под центр тяжести тела. Такие тренировки дисциплинируют вас, и вы будете бегать правильно не только вверх, но и по ровным поверхностям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FB481F-C17A-89CD-3784-632682C6FE6C}"/>
              </a:ext>
            </a:extLst>
          </p:cNvPr>
          <p:cNvSpPr/>
          <p:nvPr/>
        </p:nvSpPr>
        <p:spPr>
          <a:xfrm>
            <a:off x="699034" y="4884812"/>
            <a:ext cx="11130011" cy="7363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Сутулость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когда в процессе бега плечи заваливаются вперёд, а спина напоминает колесо. Такой бег приводит к сжатию диафрагмы, нарушению дыхания и ухудшению техники бега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F3296245-AAD0-8562-84C2-4C7C4BB0FE21}"/>
              </a:ext>
            </a:extLst>
          </p:cNvPr>
          <p:cNvSpPr/>
          <p:nvPr/>
        </p:nvSpPr>
        <p:spPr>
          <a:xfrm>
            <a:off x="699033" y="5763092"/>
            <a:ext cx="11130011" cy="736324"/>
          </a:xfrm>
          <a:prstGeom prst="round2Diag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избавиться от сутулости при беге?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Тяните грудную клетку вверх и вперед. Со временем такое положение запомнится, плечи разойдутся, дышать при беге станет легче</a:t>
            </a:r>
          </a:p>
        </p:txBody>
      </p:sp>
    </p:spTree>
    <p:extLst>
      <p:ext uri="{BB962C8B-B14F-4D97-AF65-F5344CB8AC3E}">
        <p14:creationId xmlns:p14="http://schemas.microsoft.com/office/powerpoint/2010/main" val="30453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F3B7D578-9042-132E-6663-43852173D661}"/>
              </a:ext>
            </a:extLst>
          </p:cNvPr>
          <p:cNvSpPr/>
          <p:nvPr/>
        </p:nvSpPr>
        <p:spPr>
          <a:xfrm>
            <a:off x="779647" y="924025"/>
            <a:ext cx="10632708" cy="62083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Интересный факт:</a:t>
            </a:r>
            <a:endParaRPr kumimoji="0" lang="ru-RU" sz="20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56C184-0D9B-76C0-106A-9E2ECE389A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6720" y="1985861"/>
            <a:ext cx="3273871" cy="4115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2712B25A-C01F-3B3C-5F83-132521B2C1E6}"/>
              </a:ext>
            </a:extLst>
          </p:cNvPr>
          <p:cNvSpPr/>
          <p:nvPr/>
        </p:nvSpPr>
        <p:spPr>
          <a:xfrm>
            <a:off x="871409" y="2239947"/>
            <a:ext cx="6612556" cy="3607720"/>
          </a:xfrm>
          <a:prstGeom prst="round2Diag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конце 70- х годов прошлого века телекомпания PBS сделала первый полноценный материал о биомеханике на основе анализа движений Билла Роджерса. Его техника бега была уникальной: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сильно махал левой рукой при каждом шаге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Углублённый анализ показал, что небольшая разница в длине ног компенсировалась привычкой выкидывать правую ногу вперёд чуть дальше. Сам Роджерс и не догадывался о таких своих особенностях, компенсаторный механизм работал на подсознательном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20879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DBB6F-068D-1BB1-D26C-2FC44E2D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27A71A-4D9D-C516-7902-405D5F64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334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AB958436-295E-F104-A03D-B03CD75A6647}"/>
              </a:ext>
            </a:extLst>
          </p:cNvPr>
          <p:cNvSpPr/>
          <p:nvPr/>
        </p:nvSpPr>
        <p:spPr>
          <a:xfrm>
            <a:off x="1081238" y="1921878"/>
            <a:ext cx="10029524" cy="1822349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Движения каждого человека уникальны, а тело умеет вносить корректировки и нивелировать собственные недостатки. Некоторые биомеханические «болезни» действительно имеют массовый характер, поэтому совершенствуя технику бега и избавляясь от всех травматичных, неправильных и затратных движений вы придете к достижению лучшего результата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8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FE63880-70A8-1653-F018-1A9F4F99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0392"/>
            <a:ext cx="10515600" cy="136072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819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62ACC38-B96C-8DB8-C7E3-74193445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2809"/>
            <a:ext cx="10515600" cy="93227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184D7B-1615-F1FC-9494-581326222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037893"/>
            <a:ext cx="6707204" cy="46136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856926-0BB2-6E28-6C6B-F6BE4E327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9684" y="1992428"/>
            <a:ext cx="3570316" cy="3133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7D5F81BE-9CB3-C1DE-2188-CCFCF83F9B76}"/>
              </a:ext>
            </a:extLst>
          </p:cNvPr>
          <p:cNvSpPr/>
          <p:nvPr/>
        </p:nvSpPr>
        <p:spPr>
          <a:xfrm>
            <a:off x="914400" y="1206465"/>
            <a:ext cx="5852160" cy="78596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Бег</a:t>
            </a:r>
            <a:r>
              <a:rPr lang="ru-RU" dirty="0">
                <a:latin typeface="Arial" pitchFamily="34" charset="0"/>
                <a:cs typeface="Arial" pitchFamily="34" charset="0"/>
              </a:rPr>
              <a:t> – это один из способов передвижения, где все доведено до автоматизма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5591C11-4258-959E-E95C-91E73BD383F3}"/>
              </a:ext>
            </a:extLst>
          </p:cNvPr>
          <p:cNvSpPr/>
          <p:nvPr/>
        </p:nvSpPr>
        <p:spPr>
          <a:xfrm>
            <a:off x="914400" y="2693062"/>
            <a:ext cx="5852160" cy="12031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Четко отработанная годами техника, комплексная работа мышечного и связочного компонентов называется </a:t>
            </a:r>
            <a:r>
              <a:rPr lang="ru-RU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биомеханикой бега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B062F5-CECC-A80A-A6C7-84BAECEF7C12}"/>
              </a:ext>
            </a:extLst>
          </p:cNvPr>
          <p:cNvSpPr/>
          <p:nvPr/>
        </p:nvSpPr>
        <p:spPr>
          <a:xfrm>
            <a:off x="914400" y="4596854"/>
            <a:ext cx="5852160" cy="10546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Отсутствие правильной техники бега может приводить к травматизации и стойким патологическим нарушениям</a:t>
            </a:r>
          </a:p>
        </p:txBody>
      </p:sp>
    </p:spTree>
    <p:extLst>
      <p:ext uri="{BB962C8B-B14F-4D97-AF65-F5344CB8AC3E}">
        <p14:creationId xmlns:p14="http://schemas.microsoft.com/office/powerpoint/2010/main" val="409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DBB6F-068D-1BB1-D26C-2FC44E2D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5243"/>
            <a:ext cx="10515600" cy="6338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чего начинается тест на биомеханику бега?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27A71A-4D9D-C516-7902-405D5F64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452" y="1166698"/>
            <a:ext cx="5794409" cy="56885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6B3FB88D-7F57-001D-8EA6-96201E722ED8}"/>
              </a:ext>
            </a:extLst>
          </p:cNvPr>
          <p:cNvSpPr/>
          <p:nvPr/>
        </p:nvSpPr>
        <p:spPr>
          <a:xfrm>
            <a:off x="694267" y="1088348"/>
            <a:ext cx="5181600" cy="856649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того чтобы поставить правильную технику бега, нужно найти проблему и приступить к ее решению: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88621C-743D-DA07-7709-AE6A7A18F3AE}"/>
              </a:ext>
            </a:extLst>
          </p:cNvPr>
          <p:cNvSpPr/>
          <p:nvPr/>
        </p:nvSpPr>
        <p:spPr>
          <a:xfrm>
            <a:off x="720287" y="2168306"/>
            <a:ext cx="5181599" cy="16449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Анкетирование:</a:t>
            </a:r>
          </a:p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основной нагрузки: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длительность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степень подготовки к бегу, возможные травмы и полученный дискомфорт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518B7B-53B7-D440-90AD-47EDC54E77B3}"/>
              </a:ext>
            </a:extLst>
          </p:cNvPr>
          <p:cNvSpPr/>
          <p:nvPr/>
        </p:nvSpPr>
        <p:spPr>
          <a:xfrm>
            <a:off x="720287" y="4056906"/>
            <a:ext cx="5181598" cy="24919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Антропометрия: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Измерение следующих показателей: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длина корпуса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длина рук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внутренняя длина бедра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положение и отношение к плоскости плечевого и тазового скелетных поясов</a:t>
            </a:r>
          </a:p>
        </p:txBody>
      </p:sp>
      <p:sp>
        <p:nvSpPr>
          <p:cNvPr id="10" name="Прямоугольник: скругленные верхние углы 9">
            <a:extLst>
              <a:ext uri="{FF2B5EF4-FFF2-40B4-BE49-F238E27FC236}">
                <a16:creationId xmlns:a16="http://schemas.microsoft.com/office/drawing/2014/main" id="{9B7B3242-45C5-618F-D1CF-656D6029FBB8}"/>
              </a:ext>
            </a:extLst>
          </p:cNvPr>
          <p:cNvSpPr/>
          <p:nvPr/>
        </p:nvSpPr>
        <p:spPr>
          <a:xfrm>
            <a:off x="6145721" y="952902"/>
            <a:ext cx="5794408" cy="1133518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понимать и определять физиологические и патологические отклонения стоп, нужно знать элементарную анатомию стопы человека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рассмотреть 2 свода: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9E3B77-EC5E-2776-4140-F5E98FE096C4}"/>
              </a:ext>
            </a:extLst>
          </p:cNvPr>
          <p:cNvSpPr/>
          <p:nvPr/>
        </p:nvSpPr>
        <p:spPr>
          <a:xfrm>
            <a:off x="6145721" y="2636190"/>
            <a:ext cx="2756046" cy="11550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продольный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от пятки к пальцам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819AB3-257D-EEF1-DB64-A1A5D9C95DB7}"/>
              </a:ext>
            </a:extLst>
          </p:cNvPr>
          <p:cNvSpPr/>
          <p:nvPr/>
        </p:nvSpPr>
        <p:spPr>
          <a:xfrm>
            <a:off x="9184083" y="2636191"/>
            <a:ext cx="2756046" cy="11550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поперечный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в области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плюсне-фаланговых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суставов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DD4C2601-2BE0-C56A-7D85-B9941C1444B4}"/>
              </a:ext>
            </a:extLst>
          </p:cNvPr>
          <p:cNvSpPr/>
          <p:nvPr/>
        </p:nvSpPr>
        <p:spPr>
          <a:xfrm>
            <a:off x="7291936" y="2086417"/>
            <a:ext cx="463615" cy="52581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0AC2B92-2B0C-6D44-446F-D2660E0A1A81}"/>
              </a:ext>
            </a:extLst>
          </p:cNvPr>
          <p:cNvSpPr/>
          <p:nvPr/>
        </p:nvSpPr>
        <p:spPr>
          <a:xfrm>
            <a:off x="10330298" y="2110372"/>
            <a:ext cx="463615" cy="52581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A763CF8-51FF-CE2F-2322-B4AA53DDD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567" t="-1" r="20661" b="21263"/>
          <a:stretch/>
        </p:blipFill>
        <p:spPr>
          <a:xfrm flipH="1">
            <a:off x="9801922" y="3979315"/>
            <a:ext cx="2138207" cy="1644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D6DF6C2-742A-EB4E-59E9-C7E2C6E179F3}"/>
              </a:ext>
            </a:extLst>
          </p:cNvPr>
          <p:cNvSpPr/>
          <p:nvPr/>
        </p:nvSpPr>
        <p:spPr>
          <a:xfrm>
            <a:off x="6145720" y="3979315"/>
            <a:ext cx="2756046" cy="16449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Полностью сформированная стопа опирается на 3 точки, образуя своеобразный треугольник:</a:t>
            </a:r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2B41A4C7-6E67-AE8F-C248-048DB46E56CC}"/>
              </a:ext>
            </a:extLst>
          </p:cNvPr>
          <p:cNvSpPr/>
          <p:nvPr/>
        </p:nvSpPr>
        <p:spPr>
          <a:xfrm>
            <a:off x="6145720" y="5751075"/>
            <a:ext cx="5794409" cy="852763"/>
          </a:xfrm>
          <a:prstGeom prst="round2Diag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Благодаря такой позиции создается наиболее комфортное перераспределение веса с равномерной нагрузкой на все суставы.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A738A62F-1CFD-F071-6F54-87C36E3BAA3A}"/>
              </a:ext>
            </a:extLst>
          </p:cNvPr>
          <p:cNvSpPr/>
          <p:nvPr/>
        </p:nvSpPr>
        <p:spPr>
          <a:xfrm>
            <a:off x="8901766" y="4538856"/>
            <a:ext cx="729913" cy="52581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7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DBB6F-068D-1BB1-D26C-2FC44E2D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645"/>
            <a:ext cx="10515600" cy="63590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стопы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27A71A-4D9D-C516-7902-405D5F64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137" y="2833148"/>
            <a:ext cx="5586663" cy="3343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164A3B-5602-D060-CBB8-0EB8C59145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tretch/>
        </p:blipFill>
        <p:spPr>
          <a:xfrm>
            <a:off x="8648115" y="1373769"/>
            <a:ext cx="3181333" cy="2216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BCF7E9EC-7620-FA22-D6B6-37FE78FC1FDA}"/>
              </a:ext>
            </a:extLst>
          </p:cNvPr>
          <p:cNvSpPr/>
          <p:nvPr/>
        </p:nvSpPr>
        <p:spPr>
          <a:xfrm>
            <a:off x="245260" y="947566"/>
            <a:ext cx="7551201" cy="84702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анализе стопы определяют следующие показатели: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ширина и длина стоп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положение стопы относительно плоскостей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480804-9839-276F-1F9C-22ED3AFA55D6}"/>
              </a:ext>
            </a:extLst>
          </p:cNvPr>
          <p:cNvSpPr/>
          <p:nvPr/>
        </p:nvSpPr>
        <p:spPr>
          <a:xfrm>
            <a:off x="245260" y="1867151"/>
            <a:ext cx="7551202" cy="15611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Статический снимок стопы: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помощью него проверяется сформированность костных структур и наличие плоскостопия. Поперечный свод стопы дает информацию о положении относительно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ахиллового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сухожилия, а именно 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заваленности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C9D82358-D278-219A-6C94-E670C086E6D3}"/>
              </a:ext>
            </a:extLst>
          </p:cNvPr>
          <p:cNvSpPr/>
          <p:nvPr/>
        </p:nvSpPr>
        <p:spPr>
          <a:xfrm>
            <a:off x="245261" y="3754785"/>
            <a:ext cx="7551200" cy="585552"/>
          </a:xfrm>
          <a:prstGeom prst="round2Diag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Неблагоприятный исход при таком положении — вальгусная деформация или появление шишки на внутренней стороне стопы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84AE50FB-FD61-D5C4-F473-0F1F32671A40}"/>
              </a:ext>
            </a:extLst>
          </p:cNvPr>
          <p:cNvSpPr/>
          <p:nvPr/>
        </p:nvSpPr>
        <p:spPr>
          <a:xfrm>
            <a:off x="3860168" y="3428325"/>
            <a:ext cx="321384" cy="318687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FE788E5-9398-98EE-33FD-C94FC34B4345}"/>
              </a:ext>
            </a:extLst>
          </p:cNvPr>
          <p:cNvSpPr/>
          <p:nvPr/>
        </p:nvSpPr>
        <p:spPr>
          <a:xfrm>
            <a:off x="7796461" y="1999837"/>
            <a:ext cx="606394" cy="36042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верхние углы 11">
            <a:extLst>
              <a:ext uri="{FF2B5EF4-FFF2-40B4-BE49-F238E27FC236}">
                <a16:creationId xmlns:a16="http://schemas.microsoft.com/office/drawing/2014/main" id="{40AF66D4-1CA4-CF3E-9E8F-0C6B12EA88A2}"/>
              </a:ext>
            </a:extLst>
          </p:cNvPr>
          <p:cNvSpPr/>
          <p:nvPr/>
        </p:nvSpPr>
        <p:spPr>
          <a:xfrm>
            <a:off x="245261" y="4524039"/>
            <a:ext cx="7551200" cy="790465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Динамическое исследование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включает: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стабилизации мышц во время выполнения техники естественного бега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47C73CB-299A-DAF6-A3FB-766EE7F5CB66}"/>
              </a:ext>
            </a:extLst>
          </p:cNvPr>
          <p:cNvSpPr/>
          <p:nvPr/>
        </p:nvSpPr>
        <p:spPr>
          <a:xfrm>
            <a:off x="245260" y="5428649"/>
            <a:ext cx="7551200" cy="10747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Мышцы стабилизаторы играют важную роль в формировании корсета. Они позволяют также распределять нагрузку более точно и постоянно, чем защищают голеностопный сустав от микротравм и ослабления связочного аппарата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E39B2A-ECE0-F3BC-0301-20667BEA7B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8115" y="4133722"/>
            <a:ext cx="3181333" cy="4086482"/>
          </a:xfrm>
          <a:prstGeom prst="rect">
            <a:avLst/>
          </a:prstGeom>
        </p:spPr>
      </p:pic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DDD11A38-CA92-809C-B94D-8204B4B339BF}"/>
              </a:ext>
            </a:extLst>
          </p:cNvPr>
          <p:cNvSpPr/>
          <p:nvPr/>
        </p:nvSpPr>
        <p:spPr>
          <a:xfrm>
            <a:off x="7796461" y="4666797"/>
            <a:ext cx="606394" cy="36042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DBB6F-068D-1BB1-D26C-2FC44E2D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48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Биомеханика бега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03853B-F568-6B16-06EE-AA5022B335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" r="40927" b="16921"/>
          <a:stretch/>
        </p:blipFill>
        <p:spPr>
          <a:xfrm>
            <a:off x="7304885" y="2144404"/>
            <a:ext cx="3466011" cy="2026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BE4E07-6C47-3D52-A6DC-6CE320024F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9607"/>
          <a:stretch/>
        </p:blipFill>
        <p:spPr>
          <a:xfrm>
            <a:off x="9601771" y="4457171"/>
            <a:ext cx="2338251" cy="2026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B81B8462-A976-838B-EB90-D6B74B36ED6A}"/>
              </a:ext>
            </a:extLst>
          </p:cNvPr>
          <p:cNvSpPr/>
          <p:nvPr/>
        </p:nvSpPr>
        <p:spPr>
          <a:xfrm>
            <a:off x="513805" y="1685284"/>
            <a:ext cx="6108375" cy="1221581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Биомеханика бега имеет последовательные фазы: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фаза приземления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фаза нагрузки при беге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отталкивание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C93193-E64F-E0B9-BBE2-E891D2AC6246}"/>
              </a:ext>
            </a:extLst>
          </p:cNvPr>
          <p:cNvSpPr/>
          <p:nvPr/>
        </p:nvSpPr>
        <p:spPr>
          <a:xfrm>
            <a:off x="513805" y="3157762"/>
            <a:ext cx="6108376" cy="12994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фазу приземления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пятка принимает на себя часть нагрузки. Важно, чтобы естественная амортизация в комплексе со спортивной обувью погасили силу удара пятки о поверхность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BE0C8B-6988-EFC7-47A8-BB1C085C94E5}"/>
              </a:ext>
            </a:extLst>
          </p:cNvPr>
          <p:cNvSpPr/>
          <p:nvPr/>
        </p:nvSpPr>
        <p:spPr>
          <a:xfrm>
            <a:off x="513805" y="4698223"/>
            <a:ext cx="8476191" cy="14619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динамическом анализе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исследуется линия соединения коленного сустава, ахиллова сухожилия и пяточной кости. Она должна быть прямой без серьезных заломов. Допустимое искривление — незначительная супинация стопы, что соответствует отклонению угла 180-190°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56AE966-6313-A7BA-5427-305482763DE2}"/>
              </a:ext>
            </a:extLst>
          </p:cNvPr>
          <p:cNvSpPr/>
          <p:nvPr/>
        </p:nvSpPr>
        <p:spPr>
          <a:xfrm>
            <a:off x="8989996" y="5287912"/>
            <a:ext cx="519764" cy="32083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верх 15">
            <a:extLst>
              <a:ext uri="{FF2B5EF4-FFF2-40B4-BE49-F238E27FC236}">
                <a16:creationId xmlns:a16="http://schemas.microsoft.com/office/drawing/2014/main" id="{44BD187B-600A-D5E3-3980-FE8D2A971567}"/>
              </a:ext>
            </a:extLst>
          </p:cNvPr>
          <p:cNvSpPr/>
          <p:nvPr/>
        </p:nvSpPr>
        <p:spPr>
          <a:xfrm>
            <a:off x="8210350" y="4191376"/>
            <a:ext cx="317634" cy="486985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0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27A71A-4D9D-C516-7902-405D5F64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02" y="462013"/>
            <a:ext cx="6018998" cy="62949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852A4C-033D-82C2-5EE3-D7EC1ACFD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2737" b="11432"/>
          <a:stretch/>
        </p:blipFill>
        <p:spPr>
          <a:xfrm>
            <a:off x="127535" y="2361295"/>
            <a:ext cx="2290812" cy="2069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8195EC-7F91-CEE9-EBB1-8580AB4B7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579" b="8264"/>
          <a:stretch/>
        </p:blipFill>
        <p:spPr>
          <a:xfrm>
            <a:off x="3499274" y="2346002"/>
            <a:ext cx="2372137" cy="2069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9F04CC-C5E7-1D39-7441-6F9A2574C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474" r="42158" b="17477"/>
          <a:stretch/>
        </p:blipFill>
        <p:spPr>
          <a:xfrm>
            <a:off x="9389706" y="4478640"/>
            <a:ext cx="2555246" cy="1661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96F0E5-E5F4-F336-269C-215AEA246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6842" b="13100"/>
          <a:stretch/>
        </p:blipFill>
        <p:spPr>
          <a:xfrm>
            <a:off x="10048776" y="2089020"/>
            <a:ext cx="1896176" cy="1872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id="{48FD9236-A8B8-356F-4C16-D50FCB43B966}"/>
              </a:ext>
            </a:extLst>
          </p:cNvPr>
          <p:cNvSpPr/>
          <p:nvPr/>
        </p:nvSpPr>
        <p:spPr>
          <a:xfrm>
            <a:off x="161223" y="717833"/>
            <a:ext cx="5710188" cy="1386038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фазу нагрузки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нога должна находиться в легкой пронации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кнутри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и носок с пяткой расположены в одной плоскости относительно коленного и тазобедренного суставов. То есть носок смотрит вперед, а не уходит в сторону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1075595E-ED44-52CE-0CAC-71E379A3AB98}"/>
              </a:ext>
            </a:extLst>
          </p:cNvPr>
          <p:cNvSpPr/>
          <p:nvPr/>
        </p:nvSpPr>
        <p:spPr>
          <a:xfrm>
            <a:off x="1181501" y="2111465"/>
            <a:ext cx="250256" cy="240631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893ECB7E-9C33-234A-3ED8-7224AA1830C0}"/>
              </a:ext>
            </a:extLst>
          </p:cNvPr>
          <p:cNvSpPr/>
          <p:nvPr/>
        </p:nvSpPr>
        <p:spPr>
          <a:xfrm>
            <a:off x="4560214" y="2105372"/>
            <a:ext cx="250256" cy="240631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E9CD9E7C-931F-6BA2-52EE-C093C40B7537}"/>
              </a:ext>
            </a:extLst>
          </p:cNvPr>
          <p:cNvSpPr/>
          <p:nvPr/>
        </p:nvSpPr>
        <p:spPr>
          <a:xfrm>
            <a:off x="127535" y="4578953"/>
            <a:ext cx="5710188" cy="1099952"/>
          </a:xfrm>
          <a:prstGeom prst="round2Diag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стопа выворачивается кнаружи (супинация или недостаточная пронация), это неправильное положение, которое способствует большей травматизации голеностопа.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9498DF-DDB0-1FD9-3E99-F0B1643B048B}"/>
              </a:ext>
            </a:extLst>
          </p:cNvPr>
          <p:cNvSpPr/>
          <p:nvPr/>
        </p:nvSpPr>
        <p:spPr>
          <a:xfrm>
            <a:off x="127535" y="5794409"/>
            <a:ext cx="5710188" cy="60157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 отталкивания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повторяет те же механизмы, что и приземление, только в обратном порядке </a:t>
            </a:r>
          </a:p>
        </p:txBody>
      </p:sp>
      <p:sp>
        <p:nvSpPr>
          <p:cNvPr id="14" name="Прямоугольник: скругленные верхние углы 13">
            <a:extLst>
              <a:ext uri="{FF2B5EF4-FFF2-40B4-BE49-F238E27FC236}">
                <a16:creationId xmlns:a16="http://schemas.microsoft.com/office/drawing/2014/main" id="{749FBD16-CC56-7B62-1B66-83FF46F03B20}"/>
              </a:ext>
            </a:extLst>
          </p:cNvPr>
          <p:cNvSpPr/>
          <p:nvPr/>
        </p:nvSpPr>
        <p:spPr>
          <a:xfrm>
            <a:off x="6275672" y="717833"/>
            <a:ext cx="5669280" cy="1257377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Правильная техника бега также включает готовность и тонус мышц голени и бедра, мышцы кора (корпуса). Ошибки в технике могут привести к травмам и дискомфорту в беге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28BD40C-835F-B01A-4D99-84966F7713A3}"/>
              </a:ext>
            </a:extLst>
          </p:cNvPr>
          <p:cNvSpPr/>
          <p:nvPr/>
        </p:nvSpPr>
        <p:spPr>
          <a:xfrm>
            <a:off x="6275672" y="2194729"/>
            <a:ext cx="3380873" cy="166152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беге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захлест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голени должен быть на уровне горизонтальной линии или немного выше. Угол сгибания коленного сустава свободной ноги составляет 80÷90°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0B07BFF-87DD-A901-BF54-42192FF2E9C7}"/>
              </a:ext>
            </a:extLst>
          </p:cNvPr>
          <p:cNvSpPr/>
          <p:nvPr/>
        </p:nvSpPr>
        <p:spPr>
          <a:xfrm>
            <a:off x="6275673" y="4075776"/>
            <a:ext cx="2855756" cy="23202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Сильный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захлест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голени  не является благоприятным моментом и приводит к быстрой перегрузке работающей мышечной ткани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835BBDBC-8315-0EFE-17E5-DBD06CC7F64C}"/>
              </a:ext>
            </a:extLst>
          </p:cNvPr>
          <p:cNvSpPr/>
          <p:nvPr/>
        </p:nvSpPr>
        <p:spPr>
          <a:xfrm>
            <a:off x="9650932" y="2868327"/>
            <a:ext cx="311215" cy="32725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1936806C-73C8-E459-0954-A07C3E90638B}"/>
              </a:ext>
            </a:extLst>
          </p:cNvPr>
          <p:cNvSpPr/>
          <p:nvPr/>
        </p:nvSpPr>
        <p:spPr>
          <a:xfrm>
            <a:off x="9131429" y="5044657"/>
            <a:ext cx="258277" cy="36474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1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C83B14-BAB5-A0DB-46C3-9AF73D78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3263" b="14193"/>
          <a:stretch/>
        </p:blipFill>
        <p:spPr>
          <a:xfrm>
            <a:off x="1215991" y="2184228"/>
            <a:ext cx="3859731" cy="2207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06C52F-8E91-F5CD-4C7A-34ADB1C3F4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8107"/>
          <a:stretch/>
        </p:blipFill>
        <p:spPr>
          <a:xfrm>
            <a:off x="8125968" y="2184229"/>
            <a:ext cx="2850040" cy="2207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: скругленные верхние углы 1">
            <a:extLst>
              <a:ext uri="{FF2B5EF4-FFF2-40B4-BE49-F238E27FC236}">
                <a16:creationId xmlns:a16="http://schemas.microsoft.com/office/drawing/2014/main" id="{F7496DB4-F8D9-E6D3-0820-B91F2552260F}"/>
              </a:ext>
            </a:extLst>
          </p:cNvPr>
          <p:cNvSpPr/>
          <p:nvPr/>
        </p:nvSpPr>
        <p:spPr>
          <a:xfrm>
            <a:off x="925158" y="664143"/>
            <a:ext cx="10391887" cy="1079672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Вынос бедра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момент отталкивания свидетельствует о готовности мышц. Угол выноса должен быть в районе 40-45°. А в идеале 50-55°. Подобный вариант позволяет проходить длительные дистанции и развивать более быстрый темп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E7C4296-670C-17F6-6E15-B578C0E92064}"/>
              </a:ext>
            </a:extLst>
          </p:cNvPr>
          <p:cNvSpPr/>
          <p:nvPr/>
        </p:nvSpPr>
        <p:spPr>
          <a:xfrm>
            <a:off x="935915" y="4788849"/>
            <a:ext cx="10445676" cy="12569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Корпус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может быть немного наклонен вперед, но нужно стараться соблюдать более вертикальную позицию. Чтобы осанка и позиция туловища была правильной, нужно тренировать мышцы кора — основной поддерживающий корсет позвоночника (спины и пресса)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AB1F3FE5-124A-C685-08C9-B104BC15D8E0}"/>
              </a:ext>
            </a:extLst>
          </p:cNvPr>
          <p:cNvSpPr/>
          <p:nvPr/>
        </p:nvSpPr>
        <p:spPr>
          <a:xfrm>
            <a:off x="2976933" y="1752619"/>
            <a:ext cx="382283" cy="43160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97E98579-279C-5136-2BC2-E55ABDA29BF2}"/>
              </a:ext>
            </a:extLst>
          </p:cNvPr>
          <p:cNvSpPr/>
          <p:nvPr/>
        </p:nvSpPr>
        <p:spPr>
          <a:xfrm>
            <a:off x="9377733" y="1752619"/>
            <a:ext cx="382284" cy="43160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9E55BF-BC5E-DCFB-2935-218E856D89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90" t="66650" r="1287" b="7063"/>
          <a:stretch/>
        </p:blipFill>
        <p:spPr>
          <a:xfrm>
            <a:off x="2732397" y="4202907"/>
            <a:ext cx="6727205" cy="195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: скругленные верхние углы 7">
            <a:extLst>
              <a:ext uri="{FF2B5EF4-FFF2-40B4-BE49-F238E27FC236}">
                <a16:creationId xmlns:a16="http://schemas.microsoft.com/office/drawing/2014/main" id="{491845F1-DBC3-8807-E406-7A9196BAD456}"/>
              </a:ext>
            </a:extLst>
          </p:cNvPr>
          <p:cNvSpPr/>
          <p:nvPr/>
        </p:nvSpPr>
        <p:spPr>
          <a:xfrm>
            <a:off x="814939" y="777518"/>
            <a:ext cx="10947132" cy="89515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Давайте еще рассмотрим </a:t>
            </a:r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 аспекта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которые биомеханики называют «Уродливой четвёркой». Потенциал улучшения заложен именно в них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F2E015-CA77-5AEA-6298-701FE4131DE0}"/>
              </a:ext>
            </a:extLst>
          </p:cNvPr>
          <p:cNvSpPr/>
          <p:nvPr/>
        </p:nvSpPr>
        <p:spPr>
          <a:xfrm>
            <a:off x="814939" y="2211080"/>
            <a:ext cx="10947132" cy="14534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Боковые движения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раскачивания из стороны в сторону не только скручивают бедра, но и заставляют бегуна тратить больше энергии на движение вперёд. Обычно, такая расточительность сказывается на завершающих этапах забегов, где выносливость имеет решающее значение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11050313-AE34-A67C-370A-979316093B1D}"/>
              </a:ext>
            </a:extLst>
          </p:cNvPr>
          <p:cNvSpPr/>
          <p:nvPr/>
        </p:nvSpPr>
        <p:spPr>
          <a:xfrm>
            <a:off x="5816865" y="3664495"/>
            <a:ext cx="574309" cy="53841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7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659859-5FBF-9B32-9C7B-92E28ED39E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5724" y="2126475"/>
            <a:ext cx="7520552" cy="4553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: скругленные верхние углы 8">
            <a:extLst>
              <a:ext uri="{FF2B5EF4-FFF2-40B4-BE49-F238E27FC236}">
                <a16:creationId xmlns:a16="http://schemas.microsoft.com/office/drawing/2014/main" id="{026B4CDF-9126-CF57-2862-BE23398D56FF}"/>
              </a:ext>
            </a:extLst>
          </p:cNvPr>
          <p:cNvSpPr/>
          <p:nvPr/>
        </p:nvSpPr>
        <p:spPr>
          <a:xfrm>
            <a:off x="890621" y="298949"/>
            <a:ext cx="10453035" cy="1827526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энергии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Проблема довольно распространённая и решается с помощью: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упражнениями на равновесие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усилением ягодичных мышц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регулярными посещениями остеопата или мануального терапевта, работающего со спортсменами</a:t>
            </a:r>
          </a:p>
        </p:txBody>
      </p:sp>
    </p:spTree>
    <p:extLst>
      <p:ext uri="{BB962C8B-B14F-4D97-AF65-F5344CB8AC3E}">
        <p14:creationId xmlns:p14="http://schemas.microsoft.com/office/powerpoint/2010/main" val="13675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571</TotalTime>
  <Words>1018</Words>
  <Application>Microsoft Office PowerPoint</Application>
  <PresentationFormat>Широкоэкранный</PresentationFormat>
  <Paragraphs>109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Сектор</vt:lpstr>
      <vt:lpstr>СОВЕРШЕНСТВОВАНИЕ ТЕХНИКИ БЕГА  НА ОСНОВЕ БИОМЕХАНИЧЕСКОГО АНАЛИЗА</vt:lpstr>
      <vt:lpstr>ВВЕДЕНИЕ</vt:lpstr>
      <vt:lpstr>С чего начинается тест на биомеханику бега?</vt:lpstr>
      <vt:lpstr>Анализ стопы</vt:lpstr>
      <vt:lpstr>Биомеханика бега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ВЫВОД: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ТЕХНИКИ БЕГА НА ОСНОВЕ БИОМЕХАНИЧЕСКОГО АНАЛИЗА</dc:title>
  <dc:creator>maksim213924@gmail.com</dc:creator>
  <cp:lastModifiedBy>Пользователь Windows</cp:lastModifiedBy>
  <cp:revision>16</cp:revision>
  <dcterms:created xsi:type="dcterms:W3CDTF">2022-10-20T11:38:36Z</dcterms:created>
  <dcterms:modified xsi:type="dcterms:W3CDTF">2022-11-11T12:05:57Z</dcterms:modified>
</cp:coreProperties>
</file>