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28.01.2019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0"/>
            <a:ext cx="7851648" cy="836712"/>
          </a:xfrm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400" i="1" dirty="0" smtClean="0"/>
              <a:t>Общие понятия и классификация тактики</a:t>
            </a:r>
            <a:br>
              <a:rPr lang="ru-RU" sz="2400" i="1" dirty="0" smtClean="0"/>
            </a:b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196752"/>
            <a:ext cx="8856984" cy="5661248"/>
          </a:xfrm>
        </p:spPr>
        <p:txBody>
          <a:bodyPr>
            <a:normAutofit/>
          </a:bodyPr>
          <a:lstStyle/>
          <a:p>
            <a:pPr indent="450850" algn="just"/>
            <a:r>
              <a:rPr lang="ru-RU" b="1" i="1" dirty="0" smtClean="0"/>
              <a:t>Под тактикой следует понимать организацию индивидуальных и коллективных действий игроков, направленных на достижение победы над соперником</a:t>
            </a:r>
            <a:r>
              <a:rPr lang="ru-RU" i="1" dirty="0" smtClean="0"/>
              <a:t>,</a:t>
            </a:r>
            <a:r>
              <a:rPr lang="ru-RU" dirty="0" smtClean="0"/>
              <a:t> т.е. взаимодействие футболистов команды по определенному плану, позволяющему успешно вести борьбу с соперником.</a:t>
            </a:r>
          </a:p>
          <a:p>
            <a:pPr indent="358775" algn="just">
              <a:spcBef>
                <a:spcPts val="0"/>
              </a:spcBef>
            </a:pPr>
            <a:r>
              <a:rPr lang="ru-RU" sz="1800" dirty="0" smtClean="0"/>
              <a:t>Тактика игры непрерывно совершенствуется в результате постоянной борьбы нападения и защиты. Именно эта борьба - главная движущая сила развития тактики футбола. В футбольной игре тактика и техника тесно взаимосвязаны. Техника является средством претворения в действие тактических замыслов игрока, инструментом тактики и подчиняется ей. Вполне понятно, что только отличная техническая подготовка позволяет применять разнообразные тактические действия, те, техника служит основой тактического мастерства.</a:t>
            </a:r>
          </a:p>
          <a:p>
            <a:pPr indent="358775" algn="just">
              <a:spcBef>
                <a:spcPts val="0"/>
              </a:spcBef>
            </a:pPr>
            <a:r>
              <a:rPr lang="ru-RU" sz="1800" b="1" dirty="0" smtClean="0">
                <a:solidFill>
                  <a:srgbClr val="C00000"/>
                </a:solidFill>
              </a:rPr>
              <a:t>Какие бы тактические установки на матч ни делал тренер, осуществляются они действиями отдельных футболистов. </a:t>
            </a:r>
            <a:r>
              <a:rPr lang="ru-RU" sz="1800" dirty="0" smtClean="0"/>
              <a:t>Без индивидуального тактического мастерства немыслимо проведение четких групповых и командных тактических действий.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6395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597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76672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000" b="1" dirty="0" smtClean="0"/>
              <a:t>Классификация тактики игры.</a:t>
            </a:r>
            <a:endParaRPr lang="ru-RU" sz="2000" dirty="0"/>
          </a:p>
        </p:txBody>
      </p:sp>
      <p:pic>
        <p:nvPicPr>
          <p:cNvPr id="1026" name="Picture 2" descr="Рис"/>
          <p:cNvPicPr>
            <a:picLocks noChangeAspect="1" noChangeArrowheads="1"/>
          </p:cNvPicPr>
          <p:nvPr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 rot="-5400000">
            <a:off x="1511662" y="-890974"/>
            <a:ext cx="6120680" cy="9144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>
              <a:rot lat="21301143" lon="301140" rev="21573786"/>
            </a:camera>
            <a:lightRig rig="threePt" dir="t"/>
          </a:scene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  <a:solidFill>
            <a:schemeClr val="accent5">
              <a:lumMod val="75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400" b="1" i="1" dirty="0" smtClean="0"/>
              <a:t/>
            </a:r>
            <a:br>
              <a:rPr lang="ru-RU" sz="2400" b="1" i="1" dirty="0" smtClean="0"/>
            </a:br>
            <a:r>
              <a:rPr lang="ru-RU" sz="2400" b="1" i="1" dirty="0" smtClean="0"/>
              <a:t> Функции игроков</a:t>
            </a:r>
            <a:br>
              <a:rPr lang="ru-RU" sz="2400" b="1" i="1" dirty="0" smtClean="0"/>
            </a:br>
            <a:r>
              <a:rPr lang="ru-RU" sz="2000" b="1" dirty="0" smtClean="0"/>
              <a:t>Вратарь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348880"/>
            <a:ext cx="8784976" cy="432048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В тактике вратаря можно различать:</a:t>
            </a:r>
          </a:p>
          <a:p>
            <a:pPr algn="ctr"/>
            <a:r>
              <a:rPr lang="ru-RU" sz="3600" i="1" dirty="0" smtClean="0"/>
              <a:t>-действия в обороне;</a:t>
            </a:r>
          </a:p>
          <a:p>
            <a:pPr algn="ctr"/>
            <a:r>
              <a:rPr lang="ru-RU" sz="3600" i="1" dirty="0" smtClean="0"/>
              <a:t>- действия в организации атаки;</a:t>
            </a:r>
          </a:p>
          <a:p>
            <a:pPr algn="ctr"/>
            <a:r>
              <a:rPr lang="ru-RU" sz="3600" i="1" dirty="0" smtClean="0"/>
              <a:t>- руководство действиями партнеров.</a:t>
            </a:r>
          </a:p>
          <a:p>
            <a:endParaRPr lang="ru-RU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576064"/>
          </a:xfrm>
          <a:solidFill>
            <a:schemeClr val="accent5">
              <a:lumMod val="75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1800" b="1" dirty="0" smtClean="0"/>
              <a:t>Действия в обороне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904656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sz="1800" b="1" dirty="0" smtClean="0"/>
              <a:t>Выделяют действия в воротах и действия на выходах.</a:t>
            </a:r>
          </a:p>
          <a:p>
            <a:pPr marL="0" indent="358775" algn="just"/>
            <a:r>
              <a:rPr lang="ru-RU" sz="1800" b="1" dirty="0" smtClean="0"/>
              <a:t>Действия в воротах.</a:t>
            </a:r>
            <a:r>
              <a:rPr lang="ru-RU" sz="1800" dirty="0" smtClean="0"/>
              <a:t> При непосредственной защите ворот от завершающих ударов соперника вратарю необходимо выбрать правильную позицию (место), которая позволит с наименьшей затратой сил обеспечивать надежный прием ударов соперника. При этом надо учитывать:</a:t>
            </a:r>
          </a:p>
          <a:p>
            <a:pPr marL="0" indent="358775" algn="just"/>
            <a:r>
              <a:rPr lang="ru-RU" sz="1800" dirty="0" smtClean="0"/>
              <a:t>- положение игрока атакующей команды, владеющего мячом, т.е. угол, под которым может быть выполнен удар;</a:t>
            </a:r>
          </a:p>
          <a:p>
            <a:pPr marL="0" indent="358775" algn="just"/>
            <a:r>
              <a:rPr lang="ru-RU" sz="1800" dirty="0" smtClean="0"/>
              <a:t>- знание излюбленных направлений ударов данного игрока;</a:t>
            </a:r>
          </a:p>
          <a:p>
            <a:pPr marL="0" indent="358775" algn="just"/>
            <a:r>
              <a:rPr lang="ru-RU" sz="1800" dirty="0" smtClean="0"/>
              <a:t>- сильные и слабые стороны своей игры.</a:t>
            </a:r>
          </a:p>
          <a:p>
            <a:pPr marL="0" indent="358775" algn="just"/>
            <a:r>
              <a:rPr lang="ru-RU" sz="1800" dirty="0" smtClean="0"/>
              <a:t>При выборе соответствующего технического приема для нейтрализации удара вратарь принимает во внимание: свою позицию в воротах, траекторию полета мяча (верхом, низом, близко или далеко в сторону и т.д.), силу удара те. скорость полета мяча (от этого зависит, перемещаться к месту приема мяча или использовать падение), расположение своих и чужих игроков (при этом решает: ловить мяч, отбивать или переводить за линию ворот), качество грунта (мокрый или сухой) и поверхность мяча.</a:t>
            </a:r>
          </a:p>
          <a:p>
            <a:pPr marL="0" indent="358775" algn="just"/>
            <a:r>
              <a:rPr lang="ru-RU" sz="1800" b="1" dirty="0" smtClean="0"/>
              <a:t>Действия на выходах.</a:t>
            </a:r>
            <a:r>
              <a:rPr lang="ru-RU" sz="1800" dirty="0" smtClean="0"/>
              <a:t> Довольно часто игровая обстановка вынуждает вратаря покидать ворота и действовать в пределах штрафной площади. В этих случаях вратарь либо перехватывает передачи, направленные в пределы штрафной площади (подачи или “прострелы”), либо вступает в единоборство с соперником за овладение мячом.</a:t>
            </a:r>
          </a:p>
          <a:p>
            <a:pPr marL="0" indent="358775" algn="just"/>
            <a:r>
              <a:rPr lang="ru-RU" sz="1800" b="1" i="1" dirty="0" smtClean="0"/>
              <a:t>Вратарь может покинуть ворота в случае, если:</a:t>
            </a:r>
          </a:p>
          <a:p>
            <a:pPr marL="0" indent="358775" algn="just"/>
            <a:r>
              <a:rPr lang="ru-RU" sz="1800" dirty="0" smtClean="0"/>
              <a:t>- выход из ворот крайне необходим;</a:t>
            </a:r>
          </a:p>
          <a:p>
            <a:pPr marL="0" indent="358775" algn="just"/>
            <a:r>
              <a:rPr lang="ru-RU" sz="1800" dirty="0" smtClean="0"/>
              <a:t>- вратарь уверен в том, что расположение своих и чужих игроков позволяет ему относительно свободно перемещаться;</a:t>
            </a:r>
          </a:p>
          <a:p>
            <a:pPr marL="0" indent="358775" algn="just"/>
            <a:r>
              <a:rPr lang="ru-RU" sz="1800" dirty="0" smtClean="0"/>
              <a:t>- соперник выполнил </a:t>
            </a:r>
            <a:r>
              <a:rPr lang="ru-RU" sz="1800" dirty="0" err="1" smtClean="0"/>
              <a:t>прострельную</a:t>
            </a:r>
            <a:r>
              <a:rPr lang="ru-RU" sz="1800" dirty="0" smtClean="0"/>
              <a:t> передачу и мяч идет вблизи ворот.</a:t>
            </a:r>
          </a:p>
          <a:p>
            <a:pPr marL="0" indent="358775" algn="just"/>
            <a:r>
              <a:rPr lang="ru-RU" sz="1800" b="1" i="1" dirty="0" smtClean="0"/>
              <a:t>Нельзя покидать ворота, если:</a:t>
            </a:r>
          </a:p>
          <a:p>
            <a:pPr marL="0" indent="358775" algn="just"/>
            <a:r>
              <a:rPr lang="ru-RU" sz="1800" dirty="0" smtClean="0"/>
              <a:t>вратарь не уверен в том, что сможет успеть переместиться на нужную позицию для овладения мячом;</a:t>
            </a:r>
          </a:p>
          <a:p>
            <a:pPr marL="0" indent="358775" algn="just"/>
            <a:r>
              <a:rPr lang="ru-RU" sz="1800" dirty="0" smtClean="0"/>
              <a:t>- кто-либо из партнеров ведет единоборство с нападающим, владеющим мячом или за “нейтральный мяч”;</a:t>
            </a:r>
          </a:p>
          <a:p>
            <a:pPr marL="0" indent="358775" algn="just"/>
            <a:r>
              <a:rPr lang="ru-RU" sz="1800" dirty="0" smtClean="0"/>
              <a:t>- в пределах штрафной площади - большая скученность игроков, которая может помешать вратарю выйти на нужную позицию.</a:t>
            </a:r>
          </a:p>
          <a:p>
            <a:pPr marL="0" indent="358775" algn="just"/>
            <a:r>
              <a:rPr lang="ru-RU" sz="1800" dirty="0" smtClean="0"/>
              <a:t>Надо помнить, что, покинув ворота, вратарь оставляет их открытыми для соперника и поэтому обязан, во что бы то ни стало овладеть мячом, лишив атакующих возможности выполнить удар.</a:t>
            </a:r>
          </a:p>
          <a:p>
            <a:endParaRPr lang="ru-RU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000" b="1" dirty="0" smtClean="0"/>
              <a:t>Действия в организации атаки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760640"/>
          </a:xfrm>
        </p:spPr>
        <p:txBody>
          <a:bodyPr>
            <a:normAutofit fontScale="85000" lnSpcReduction="20000"/>
          </a:bodyPr>
          <a:lstStyle/>
          <a:p>
            <a:pPr marL="0" indent="358775" algn="just"/>
            <a:r>
              <a:rPr lang="ru-RU" sz="1800" b="1" dirty="0" smtClean="0"/>
              <a:t>Организация атаки при ударе от ворот.</a:t>
            </a:r>
            <a:r>
              <a:rPr lang="ru-RU" sz="1800" dirty="0" smtClean="0"/>
              <a:t> При ударе от ворот выполняется передача мяча одному из открывшихся партнеров.</a:t>
            </a:r>
          </a:p>
          <a:p>
            <a:pPr marL="0" indent="358775" algn="just"/>
            <a:r>
              <a:rPr lang="ru-RU" sz="1800" dirty="0" smtClean="0"/>
              <a:t>Вратарь обязан помнить общие законы применения различных по длине передач. Чем короче передача, тем меньше процент потери мяча. Короткие передачи целесообразно посылать игроку, открывшемуся на фланге, так как в случае перехвата соперник не сможет непосредственно угрожать воротам. И наоборот, чем длиннее передача, тем быстрее сможет развиваться атака, так как при этом ряд игроков соперника отрезаются от активного участия в обороне. Однако в этих случаях увеличивается риск потери мяча.</a:t>
            </a:r>
          </a:p>
          <a:p>
            <a:pPr marL="0" indent="358775" algn="just"/>
            <a:r>
              <a:rPr lang="ru-RU" sz="1800" b="1" dirty="0" smtClean="0"/>
              <a:t>Организация ответной атаки.</a:t>
            </a:r>
            <a:r>
              <a:rPr lang="ru-RU" sz="1800" dirty="0" smtClean="0"/>
              <a:t> Овладев мячом в ходе игрового эпизода, вратарь начинает ответное атакующее действие передачей мяча рукой или выполняет удар ногой. При этом надо учитывать, что рукой мяч можно направить партнеру более точно, а при ударе ногой увеличивается расстояние, но одновременно снижается точность передачи.</a:t>
            </a:r>
          </a:p>
          <a:p>
            <a:pPr marL="0" indent="358775" algn="just"/>
            <a:r>
              <a:rPr lang="ru-RU" sz="1800" dirty="0" smtClean="0"/>
              <a:t>Выбирая способ организации ответной атаки, вратарь руководствуется:</a:t>
            </a:r>
          </a:p>
          <a:p>
            <a:pPr marL="0" indent="358775" algn="just"/>
            <a:r>
              <a:rPr lang="ru-RU" sz="1800" dirty="0" smtClean="0"/>
              <a:t>- тактическим планом организации атакующих командных действий;</a:t>
            </a:r>
          </a:p>
          <a:p>
            <a:pPr marL="0" indent="358775" algn="just"/>
            <a:r>
              <a:rPr lang="ru-RU" sz="1800" dirty="0" smtClean="0"/>
              <a:t>- игровой ситуацией и мгновенной оценкой позиции каждого партнера;</a:t>
            </a:r>
          </a:p>
          <a:p>
            <a:pPr marL="0" indent="358775" algn="just"/>
            <a:r>
              <a:rPr lang="ru-RU" sz="1800" dirty="0" smtClean="0"/>
              <a:t>- результатами единоборств своих нападающих с соперниками за “нейтральные мячи” (особенно в воздухе);</a:t>
            </a:r>
          </a:p>
          <a:p>
            <a:pPr marL="0" indent="358775" algn="just"/>
            <a:r>
              <a:rPr lang="ru-RU" sz="1800" dirty="0" smtClean="0"/>
              <a:t>- задачей максимально сохранять безопасность своих ворот (особенно при передаче мяча рукой).</a:t>
            </a:r>
          </a:p>
          <a:p>
            <a:pPr marL="0" indent="358775" algn="just"/>
            <a:r>
              <a:rPr lang="ru-RU" sz="1800" b="1" dirty="0" smtClean="0"/>
              <a:t>Руководство действиями партнеров</a:t>
            </a:r>
            <a:endParaRPr lang="ru-RU" sz="1800" dirty="0" smtClean="0"/>
          </a:p>
          <a:p>
            <a:pPr marL="0" indent="358775" algn="just"/>
            <a:r>
              <a:rPr lang="ru-RU" sz="1800" dirty="0" smtClean="0"/>
              <a:t>Трудно представить сейчас вратаря, который бы не руководил организацией атаки и особенно обороной всей команды. Оценивая игровую ситуацию, вратарь обязан кратко и внятно давать указания партнерам о направлении развития атаки противника, о перестроениях на страховку. И все это надо делать, не теряя контроля за мячом, даже в моменты, когда сам вратарь находится в борьбе. От взаимопонимания вратаря и защитников во многом зависят действия в обороне, ее стабильность и надежность. Следует добавить, что вратарь единолично руководит построением “стенки” при штрафных и свободным ударах в непосредственной близости от ворот, а также действиями партнеров при угловых ударах.</a:t>
            </a:r>
          </a:p>
          <a:p>
            <a:endParaRPr lang="ru-RU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648072"/>
          </a:xfrm>
          <a:solidFill>
            <a:schemeClr val="accent6"/>
          </a:solidFill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Игроки линии защиты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616624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b="1" dirty="0" smtClean="0"/>
              <a:t>Крайние защитники</a:t>
            </a:r>
            <a:endParaRPr lang="ru-RU" dirty="0" smtClean="0"/>
          </a:p>
          <a:p>
            <a:pPr algn="just"/>
            <a:r>
              <a:rPr lang="ru-RU" dirty="0" smtClean="0"/>
              <a:t>В современном футболе расширились обязанности крайних защитников, т.е. фланговых игроков, которые из прежних “разрушителей” атак соперника стали игроками, сочетающими надежную игру в обороне с активными включениями в атакующие действия своей команды. Значительное увеличение объема работы и разнообразие действий потребовали повышения уровня физической и технической подготовки защитников.</a:t>
            </a:r>
          </a:p>
          <a:p>
            <a:pPr algn="ctr"/>
            <a:r>
              <a:rPr lang="ru-RU" b="1" dirty="0" smtClean="0"/>
              <a:t>Основные требования к крайним защитникам в обороне:</a:t>
            </a:r>
          </a:p>
          <a:p>
            <a:pPr algn="just"/>
            <a:r>
              <a:rPr lang="ru-RU" dirty="0" smtClean="0"/>
              <a:t>- умело действовать в зоне, персонально и комбинировано;</a:t>
            </a:r>
          </a:p>
          <a:p>
            <a:pPr algn="just"/>
            <a:r>
              <a:rPr lang="ru-RU" dirty="0" smtClean="0"/>
              <a:t>- при приближении соперников к воротам переходить на плотную опеку (умело действовать в единоборствах);</a:t>
            </a:r>
          </a:p>
          <a:p>
            <a:pPr algn="just"/>
            <a:r>
              <a:rPr lang="ru-RU" dirty="0" smtClean="0"/>
              <a:t>- успешно вести борьбу в воздухе (при верхних передачах мяча);</a:t>
            </a:r>
          </a:p>
          <a:p>
            <a:pPr algn="just"/>
            <a:r>
              <a:rPr lang="ru-RU" dirty="0" smtClean="0"/>
              <a:t>- правильно осуществлять страховку партнеров и в случае необходимо-</a:t>
            </a:r>
          </a:p>
          <a:p>
            <a:pPr algn="just"/>
            <a:r>
              <a:rPr lang="ru-RU" dirty="0" smtClean="0"/>
              <a:t>вратаря;</a:t>
            </a:r>
          </a:p>
          <a:p>
            <a:pPr algn="just"/>
            <a:r>
              <a:rPr lang="ru-RU" dirty="0" smtClean="0"/>
              <a:t>- своевременно противодействовать передачам и ударам соперников.</a:t>
            </a:r>
          </a:p>
          <a:p>
            <a:pPr algn="ctr"/>
            <a:r>
              <a:rPr lang="ru-RU" b="1" dirty="0" smtClean="0"/>
              <a:t>Основные требования к крайним защитникам в атаке:</a:t>
            </a:r>
          </a:p>
          <a:p>
            <a:pPr algn="just"/>
            <a:r>
              <a:rPr lang="ru-RU" dirty="0" smtClean="0"/>
              <a:t>- умело открываться в случаях, когда мячом овладел вратарь или партнер по команде;</a:t>
            </a:r>
          </a:p>
          <a:p>
            <a:pPr algn="just"/>
            <a:r>
              <a:rPr lang="ru-RU" dirty="0" smtClean="0"/>
              <a:t>- своевременно и точно передавать мяч или продвигаться вперед после того, как отобран мяч у соперника;</a:t>
            </a:r>
          </a:p>
          <a:p>
            <a:pPr algn="just"/>
            <a:r>
              <a:rPr lang="ru-RU" dirty="0" smtClean="0"/>
              <a:t>- неожиданно подключаться к активным действиям на фланге осуществляя взаимозаменяемость с другими игроками.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  <a:solidFill>
            <a:schemeClr val="accent6"/>
          </a:solidFill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Игроки линии защиты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832648"/>
          </a:xfrm>
        </p:spPr>
        <p:txBody>
          <a:bodyPr>
            <a:normAutofit fontScale="47500" lnSpcReduction="20000"/>
          </a:bodyPr>
          <a:lstStyle/>
          <a:p>
            <a:pPr algn="ctr"/>
            <a:r>
              <a:rPr lang="ru-RU" sz="2900" b="1" dirty="0" smtClean="0"/>
              <a:t>Центральные защитники</a:t>
            </a:r>
            <a:endParaRPr lang="ru-RU" sz="2900" dirty="0" smtClean="0"/>
          </a:p>
          <a:p>
            <a:pPr marL="273050" indent="444500" algn="just"/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Игроков, действующих на центральном участке обороны, по праву называют ключевыми игроками в обороне, так как они единоборствуют с соперником на наиболее опасном для взятия ворот пространстве.</a:t>
            </a:r>
          </a:p>
          <a:p>
            <a:pPr marL="273050" indent="444500" algn="ctr"/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Центральный защитник должен быть высокого роста и обладать отменной прыгучестью для успешного ведения единоборств в воздухе.</a:t>
            </a:r>
          </a:p>
          <a:p>
            <a:pPr marL="273050" indent="444500" algn="just"/>
            <a:r>
              <a:rPr lang="ru-RU" sz="3300" b="1" i="1" dirty="0" smtClean="0">
                <a:latin typeface="Times New Roman" pitchFamily="18" charset="0"/>
                <a:cs typeface="Times New Roman" pitchFamily="18" charset="0"/>
              </a:rPr>
              <a:t>Первый центральный защитник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должен умело сочетать персональную игру по заданию с действиями в зоне. Он внимательно контролирует действия одного из нападающих, а в случае необходимости меняется местами с задним центральным защитников и страхует своих партнеров по обороне.</a:t>
            </a:r>
          </a:p>
          <a:p>
            <a:pPr marL="273050" indent="444500" algn="just"/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Овладев мячом, центральный защитник быстро продвигается вперед, подключаясь к атакующим действиям, либо выполняет передачу своим партнерам. В отдельных эпизодах он поддерживает атаку во втором эшелоне и при возможности использует удар по воротам.</a:t>
            </a:r>
          </a:p>
          <a:p>
            <a:pPr marL="273050" indent="444500" algn="just"/>
            <a:r>
              <a:rPr lang="ru-RU" sz="3300" b="1" i="1" dirty="0" smtClean="0">
                <a:latin typeface="Times New Roman" pitchFamily="18" charset="0"/>
                <a:cs typeface="Times New Roman" pitchFamily="18" charset="0"/>
              </a:rPr>
              <a:t>Второй центральный защитник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обязан тонко понимать тактическую обстановку, уметь “читать” возможные тактические ходы соперника и правильно занимать позицию в обороне для овладения мячом и страховки партнеров. Главное для него - координация всех действий обороняющихся и игра в зоне, взаимодействие с вратарем и партнерами. Больше других отвечает он и за правильную организацию искусственного положения “вне игры”.</a:t>
            </a:r>
          </a:p>
          <a:p>
            <a:pPr marL="273050" indent="444500" algn="just"/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	При переходе к нападению второй центральный защитник открывается для получения мяча от вратаря или партнеров, а затем точными и разнообразными передачами продолжает развитие атаки. Эпизодически сам подключается к нападению, стремясь максимально использовать относительную свободу для создания острых положений, а порой и завершает атаку ударом с дальней или средней дистанции.</a:t>
            </a:r>
          </a:p>
          <a:p>
            <a:pPr marL="273050" indent="444500" algn="ctr"/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300" i="1" dirty="0" smtClean="0">
                <a:latin typeface="Times New Roman" pitchFamily="18" charset="0"/>
                <a:cs typeface="Times New Roman" pitchFamily="18" charset="0"/>
              </a:rPr>
              <a:t>Функции защитников развиваются в сторону универсализации и сближения их действий с действиями игроков средней линии.</a:t>
            </a:r>
          </a:p>
          <a:p>
            <a:pPr marL="273050" indent="444500"/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  <a:solidFill>
            <a:schemeClr val="accent6"/>
          </a:solidFill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Игроки средней линии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  <a:solidFill>
            <a:schemeClr val="bg2"/>
          </a:solidFill>
        </p:spPr>
        <p:txBody>
          <a:bodyPr>
            <a:normAutofit fontScale="25000" lnSpcReduction="20000"/>
          </a:bodyPr>
          <a:lstStyle/>
          <a:p>
            <a:pPr marL="0" indent="358775" algn="ctr"/>
            <a:r>
              <a:rPr lang="ru-RU" sz="5600" b="1" i="1" dirty="0" smtClean="0">
                <a:latin typeface="Times New Roman" pitchFamily="18" charset="0"/>
                <a:cs typeface="Times New Roman" pitchFamily="18" charset="0"/>
              </a:rPr>
              <a:t>Действия игроков средней линии рассматривают как один из основных факторов, от которого зависит успех команды. </a:t>
            </a:r>
          </a:p>
          <a:p>
            <a:pPr marL="0" indent="358775" algn="just"/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Игроки этой специализации должны обладать отличной функциональной подготовкой, обеспечивающей высокую работоспособность на протяжении всего матча, быть активными в атакующих и оборонительных действиях, создавать и поддерживать высокий темп игры. К игрокам средней линии предъявляются повышенные требования и по тактической подготовленности, умению быть гибкими, изобретательными в выборе средств и методов ведения командной игры. Они координируют взаимодействие всех партнеров как в нападении, так и в защите. Игроки средней линии должны одинаково хорошо овладеть созидательными, завершающими и оборонительными функциями, которые базируются на высоком уровне исполнительского мастерства. Для них характерно использование большого числа разнообразных передач, обводок и т.д. Как правило, игроки средней линии высокого класса владеют сильным, отлично поставленным ударом.</a:t>
            </a:r>
          </a:p>
          <a:p>
            <a:pPr marL="0" indent="358775" algn="ctr"/>
            <a:r>
              <a:rPr lang="ru-RU" sz="6400" b="1" i="1" dirty="0" smtClean="0">
                <a:latin typeface="Times New Roman" pitchFamily="18" charset="0"/>
                <a:cs typeface="Times New Roman" pitchFamily="18" charset="0"/>
              </a:rPr>
              <a:t>Основные требования к игрокам средней линии в атаке:</a:t>
            </a:r>
          </a:p>
          <a:p>
            <a:pPr marL="0" indent="358775" algn="just"/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организовывать переход от обороны к нападению и дальнейшее развитие атаки;</a:t>
            </a:r>
          </a:p>
          <a:p>
            <a:pPr marL="0" indent="358775" algn="just"/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контролировать середину поля и обеспечить команде длительное владение мячом, а следовательно, и инициативу;</a:t>
            </a:r>
          </a:p>
          <a:p>
            <a:pPr marL="0" indent="358775" algn="just"/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активно участвовать в завершении атак; </a:t>
            </a:r>
          </a:p>
          <a:p>
            <a:pPr marL="0" indent="358775" algn="just"/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взаимодействовать как с ближайшими, так и с дальними партнерами;</a:t>
            </a:r>
          </a:p>
          <a:p>
            <a:pPr marL="0" indent="358775" algn="just"/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создавать внезапность в развитии атаки с помощью длинного перевода мяча и скоростного открывания в освободившиеся зоны;</a:t>
            </a:r>
          </a:p>
          <a:p>
            <a:pPr marL="0" indent="358775" algn="ctr"/>
            <a:r>
              <a:rPr lang="ru-RU" sz="6400" b="1" i="1" dirty="0" smtClean="0">
                <a:latin typeface="Times New Roman" pitchFamily="18" charset="0"/>
                <a:cs typeface="Times New Roman" pitchFamily="18" charset="0"/>
              </a:rPr>
              <a:t>Основные требования к игрокам средней линии в обороне:</a:t>
            </a:r>
          </a:p>
          <a:p>
            <a:pPr marL="0" indent="358775" algn="just"/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препятствовать быстрому развитию ответной атаки соперника правильным расположением по ширине и глубине поля;</a:t>
            </a:r>
          </a:p>
          <a:p>
            <a:pPr marL="0" indent="358775" algn="just"/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осуществлять контроль за ближним соперником в данной зоне или персонально прикрепленным соперником;</a:t>
            </a:r>
          </a:p>
          <a:p>
            <a:pPr marL="0" indent="358775" algn="just"/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противодействовать передачам и ударам по воротам;</a:t>
            </a:r>
          </a:p>
          <a:p>
            <a:pPr marL="0" indent="358775" algn="just"/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страховать партнеров и взаимодействовать с ними;</a:t>
            </a:r>
          </a:p>
          <a:p>
            <a:pPr marL="0" indent="358775" algn="ctr"/>
            <a:r>
              <a:rPr lang="ru-RU" sz="6400" i="1" dirty="0" smtClean="0">
                <a:latin typeface="Times New Roman" pitchFamily="18" charset="0"/>
                <a:cs typeface="Times New Roman" pitchFamily="18" charset="0"/>
              </a:rPr>
              <a:t>Среднюю линию команды следует укомплектовывать футболистами, действующими в различном тактическом плане.</a:t>
            </a:r>
          </a:p>
          <a:p>
            <a:endParaRPr lang="ru-RU" sz="6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  <a:solidFill>
            <a:schemeClr val="accent6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>Игроки линии нападения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196752"/>
            <a:ext cx="8928992" cy="5544616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ru-RU" b="1" dirty="0" smtClean="0"/>
              <a:t>Главным для игроков линии нападения является беспрерывный поиск острых продолжений атаки, постоянный прицел на ворота соперника.</a:t>
            </a:r>
          </a:p>
          <a:p>
            <a:pPr marL="0" indent="358775" algn="just"/>
            <a:r>
              <a:rPr lang="ru-RU" sz="2900" dirty="0" smtClean="0"/>
              <a:t>Нападающие должны обладать быстротой, силой и прыгучестью для эффективного ведения единоборств на земле и в воздухе. В их арсенале: умелое маневрирование без мяча и выполнение на высокой скорости разнообразных технических приемов - ударов, обработки мяча, ведения и обводки в условиях единоборства и дефицита времени и пространства. Они обязаны умело взаимодействовать с партнерами в комбинационной игре, сочетая ее с индивидуальной импровизацией.</a:t>
            </a:r>
          </a:p>
          <a:p>
            <a:pPr algn="ctr"/>
            <a:r>
              <a:rPr lang="ru-RU" sz="2900" b="1" i="1" dirty="0" smtClean="0"/>
              <a:t>Основные требования к игрокам линии нападения в атаке:</a:t>
            </a:r>
          </a:p>
          <a:p>
            <a:pPr marL="0" indent="358775" algn="just"/>
            <a:r>
              <a:rPr lang="ru-RU" sz="2900" dirty="0" smtClean="0">
                <a:solidFill>
                  <a:schemeClr val="accent6">
                    <a:lumMod val="50000"/>
                  </a:schemeClr>
                </a:solidFill>
              </a:rPr>
              <a:t>уметь выбирать активную позицию вблизи ворот соперника в сочетании с отходами назад и поперек поля для получения мяча от игроков задней или средней линии;</a:t>
            </a:r>
          </a:p>
          <a:p>
            <a:pPr marL="0" indent="358775" algn="just"/>
            <a:r>
              <a:rPr lang="ru-RU" sz="2900" dirty="0" smtClean="0">
                <a:solidFill>
                  <a:schemeClr val="accent6">
                    <a:lumMod val="50000"/>
                  </a:schemeClr>
                </a:solidFill>
              </a:rPr>
              <a:t>осуществлять скоростной индивидуальный маневр на фланге с последующей передачей или “прострелом” мяча в штрафную площадь соперника;</a:t>
            </a:r>
          </a:p>
          <a:p>
            <a:pPr marL="0" indent="358775" algn="just"/>
            <a:r>
              <a:rPr lang="ru-RU" sz="2900" dirty="0" smtClean="0">
                <a:solidFill>
                  <a:schemeClr val="accent6">
                    <a:lumMod val="50000"/>
                  </a:schemeClr>
                </a:solidFill>
              </a:rPr>
              <a:t>взаимодействовать с партнерами, подключившимися в атаку;</a:t>
            </a:r>
          </a:p>
          <a:p>
            <a:pPr marL="0" indent="358775" algn="just"/>
            <a:r>
              <a:rPr lang="ru-RU" sz="2900" dirty="0" smtClean="0">
                <a:solidFill>
                  <a:schemeClr val="accent6">
                    <a:lumMod val="50000"/>
                  </a:schemeClr>
                </a:solidFill>
              </a:rPr>
              <a:t>активно участвовать в завершении атаки.</a:t>
            </a:r>
          </a:p>
          <a:p>
            <a:pPr marL="0" indent="358775" algn="just"/>
            <a:r>
              <a:rPr lang="ru-RU" sz="2900" dirty="0" smtClean="0"/>
              <a:t>Игроки линии нападения фактически не имеют конкретной позиции на футбольном поле. Они, развивая свою игру, выбирают направления действий по своим возможностям, не нарушая при этом командной тактики.</a:t>
            </a:r>
          </a:p>
          <a:p>
            <a:pPr algn="just"/>
            <a:r>
              <a:rPr lang="ru-RU" sz="2900" b="1" i="1" dirty="0" smtClean="0"/>
              <a:t>При переходе в оборону после срыва своей атаки нападающие </a:t>
            </a:r>
            <a:r>
              <a:rPr lang="ru-RU" sz="2900" dirty="0" smtClean="0"/>
              <a:t>вступают</a:t>
            </a:r>
            <a:r>
              <a:rPr lang="ru-RU" sz="2900" i="1" dirty="0" smtClean="0"/>
              <a:t> </a:t>
            </a:r>
            <a:r>
              <a:rPr lang="ru-RU" sz="2900" dirty="0" smtClean="0"/>
              <a:t>в единоборство с ближайшим соперником, владеющим мячом, или перекрывают определенную зону.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90</TotalTime>
  <Words>1702</Words>
  <Application>Microsoft Office PowerPoint</Application>
  <PresentationFormat>Экран (4:3)</PresentationFormat>
  <Paragraphs>86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Общие понятия и классификация тактики </vt:lpstr>
      <vt:lpstr>Классификация тактики игры.</vt:lpstr>
      <vt:lpstr>   Функции игроков Вратарь</vt:lpstr>
      <vt:lpstr>Действия в обороне </vt:lpstr>
      <vt:lpstr>Действия в организации атаки </vt:lpstr>
      <vt:lpstr>Игроки линии защиты </vt:lpstr>
      <vt:lpstr>Игроки линии защиты </vt:lpstr>
      <vt:lpstr>Игроки средней линии</vt:lpstr>
      <vt:lpstr>Игроки линии нападения 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26</cp:revision>
  <dcterms:created xsi:type="dcterms:W3CDTF">2018-10-19T08:04:59Z</dcterms:created>
  <dcterms:modified xsi:type="dcterms:W3CDTF">2019-01-28T20:01:06Z</dcterms:modified>
</cp:coreProperties>
</file>