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0" r:id="rId3"/>
    <p:sldId id="296" r:id="rId4"/>
    <p:sldId id="295" r:id="rId5"/>
    <p:sldId id="284" r:id="rId6"/>
    <p:sldId id="285" r:id="rId7"/>
    <p:sldId id="292" r:id="rId8"/>
    <p:sldId id="287" r:id="rId9"/>
    <p:sldId id="288" r:id="rId10"/>
    <p:sldId id="289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1;&#1091;&#1076;\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1;&#1091;&#1076;\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1;&#1091;&#1076;\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2.31481481481481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C0-4035-BE5B-D5481DE4B547}"/>
                </c:ext>
              </c:extLst>
            </c:dLbl>
            <c:dLbl>
              <c:idx val="1"/>
              <c:layout>
                <c:manualLayout>
                  <c:x val="0"/>
                  <c:y val="-4.16666666666666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C0-4035-BE5B-D5481DE4B54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 км '!$E$10:$I$10</c:f>
              <c:numCache>
                <c:formatCode>General</c:formatCode>
                <c:ptCount val="5"/>
                <c:pt idx="0">
                  <c:v>2.48</c:v>
                </c:pt>
                <c:pt idx="1">
                  <c:v>2.5499999999999998</c:v>
                </c:pt>
                <c:pt idx="2">
                  <c:v>3</c:v>
                </c:pt>
                <c:pt idx="3">
                  <c:v>3.03</c:v>
                </c:pt>
                <c:pt idx="4">
                  <c:v>3.09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DC0-4035-BE5B-D5481DE4B547}"/>
            </c:ext>
          </c:extLst>
        </c:ser>
        <c:ser>
          <c:idx val="1"/>
          <c:order val="1"/>
          <c:dLbls>
            <c:dLbl>
              <c:idx val="1"/>
              <c:layout>
                <c:manualLayout>
                  <c:x val="2.7777777777777918E-3"/>
                  <c:y val="4.62962962962964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C0-4035-BE5B-D5481DE4B547}"/>
                </c:ext>
              </c:extLst>
            </c:dLbl>
            <c:dLbl>
              <c:idx val="2"/>
              <c:layout>
                <c:manualLayout>
                  <c:x val="0"/>
                  <c:y val="-2.77777777777778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DC0-4035-BE5B-D5481DE4B547}"/>
                </c:ext>
              </c:extLst>
            </c:dLbl>
            <c:dLbl>
              <c:idx val="3"/>
              <c:layout>
                <c:manualLayout>
                  <c:x val="2.7777777777778932E-3"/>
                  <c:y val="-2.31481481481481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DC0-4035-BE5B-D5481DE4B547}"/>
                </c:ext>
              </c:extLst>
            </c:dLbl>
            <c:dLbl>
              <c:idx val="4"/>
              <c:layout>
                <c:manualLayout>
                  <c:x val="-5.5557742782152133E-3"/>
                  <c:y val="-3.240740740740749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DC0-4035-BE5B-D5481DE4B54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 км '!$E$11:$I$11</c:f>
              <c:numCache>
                <c:formatCode>General</c:formatCode>
                <c:ptCount val="5"/>
                <c:pt idx="0">
                  <c:v>2.3299999999999987</c:v>
                </c:pt>
                <c:pt idx="1">
                  <c:v>2.54</c:v>
                </c:pt>
                <c:pt idx="2">
                  <c:v>3.03</c:v>
                </c:pt>
                <c:pt idx="3">
                  <c:v>3.1</c:v>
                </c:pt>
                <c:pt idx="4">
                  <c:v>3.16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DC0-4035-BE5B-D5481DE4B547}"/>
            </c:ext>
          </c:extLst>
        </c:ser>
        <c:axId val="38909440"/>
        <c:axId val="35753984"/>
      </c:barChart>
      <c:catAx>
        <c:axId val="38909440"/>
        <c:scaling>
          <c:orientation val="minMax"/>
        </c:scaling>
        <c:axPos val="b"/>
        <c:tickLblPos val="nextTo"/>
        <c:crossAx val="35753984"/>
        <c:crosses val="autoZero"/>
        <c:auto val="1"/>
        <c:lblAlgn val="ctr"/>
        <c:lblOffset val="100"/>
      </c:catAx>
      <c:valAx>
        <c:axId val="3575398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мин</a:t>
                </a:r>
              </a:p>
            </c:rich>
          </c:tx>
          <c:layout>
            <c:manualLayout>
              <c:xMode val="edge"/>
              <c:yMode val="edge"/>
              <c:x val="0.12107675998586548"/>
              <c:y val="1.3860975711369425E-2"/>
            </c:manualLayout>
          </c:layout>
        </c:title>
        <c:numFmt formatCode="General" sourceLinked="1"/>
        <c:tickLblPos val="nextTo"/>
        <c:crossAx val="3890944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'3 км '!$B$1:$F$1</c:f>
              <c:numCache>
                <c:formatCode>General</c:formatCode>
                <c:ptCount val="5"/>
                <c:pt idx="0">
                  <c:v>9.16</c:v>
                </c:pt>
                <c:pt idx="1">
                  <c:v>9.18</c:v>
                </c:pt>
                <c:pt idx="2">
                  <c:v>9.2900000000000009</c:v>
                </c:pt>
                <c:pt idx="3">
                  <c:v>9.5</c:v>
                </c:pt>
                <c:pt idx="4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7A-4A73-A09C-5D15DC35DDED}"/>
            </c:ext>
          </c:extLst>
        </c:ser>
        <c:ser>
          <c:idx val="1"/>
          <c:order val="1"/>
          <c:dLbls>
            <c:dLbl>
              <c:idx val="1"/>
              <c:layout>
                <c:manualLayout>
                  <c:x val="1.388888888888892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17A-4A73-A09C-5D15DC35DDED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'3 км '!$B$2:$F$2</c:f>
              <c:numCache>
                <c:formatCode>General</c:formatCode>
                <c:ptCount val="5"/>
                <c:pt idx="0">
                  <c:v>8.5</c:v>
                </c:pt>
                <c:pt idx="1">
                  <c:v>8.48</c:v>
                </c:pt>
                <c:pt idx="2">
                  <c:v>9</c:v>
                </c:pt>
                <c:pt idx="3">
                  <c:v>9.16</c:v>
                </c:pt>
                <c:pt idx="4">
                  <c:v>9.120000000000001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7A-4A73-A09C-5D15DC35DDED}"/>
            </c:ext>
          </c:extLst>
        </c:ser>
        <c:axId val="35859840"/>
        <c:axId val="35878016"/>
      </c:barChart>
      <c:catAx>
        <c:axId val="35859840"/>
        <c:scaling>
          <c:orientation val="minMax"/>
        </c:scaling>
        <c:axPos val="b"/>
        <c:tickLblPos val="nextTo"/>
        <c:crossAx val="35878016"/>
        <c:crosses val="autoZero"/>
        <c:auto val="1"/>
        <c:lblAlgn val="ctr"/>
        <c:lblOffset val="100"/>
      </c:catAx>
      <c:valAx>
        <c:axId val="35878016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мин</a:t>
                </a:r>
              </a:p>
            </c:rich>
          </c:tx>
          <c:layout>
            <c:manualLayout>
              <c:xMode val="edge"/>
              <c:yMode val="edge"/>
              <c:x val="0.15833333333333377"/>
              <c:y val="3.2790172061825697E-3"/>
            </c:manualLayout>
          </c:layout>
          <c:spPr>
            <a:ln>
              <a:noFill/>
            </a:ln>
          </c:spPr>
        </c:title>
        <c:numFmt formatCode="General" sourceLinked="1"/>
        <c:tickLblPos val="nextTo"/>
        <c:crossAx val="3585984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7777777777777913E-3"/>
                  <c:y val="-1.917270531400969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9C8-4038-85C7-C9DF7A64490B}"/>
                </c:ext>
              </c:extLst>
            </c:dLbl>
            <c:dLbl>
              <c:idx val="1"/>
              <c:layout>
                <c:manualLayout>
                  <c:x val="5.0925337632080396E-17"/>
                  <c:y val="-4.601449275362332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9C8-4038-85C7-C9DF7A64490B}"/>
                </c:ext>
              </c:extLst>
            </c:dLbl>
            <c:dLbl>
              <c:idx val="2"/>
              <c:layout>
                <c:manualLayout>
                  <c:x val="0"/>
                  <c:y val="-1.53381642512077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C8-4038-85C7-C9DF7A64490B}"/>
                </c:ext>
              </c:extLst>
            </c:dLbl>
            <c:dLbl>
              <c:idx val="3"/>
              <c:layout>
                <c:manualLayout>
                  <c:x val="-2.7777777777777913E-3"/>
                  <c:y val="-1.917270531400969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C8-4038-85C7-C9DF7A64490B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роллеры!$B$1:$F$1</c:f>
              <c:numCache>
                <c:formatCode>General</c:formatCode>
                <c:ptCount val="5"/>
                <c:pt idx="0">
                  <c:v>22.01</c:v>
                </c:pt>
                <c:pt idx="1">
                  <c:v>21.4</c:v>
                </c:pt>
                <c:pt idx="2">
                  <c:v>22.150000000000023</c:v>
                </c:pt>
                <c:pt idx="3">
                  <c:v>22</c:v>
                </c:pt>
                <c:pt idx="4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9C8-4038-85C7-C9DF7A64490B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роллеры!$B$2:$F$2</c:f>
              <c:numCache>
                <c:formatCode>General</c:formatCode>
                <c:ptCount val="5"/>
                <c:pt idx="0">
                  <c:v>21.4</c:v>
                </c:pt>
                <c:pt idx="1">
                  <c:v>21.23</c:v>
                </c:pt>
                <c:pt idx="2">
                  <c:v>21.4</c:v>
                </c:pt>
                <c:pt idx="3">
                  <c:v>21.34</c:v>
                </c:pt>
                <c:pt idx="4">
                  <c:v>22.1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9C8-4038-85C7-C9DF7A64490B}"/>
            </c:ext>
          </c:extLst>
        </c:ser>
        <c:axId val="36013952"/>
        <c:axId val="36015488"/>
      </c:barChart>
      <c:catAx>
        <c:axId val="36013952"/>
        <c:scaling>
          <c:orientation val="minMax"/>
        </c:scaling>
        <c:axPos val="b"/>
        <c:tickLblPos val="nextTo"/>
        <c:crossAx val="36015488"/>
        <c:crosses val="autoZero"/>
        <c:auto val="1"/>
        <c:lblAlgn val="ctr"/>
        <c:lblOffset val="100"/>
      </c:catAx>
      <c:valAx>
        <c:axId val="36015488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мин</a:t>
                </a:r>
              </a:p>
            </c:rich>
          </c:tx>
          <c:layout>
            <c:manualLayout>
              <c:xMode val="edge"/>
              <c:yMode val="edge"/>
              <c:x val="0.16666666666666666"/>
              <c:y val="3.2790172061825697E-3"/>
            </c:manualLayout>
          </c:layout>
        </c:title>
        <c:numFmt formatCode="General" sourceLinked="1"/>
        <c:tickLblPos val="nextTo"/>
        <c:crossAx val="3601395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32DD7-522C-47C7-AE3A-2C0FC18CE577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17CF-E554-462F-A852-0CB1271B2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4703D-55AB-4244-8B6D-49DCDA636A75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DD3E-4436-4AD6-8995-A153D610D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FA99-521A-4B31-A42C-580355EB774F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EFF4A-1290-4D60-8898-14A6D07B7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9BCF-36CA-4984-926C-2E4F8BE6E609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36AEF-248A-4C36-8693-097FB6B0E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CC3B-9B81-4D3C-BA81-A986A0B1FA45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BCDC-036D-4075-926B-597F2FAB8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A862-A6D2-4005-9B63-473ABD8214DB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F378-F624-405B-9382-8766A9501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172F-F352-4769-A091-426FC55586B2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4FCCC-8C2F-49E4-95F8-8CBD24058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1223-4734-4E70-969B-F256E9C3B727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AA65-6D2F-45E8-BA55-C8CF77320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86A4-91A7-427E-A912-0EA29AE64A18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8457B-28ED-4B38-AA96-B6E793C10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B160-BED2-46C9-99A7-9DD42D8D60FB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1D07-BD15-4563-9F23-755C1347B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defTabSz="914400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B861-3334-44A5-BDF6-8B5AAF29963A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44A80-6C54-4B5D-9AA8-17AED3CC2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5C32E04-1296-4D60-86A0-772FF70FC9A6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131DF07-CA70-470D-B72D-65F03688A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701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3" y="2060575"/>
            <a:ext cx="8929687" cy="19018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defTabSz="912813"/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ВЛИЯНИЕ ГИПОКСИЧЕСКОЙ ТРЕНИРОВКИ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НА РЕЗУЛЬТАТИВНОСТЬ  ВЫСОКОКВАЛИФИЦИРОВАННЫХ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ЛЫЖНИКОВ-ГОНЩИКОВ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738" y="4437063"/>
            <a:ext cx="4745037" cy="1512887"/>
          </a:xfrm>
        </p:spPr>
        <p:txBody>
          <a:bodyPr>
            <a:normAutofit/>
          </a:bodyPr>
          <a:lstStyle/>
          <a:p>
            <a:pPr marL="26988" defTabSz="912813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Исполнитель: студент 4курса 4 группы</a:t>
            </a:r>
          </a:p>
          <a:p>
            <a:pPr marL="26988" defTabSz="912813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Худяков Семён Викторович</a:t>
            </a:r>
          </a:p>
          <a:p>
            <a:pPr marL="26988" defTabSz="912813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</a:p>
          <a:p>
            <a:pPr marL="26988" defTabSz="912813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Чурикова Любовь Николаевна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39750" y="18891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республиканская научно-практическая конференция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«Актуальные проблемы физической культуры, спорта и туризма»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3132138" y="6092825"/>
            <a:ext cx="2735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г. Воронеж,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550" y="188913"/>
            <a:ext cx="7777163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Федеральное государственное бюджетное образовательное учреждение высшего образования «Воронежская государственная академия спорта»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11265" y="625453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1000125" y="5286375"/>
            <a:ext cx="81438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Контрольное упражнение </a:t>
            </a:r>
          </a:p>
          <a:p>
            <a:pPr algn="ctr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«10 км свободным стилем на лыжероллерах»</a:t>
            </a:r>
            <a:endParaRPr lang="ru-RU" sz="36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333375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endParaRPr lang="ru-RU" sz="32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116013" y="1341438"/>
            <a:ext cx="7818437" cy="4800600"/>
          </a:xfrm>
        </p:spPr>
        <p:txBody>
          <a:bodyPr/>
          <a:lstStyle/>
          <a:p>
            <a:pPr algn="just" defTabSz="912813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Вся многолетняя подготовка лыжника-гонщика должна рассматриваться как управляемая система, нацеленная на достижение наивысших результатов в соответствии с динамикой возрастного развития, индивидуальными особенностями спортсмена и принципами и закономерностями становления спортивного мастерства в лыжных гонках.</a:t>
            </a:r>
          </a:p>
          <a:p>
            <a:pPr algn="just" defTabSz="912813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Таким образом, следует признать вполне целесообразной практику применения интервальной гипоксической тренировки в качестве дополнительного средства в подготовительном и соревновательном периодах спортивной подготовки.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2133600"/>
            <a:ext cx="8147050" cy="17907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  <a:endParaRPr lang="ru-RU" sz="4800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375" y="981075"/>
            <a:ext cx="7497763" cy="4800600"/>
          </a:xfrm>
        </p:spPr>
        <p:txBody>
          <a:bodyPr>
            <a:noAutofit/>
          </a:bodyPr>
          <a:lstStyle/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выпускной квалификационной работы: </a:t>
            </a:r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роли влияния гипоксической тренировки на результативность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высококвалифицированных лыжников-гонщиков.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выпускной квалификационной работы: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теоретическое обоснование подготовки в лыжных гонках;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влияние условий среднегорья на лыжника-гонщика;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влияние гипоксической тренировки на результативность высококвалифицированных лыжников-гонщико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практические рекомендации по повышению работоспособности результативность с помощью использования гипоксической тренировки.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891462" cy="15843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лыжных гонках 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следующее </a:t>
            </a: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варианта </a:t>
            </a: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периодизации 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год составляет один большой </a:t>
            </a: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цикл и делится 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три периода</a:t>
            </a:r>
            <a:endParaRPr lang="ru-RU" sz="24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435100" y="2276475"/>
            <a:ext cx="7499350" cy="3971925"/>
          </a:xfrm>
        </p:spPr>
        <p:txBody>
          <a:bodyPr/>
          <a:lstStyle/>
          <a:p>
            <a:pPr defTabSz="912813"/>
            <a:r>
              <a:rPr lang="ru-RU" smtClean="0"/>
              <a:t>Подготовительный</a:t>
            </a:r>
          </a:p>
          <a:p>
            <a:pPr defTabSz="912813"/>
            <a:endParaRPr lang="ru-RU" smtClean="0"/>
          </a:p>
          <a:p>
            <a:pPr defTabSz="912813"/>
            <a:r>
              <a:rPr lang="ru-RU" smtClean="0"/>
              <a:t>Соревновательный</a:t>
            </a:r>
          </a:p>
          <a:p>
            <a:pPr defTabSz="912813"/>
            <a:endParaRPr lang="ru-RU" smtClean="0"/>
          </a:p>
          <a:p>
            <a:pPr defTabSz="912813"/>
            <a:r>
              <a:rPr lang="ru-RU" smtClean="0"/>
              <a:t>Переходный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88" y="476250"/>
            <a:ext cx="8748712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Гипоксическая тренировка </a:t>
            </a:r>
            <a:r>
              <a:rPr lang="ru-RU" sz="27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воздействие кислородным голоданием, применяемая </a:t>
            </a: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7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спортивных тренировок</a:t>
            </a:r>
            <a:r>
              <a:rPr lang="ru-RU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1447800"/>
            <a:ext cx="8034337" cy="48006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комфортности для здорового человека высоты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местности подразделяются: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зона до 2 км, где никаких  изменений в организме не наблюдается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зона от 2 до 4 км где изменения в организме могут  компенсироваться после нескольких дней акклиматизации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выше 4 км, где появляются отчетливые признаки гипоксии.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 bwMode="auto">
          <a:xfrm>
            <a:off x="1331913" y="1196975"/>
            <a:ext cx="7515225" cy="1714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defTabSz="912813"/>
            <a:r>
              <a:rPr lang="ru-RU" sz="18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Исследуемая группа: </a:t>
            </a:r>
            <a:br>
              <a:rPr lang="ru-RU" sz="18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исследовании принимали участие лыжники-гонщики 2002-2003 года рождения группы совершенствования спортивного мастерства под руководством Коняхина Виктора Витальевича в количестве 5 человек, посещающие тренировочные занятия 6 раз в неделю, 2 раза в день, продолжительностью 2,5-3 часа.</a:t>
            </a:r>
            <a:br>
              <a:rPr lang="ru-RU" sz="18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3357563"/>
            <a:ext cx="7673975" cy="2530475"/>
          </a:xfrm>
        </p:spPr>
        <p:txBody>
          <a:bodyPr>
            <a:normAutofit/>
          </a:bodyPr>
          <a:lstStyle/>
          <a:p>
            <a:pPr marL="80963" indent="0" algn="ctr" defTabSz="912813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База исследования: </a:t>
            </a:r>
          </a:p>
          <a:p>
            <a:pPr marL="80963" indent="0" defTabSz="912813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СОК «Олимпик» – Кросс 1 и 3 км по пересеченной местности, гонка 10 км на лыжероллерах свободным стилем </a:t>
            </a:r>
          </a:p>
          <a:p>
            <a:pPr marL="80963" indent="0" defTabSz="912813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Использование гипоксической тренировки в спортивной подготовке спортсменов – Карачаево-Черкесия, пгт. Домбай, Кавказкий хребет (высота над уровнем моря 2300 м.)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620713"/>
            <a:ext cx="7499350" cy="941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исследование состояло из следующих этапов:</a:t>
            </a:r>
            <a:br>
              <a:rPr lang="ru-RU" sz="24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971550" y="1844675"/>
            <a:ext cx="7962900" cy="4403725"/>
          </a:xfrm>
        </p:spPr>
        <p:txBody>
          <a:bodyPr/>
          <a:lstStyle/>
          <a:p>
            <a:pPr marL="80963" indent="0" defTabSz="912813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Контрольные нормативы: кросс по пересеченной местности 1 и 3 км; прохождение дистанции 10 км свободным стилем на лыжероллерах;</a:t>
            </a:r>
          </a:p>
          <a:p>
            <a:pPr marL="80963" indent="0" defTabSz="912813">
              <a:buFont typeface="Wingdings 2" pitchFamily="18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defTabSz="912813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2. Тренировочный сбор в условиях среднегорья;</a:t>
            </a:r>
          </a:p>
          <a:p>
            <a:pPr marL="80963" indent="0" defTabSz="912813">
              <a:buFont typeface="Wingdings 2" pitchFamily="18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defTabSz="912813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3. Контрольные нормативы: кросс по пересеченной местности 1 и 3 км; прохождение дистанции 10 км свободным стилем на лыжероллерах.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лыжников-гонщиков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42988" y="1397000"/>
          <a:ext cx="7920037" cy="447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1">
                  <a:extLst>
                    <a:ext uri="{9D8B030D-6E8A-4147-A177-3AD203B41FA5}"/>
                  </a:extLst>
                </a:gridCol>
                <a:gridCol w="1313819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Контрольные</a:t>
                      </a:r>
                      <a:r>
                        <a:rPr lang="ru-RU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упражнения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Кросс 1 км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Констати-рующие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2,48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3,09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Контроль-</a:t>
                      </a:r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3,16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Кросс 3 км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Констати-рующие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9,16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9,18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9,29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Контроль-</a:t>
                      </a:r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8,48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9,16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9,12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Лыжероллеры 10 км</a:t>
                      </a:r>
                      <a:r>
                        <a:rPr lang="ru-RU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свободным стилем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Констати-рующие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22,01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Контроль-</a:t>
                      </a:r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00" y="33265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000125" y="5502275"/>
            <a:ext cx="8143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Контрольное упражнение «Кросс 1 км»</a:t>
            </a:r>
            <a:endParaRPr lang="ru-RU" sz="36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39828" y="480990"/>
          <a:ext cx="749935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1000125" y="5502275"/>
            <a:ext cx="8143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Контрольное упражнение «Кросс 3 км»</a:t>
            </a:r>
            <a:endParaRPr lang="ru-RU" sz="36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429</TotalTime>
  <Words>428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26" baseType="lpstr">
      <vt:lpstr>Corbel</vt:lpstr>
      <vt:lpstr>Arial</vt:lpstr>
      <vt:lpstr>Wingdings 2</vt:lpstr>
      <vt:lpstr>Verdana</vt:lpstr>
      <vt:lpstr>Calibri</vt:lpstr>
      <vt:lpstr>Gill Sans MT</vt:lpstr>
      <vt:lpstr>Times New Roman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ВЛИЯНИЕ ГИПОКСИЧЕСКОЙ ТРЕНИРОВКИ  НА РЕЗУЛЬТАТИВНОСТЬ  ВЫСОКОКВАЛИФИЦИРОВАННЫХ ЛЫЖНИКОВ-ГОНЩИКОВ </vt:lpstr>
      <vt:lpstr>Слайд 2</vt:lpstr>
      <vt:lpstr>В лыжных гонках принято следующее построение основного варианта периодизации – год составляет один большой цикл и делится на три периода</vt:lpstr>
      <vt:lpstr>Гипоксическая тренировка – воздействие кислородным голоданием, применяемая для спортивных тренировок. </vt:lpstr>
      <vt:lpstr>Исследуемая группа:   В исследовании принимали участие лыжники-гонщики 2002-2003 года рождения группы совершенствования спортивного мастерства под руководством Коняхина Виктора Витальевича в количестве 5 человек, посещающие тренировочные занятия 6 раз в неделю, 2 раза в день, продолжительностью 2,5-3 часа. </vt:lpstr>
      <vt:lpstr>Данное исследование состояло из следующих этапов: </vt:lpstr>
      <vt:lpstr>Результаты исследования лыжников-гонщиков </vt:lpstr>
      <vt:lpstr>Слайд 8</vt:lpstr>
      <vt:lpstr>Слайд 9</vt:lpstr>
      <vt:lpstr>Слайд 10</vt:lpstr>
      <vt:lpstr>Заключение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ТРЕВОЖНОСТИ НА ДОСТИЖЕНИЕ УСПЕХОВ В СПОРТЕ</dc:title>
  <dc:creator>Я</dc:creator>
  <cp:lastModifiedBy>user</cp:lastModifiedBy>
  <cp:revision>47</cp:revision>
  <dcterms:created xsi:type="dcterms:W3CDTF">2018-05-26T12:22:21Z</dcterms:created>
  <dcterms:modified xsi:type="dcterms:W3CDTF">2022-12-14T05:15:57Z</dcterms:modified>
</cp:coreProperties>
</file>