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8" r:id="rId3"/>
    <p:sldId id="279" r:id="rId4"/>
    <p:sldId id="280" r:id="rId5"/>
    <p:sldId id="258" r:id="rId6"/>
    <p:sldId id="281" r:id="rId7"/>
    <p:sldId id="261" r:id="rId8"/>
    <p:sldId id="262" r:id="rId9"/>
    <p:sldId id="283" r:id="rId10"/>
    <p:sldId id="284" r:id="rId11"/>
    <p:sldId id="285" r:id="rId12"/>
    <p:sldId id="287" r:id="rId13"/>
    <p:sldId id="288" r:id="rId14"/>
    <p:sldId id="289" r:id="rId15"/>
    <p:sldId id="291" r:id="rId16"/>
    <p:sldId id="292" r:id="rId17"/>
    <p:sldId id="293" r:id="rId18"/>
    <p:sldId id="294" r:id="rId19"/>
    <p:sldId id="295" r:id="rId20"/>
    <p:sldId id="296" r:id="rId21"/>
    <p:sldId id="290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1994071-CC89-2A4F-981A-8E3F9646E27E}">
          <p14:sldIdLst>
            <p14:sldId id="256"/>
            <p14:sldId id="278"/>
            <p14:sldId id="279"/>
            <p14:sldId id="280"/>
            <p14:sldId id="258"/>
            <p14:sldId id="281"/>
            <p14:sldId id="261"/>
            <p14:sldId id="262"/>
            <p14:sldId id="283"/>
            <p14:sldId id="284"/>
            <p14:sldId id="285"/>
            <p14:sldId id="287"/>
            <p14:sldId id="288"/>
            <p14:sldId id="289"/>
            <p14:sldId id="291"/>
            <p14:sldId id="292"/>
            <p14:sldId id="293"/>
            <p14:sldId id="294"/>
            <p14:sldId id="295"/>
            <p14:sldId id="296"/>
            <p14:sldId id="290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5D32"/>
    <a:srgbClr val="E8BA73"/>
    <a:srgbClr val="81E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2260" autoAdjust="0"/>
  </p:normalViewPr>
  <p:slideViewPr>
    <p:cSldViewPr snapToGrid="0" snapToObjects="1">
      <p:cViewPr>
        <p:scale>
          <a:sx n="75" d="100"/>
          <a:sy n="75" d="100"/>
        </p:scale>
        <p:origin x="-1914" y="-79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1DFD5-057C-1546-BA3F-3A881890962B}" type="datetimeFigureOut">
              <a:rPr lang="ru-RU" smtClean="0"/>
              <a:pPr/>
              <a:t>25.01.2023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31529-43CF-FA4B-94BE-E8534A8F44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602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D9C6A-011A-3440-A9DE-96486848A6A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8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2100"/>
            <a:ext cx="12192000" cy="6466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cap="none" dirty="0">
                <a:latin typeface="Times New Roman" pitchFamily="18" charset="0"/>
                <a:cs typeface="Times New Roman" pitchFamily="18" charset="0"/>
              </a:rPr>
              <a:t>ФГБОУ ВО «Кузбасский государственный технический университет имени Т.Ф. Горбачева»</a:t>
            </a:r>
            <a:endParaRPr lang="ru-RU" sz="2800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58496" y="1548384"/>
            <a:ext cx="12192000" cy="1688186"/>
          </a:xfrm>
        </p:spPr>
        <p:txBody>
          <a:bodyPr>
            <a:noAutofit/>
          </a:bodyPr>
          <a:lstStyle/>
          <a:p>
            <a:pPr algn="ctr"/>
            <a:r>
              <a:rPr lang="ru-RU" sz="4800" cap="none" dirty="0" smtClean="0">
                <a:latin typeface="Times New Roman" pitchFamily="18" charset="0"/>
                <a:ea typeface="+mj-ea"/>
                <a:cs typeface="Times New Roman" pitchFamily="18" charset="0"/>
              </a:rPr>
              <a:t>Аппаратное обеспечение персонального компьютера </a:t>
            </a:r>
            <a:r>
              <a:rPr lang="en-US" sz="4400" dirty="0" smtClean="0">
                <a:solidFill>
                  <a:srgbClr val="825D32"/>
                </a:solidFill>
                <a:latin typeface="Arial Black" panose="020B0A04020102020204" pitchFamily="34" charset="0"/>
              </a:rPr>
              <a:t/>
            </a:r>
            <a:br>
              <a:rPr lang="en-US" sz="4400" dirty="0" smtClean="0">
                <a:solidFill>
                  <a:srgbClr val="825D32"/>
                </a:solidFill>
                <a:latin typeface="Arial Black" panose="020B0A04020102020204" pitchFamily="34" charset="0"/>
              </a:rPr>
            </a:br>
            <a:endParaRPr lang="ru-RU" sz="4400" dirty="0">
              <a:solidFill>
                <a:srgbClr val="825D3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23504" y="5506998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Преподаватель кафедры </a:t>
            </a:r>
            <a:r>
              <a:rPr lang="ru-RU" dirty="0" err="1" smtClean="0"/>
              <a:t>ИиИС</a:t>
            </a:r>
            <a:r>
              <a:rPr lang="ru-RU" dirty="0" smtClean="0"/>
              <a:t> Семенова Т.С.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80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427846"/>
            <a:ext cx="9603275" cy="7533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Магистрально-модульный принцип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0933" y="2015732"/>
            <a:ext cx="11565467" cy="41480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400" dirty="0" smtClean="0"/>
              <a:t>Компьютер состоит из некоторого количества устройств – </a:t>
            </a:r>
            <a:r>
              <a:rPr lang="ru-RU" sz="3400" b="1" dirty="0" smtClean="0"/>
              <a:t>модулей</a:t>
            </a:r>
            <a:r>
              <a:rPr lang="ru-RU" sz="3400" dirty="0" smtClean="0"/>
              <a:t>, связанных между собой через набор электронных линий – </a:t>
            </a:r>
            <a:r>
              <a:rPr lang="ru-RU" sz="3400" b="1" dirty="0" smtClean="0"/>
              <a:t>магистраль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1733" y="693098"/>
            <a:ext cx="11396133" cy="508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51579" y="106113"/>
            <a:ext cx="9603275" cy="876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Магистрально-модульный принцип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6062134"/>
            <a:ext cx="12192000" cy="7958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НГМД-накопители на гибких магнитных дисках; НЖМД-накопители на жестких  магнитных дисках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733" y="693099"/>
            <a:ext cx="11219103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369990"/>
            <a:ext cx="9603275" cy="1049235"/>
          </a:xfrm>
        </p:spPr>
        <p:txBody>
          <a:bodyPr/>
          <a:lstStyle/>
          <a:p>
            <a:pPr algn="ctr"/>
            <a:r>
              <a:rPr lang="ru-RU" dirty="0" smtClean="0"/>
              <a:t>Блок питания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77333" y="2116667"/>
            <a:ext cx="115146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 smtClean="0"/>
              <a:t>Блок питания </a:t>
            </a:r>
            <a:r>
              <a:rPr lang="ru-RU" sz="3400" dirty="0" smtClean="0"/>
              <a:t> — предназначен для снабжения  компьютера электроэнергией постоянного тока </a:t>
            </a:r>
          </a:p>
          <a:p>
            <a:endParaRPr lang="ru-RU" dirty="0"/>
          </a:p>
        </p:txBody>
      </p:sp>
      <p:sp>
        <p:nvSpPr>
          <p:cNvPr id="11266" name="AutoShape 2" descr="Картинки по запросу блок пит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 descr="C:\Users\Tanya\Desktop\текущая работа\будущий открытый урок\блок питания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73908" y="4055659"/>
            <a:ext cx="4118092" cy="2704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8" name="Picture 4" descr="C:\Users\Tanya\Desktop\текущая работа\будущий открытый урок\бп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4026609"/>
            <a:ext cx="3691467" cy="28313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5" descr="C:\Users\Tanya\Desktop\текущая работа\будущий открытый урок\бп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0133" y="3993037"/>
            <a:ext cx="3734742" cy="2864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Материнская плата (</a:t>
            </a:r>
            <a:r>
              <a:rPr lang="en-US" dirty="0" smtClean="0"/>
              <a:t>Motherboard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61999" y="2015732"/>
            <a:ext cx="11430001" cy="150640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3400" b="1" dirty="0" smtClean="0"/>
              <a:t>Материнская плата </a:t>
            </a:r>
            <a:r>
              <a:rPr lang="ru-RU" sz="3400" dirty="0" smtClean="0"/>
              <a:t>(главная, системная) – основная плата к которой подключаются основные модули ПК</a:t>
            </a:r>
          </a:p>
          <a:p>
            <a:endParaRPr lang="ru-RU" dirty="0"/>
          </a:p>
        </p:txBody>
      </p:sp>
      <p:pic>
        <p:nvPicPr>
          <p:cNvPr id="10241" name="Picture 1" descr="C:\Users\Tanya\Desktop\текущая работа\будущий открытый урок\мп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60969" y="4350746"/>
            <a:ext cx="3731031" cy="2507253"/>
          </a:xfrm>
          <a:prstGeom prst="rect">
            <a:avLst/>
          </a:prstGeom>
          <a:noFill/>
        </p:spPr>
      </p:pic>
      <p:pic>
        <p:nvPicPr>
          <p:cNvPr id="10243" name="Picture 3" descr="C:\Users\Tanya\Desktop\текущая работа\будущий открытый урок\мп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2802" y="4299323"/>
            <a:ext cx="3511550" cy="2558677"/>
          </a:xfrm>
          <a:prstGeom prst="rect">
            <a:avLst/>
          </a:prstGeom>
          <a:noFill/>
        </p:spPr>
      </p:pic>
      <p:pic>
        <p:nvPicPr>
          <p:cNvPr id="10244" name="Picture 4" descr="C:\Users\Tanya\Desktop\текущая работа\будущий открытый урок\мп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50747"/>
            <a:ext cx="4178754" cy="2507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279901"/>
            <a:ext cx="9603275" cy="1049235"/>
          </a:xfrm>
        </p:spPr>
        <p:txBody>
          <a:bodyPr/>
          <a:lstStyle/>
          <a:p>
            <a:pPr algn="ctr"/>
            <a:r>
              <a:rPr lang="ru-RU" dirty="0" smtClean="0"/>
              <a:t>Центральный процессор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242080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3600" b="1" dirty="0" smtClean="0"/>
              <a:t>Центральный процессор </a:t>
            </a:r>
            <a:r>
              <a:rPr lang="ru-RU" sz="13600" dirty="0" smtClean="0"/>
              <a:t>(</a:t>
            </a:r>
            <a:r>
              <a:rPr lang="en-US" sz="13600" dirty="0" smtClean="0"/>
              <a:t>CPU </a:t>
            </a:r>
            <a:r>
              <a:rPr lang="ru-RU" sz="13600" dirty="0" smtClean="0"/>
              <a:t>- </a:t>
            </a:r>
            <a:r>
              <a:rPr lang="en-US" sz="13600" dirty="0" smtClean="0"/>
              <a:t>Central Processing Unit) – </a:t>
            </a:r>
            <a:r>
              <a:rPr lang="ru-RU" sz="13600" dirty="0" smtClean="0"/>
              <a:t>главная микросхема компьютера, выполняющая большинство математических и логических операций</a:t>
            </a:r>
          </a:p>
          <a:p>
            <a:pPr>
              <a:buNone/>
            </a:pPr>
            <a:endParaRPr lang="ru-RU" sz="3400" dirty="0" smtClean="0"/>
          </a:p>
        </p:txBody>
      </p:sp>
      <p:pic>
        <p:nvPicPr>
          <p:cNvPr id="1026" name="Picture 2" descr="C:\Users\Tanya\Desktop\текущая работа\будущий открытый урок\картинки\процессо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1579" y="4216400"/>
            <a:ext cx="2257425" cy="2028825"/>
          </a:xfrm>
          <a:prstGeom prst="rect">
            <a:avLst/>
          </a:prstGeom>
          <a:noFill/>
        </p:spPr>
      </p:pic>
      <p:pic>
        <p:nvPicPr>
          <p:cNvPr id="1027" name="Picture 3" descr="C:\Users\Tanya\Desktop\текущая работа\будущий открытый урок\картинки\процессор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2804" y="4216400"/>
            <a:ext cx="2371725" cy="192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dirty="0" smtClean="0"/>
              <a:t>Оперативная память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3400" b="1" dirty="0" smtClean="0"/>
              <a:t>Оперативная память (RAM- </a:t>
            </a:r>
            <a:r>
              <a:rPr lang="ru-RU" sz="3400" b="1" dirty="0" err="1" smtClean="0"/>
              <a:t>Random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Access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Memory</a:t>
            </a:r>
            <a:r>
              <a:rPr lang="ru-RU" sz="3400" b="1" dirty="0" smtClean="0"/>
              <a:t>) </a:t>
            </a:r>
            <a:r>
              <a:rPr lang="ru-RU" sz="3400" dirty="0" smtClean="0"/>
              <a:t>– набор микросхем, предназначенных для временного хранения данных, когда компьютер включён</a:t>
            </a:r>
          </a:p>
          <a:p>
            <a:endParaRPr lang="ru-RU" dirty="0"/>
          </a:p>
        </p:txBody>
      </p:sp>
      <p:pic>
        <p:nvPicPr>
          <p:cNvPr id="3074" name="Picture 2" descr="C:\Users\Tanya\Desktop\текущая работа\будущий открытый урок\картинки\оперативная памя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95326" y="4343628"/>
            <a:ext cx="2604655" cy="1971805"/>
          </a:xfrm>
          <a:prstGeom prst="rect">
            <a:avLst/>
          </a:prstGeom>
          <a:noFill/>
        </p:spPr>
      </p:pic>
      <p:pic>
        <p:nvPicPr>
          <p:cNvPr id="3075" name="Picture 3" descr="C:\Users\Tanya\Desktop\текущая работа\будущий открытый урок\картинки\оп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3297" y="4524733"/>
            <a:ext cx="2638425" cy="1733550"/>
          </a:xfrm>
          <a:prstGeom prst="rect">
            <a:avLst/>
          </a:prstGeom>
          <a:noFill/>
        </p:spPr>
      </p:pic>
      <p:pic>
        <p:nvPicPr>
          <p:cNvPr id="3076" name="Picture 4" descr="C:\Users\Tanya\Desktop\текущая работа\будущий открытый урок\картинки\оп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24733"/>
            <a:ext cx="255270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Видеокарта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1733" y="1853754"/>
            <a:ext cx="10733121" cy="3450613"/>
          </a:xfrm>
        </p:spPr>
        <p:txBody>
          <a:bodyPr/>
          <a:lstStyle/>
          <a:p>
            <a:pPr>
              <a:buNone/>
            </a:pPr>
            <a:r>
              <a:rPr lang="ru-RU" sz="3400" b="1" dirty="0" smtClean="0"/>
              <a:t>Видеокарта</a:t>
            </a:r>
            <a:r>
              <a:rPr lang="ru-RU" sz="3400" dirty="0" smtClean="0"/>
              <a:t> - устройство, преобразующее графический образ, хранящийся как содержимое памяти компьютера (или самого адаптера), в форму, пригодную для дальнейшего вывода на экран</a:t>
            </a:r>
          </a:p>
        </p:txBody>
      </p:sp>
      <p:pic>
        <p:nvPicPr>
          <p:cNvPr id="4098" name="Picture 2" descr="C:\Users\Tanya\Desktop\текущая работа\будущий открытый урок\картинки\в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90605"/>
            <a:ext cx="2924175" cy="1562100"/>
          </a:xfrm>
          <a:prstGeom prst="rect">
            <a:avLst/>
          </a:prstGeom>
          <a:noFill/>
        </p:spPr>
      </p:pic>
      <p:pic>
        <p:nvPicPr>
          <p:cNvPr id="4100" name="Picture 4" descr="C:\Users\Tanya\Desktop\текущая работа\будущий открытый урок\картинки\вд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6404" y="4404880"/>
            <a:ext cx="2781300" cy="1647825"/>
          </a:xfrm>
          <a:prstGeom prst="rect">
            <a:avLst/>
          </a:prstGeom>
          <a:noFill/>
        </p:spPr>
      </p:pic>
      <p:pic>
        <p:nvPicPr>
          <p:cNvPr id="4101" name="Picture 5" descr="C:\Users\Tanya\Desktop\текущая работа\будущий открытый урок\картинки\вд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2648" y="4490605"/>
            <a:ext cx="2686050" cy="170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Звуковая карта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84600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400" b="1" dirty="0" smtClean="0"/>
              <a:t>Звуковая карта </a:t>
            </a:r>
            <a:r>
              <a:rPr lang="ru-RU" sz="3400" dirty="0" smtClean="0"/>
              <a:t>- позволяет работать со звуком на компьютере</a:t>
            </a:r>
          </a:p>
        </p:txBody>
      </p:sp>
      <p:pic>
        <p:nvPicPr>
          <p:cNvPr id="5122" name="Picture 2" descr="C:\Users\Tanya\Desktop\текущая работа\будущий открытый урок\картинки\звуковая кар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1207" y="4424363"/>
            <a:ext cx="2676525" cy="1704975"/>
          </a:xfrm>
          <a:prstGeom prst="rect">
            <a:avLst/>
          </a:prstGeom>
          <a:noFill/>
        </p:spPr>
      </p:pic>
      <p:pic>
        <p:nvPicPr>
          <p:cNvPr id="5123" name="Picture 3" descr="C:\Users\Tanya\Desktop\текущая работа\будущий открытый урок\картинки\з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2872" y="4424363"/>
            <a:ext cx="2941331" cy="1704975"/>
          </a:xfrm>
          <a:prstGeom prst="rect">
            <a:avLst/>
          </a:prstGeom>
          <a:noFill/>
        </p:spPr>
      </p:pic>
      <p:pic>
        <p:nvPicPr>
          <p:cNvPr id="5124" name="Picture 4" descr="C:\Users\Tanya\Desktop\текущая работа\будущий открытый урок\картинки\зк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57653" y="4424363"/>
            <a:ext cx="3234348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	Микросхема П.З.У.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100" b="1" dirty="0" err="1" smtClean="0"/>
              <a:t>Мкросхема</a:t>
            </a:r>
            <a:r>
              <a:rPr lang="ru-RU" sz="3100" dirty="0" smtClean="0"/>
              <a:t> </a:t>
            </a:r>
            <a:r>
              <a:rPr lang="ru-RU" sz="3100" b="1" dirty="0" smtClean="0"/>
              <a:t>ПЗУ</a:t>
            </a:r>
            <a:r>
              <a:rPr lang="ru-RU" sz="3100" dirty="0" smtClean="0"/>
              <a:t>– комплект программ, образующих П.З.У. составляют базовую систему ввода-вывода (</a:t>
            </a:r>
            <a:r>
              <a:rPr lang="en-US" sz="3100" dirty="0" smtClean="0"/>
              <a:t>BIOS</a:t>
            </a:r>
            <a:r>
              <a:rPr lang="ru-RU" sz="3100" dirty="0" smtClean="0"/>
              <a:t> – </a:t>
            </a:r>
            <a:r>
              <a:rPr lang="en-US" sz="3100" dirty="0" smtClean="0"/>
              <a:t>Basic Input Output System </a:t>
            </a:r>
            <a:r>
              <a:rPr lang="ru-RU" sz="3100" dirty="0" smtClean="0"/>
              <a:t>)</a:t>
            </a:r>
          </a:p>
        </p:txBody>
      </p:sp>
      <p:pic>
        <p:nvPicPr>
          <p:cNvPr id="6146" name="Picture 2" descr="C:\Users\Tanya\Desktop\текущая работа\будущий открытый урок\картинки\микросхама пз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78625" y="3978420"/>
            <a:ext cx="2486025" cy="1838325"/>
          </a:xfrm>
          <a:prstGeom prst="rect">
            <a:avLst/>
          </a:prstGeom>
          <a:noFill/>
        </p:spPr>
      </p:pic>
      <p:pic>
        <p:nvPicPr>
          <p:cNvPr id="6147" name="Picture 3" descr="C:\Users\Tanya\Desktop\текущая работа\будущий открытый урок\картинки\пзу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7910" y="4369717"/>
            <a:ext cx="2602490" cy="1447028"/>
          </a:xfrm>
          <a:prstGeom prst="rect">
            <a:avLst/>
          </a:prstGeom>
          <a:noFill/>
        </p:spPr>
      </p:pic>
      <p:pic>
        <p:nvPicPr>
          <p:cNvPr id="6148" name="Picture 4" descr="C:\Users\Tanya\Desktop\текущая работа\будущий открытый урок\картинки\пзу2.jpg"/>
          <p:cNvPicPr>
            <a:picLocks noChangeAspect="1" noChangeArrowheads="1"/>
          </p:cNvPicPr>
          <p:nvPr/>
        </p:nvPicPr>
        <p:blipFill>
          <a:blip r:embed="rId4"/>
          <a:srcRect b="10268"/>
          <a:stretch>
            <a:fillRect/>
          </a:stretch>
        </p:blipFill>
        <p:spPr bwMode="auto">
          <a:xfrm>
            <a:off x="651163" y="4067175"/>
            <a:ext cx="2133600" cy="191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900" dirty="0" smtClean="0"/>
              <a:t>Сетевая карта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17604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/>
              <a:t>Сетевая карта</a:t>
            </a:r>
            <a:r>
              <a:rPr lang="ru-RU" sz="3200" dirty="0" smtClean="0"/>
              <a:t> –устройство, позволяющее компьютеру взаимодействовать с другими устройствами сети</a:t>
            </a:r>
            <a:endParaRPr lang="ru-RU" sz="3100" dirty="0" smtClean="0"/>
          </a:p>
        </p:txBody>
      </p:sp>
      <p:pic>
        <p:nvPicPr>
          <p:cNvPr id="7170" name="Picture 2" descr="C:\Users\Tanya\Desktop\текущая работа\будущий открытый урок\картинки\сетевая кар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535" y="4267200"/>
            <a:ext cx="2797545" cy="1902331"/>
          </a:xfrm>
          <a:prstGeom prst="rect">
            <a:avLst/>
          </a:prstGeom>
          <a:noFill/>
        </p:spPr>
      </p:pic>
      <p:pic>
        <p:nvPicPr>
          <p:cNvPr id="7171" name="Picture 3" descr="C:\Users\Tanya\Desktop\текущая работа\будущий открытый урок\картинки\с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04" y="4267200"/>
            <a:ext cx="2724150" cy="1676400"/>
          </a:xfrm>
          <a:prstGeom prst="rect">
            <a:avLst/>
          </a:prstGeom>
          <a:noFill/>
        </p:spPr>
      </p:pic>
      <p:pic>
        <p:nvPicPr>
          <p:cNvPr id="7172" name="Picture 4" descr="C:\Users\Tanya\Desktop\текущая работа\будущий открытый урок\картинки\ск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9967" y="426720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2182368"/>
            <a:ext cx="9603275" cy="1049235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 </a:t>
            </a:r>
            <a:r>
              <a:rPr lang="ru-RU" sz="4000" cap="none" dirty="0" smtClean="0"/>
              <a:t>Изучение основных составляющих системного блока и формирование знаний о принципах, на которых основана архитектура современных компьютеров</a:t>
            </a:r>
            <a:r>
              <a:rPr lang="ru-RU" sz="4400" cap="none" dirty="0" smtClean="0"/>
              <a:t/>
            </a:r>
            <a:br>
              <a:rPr lang="ru-RU" sz="4400" cap="none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43840" y="1083733"/>
            <a:ext cx="4133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ЦЕЛЬ: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2900" dirty="0" smtClean="0"/>
              <a:t>Дисковод</a:t>
            </a:r>
            <a:br>
              <a:rPr lang="ru-RU" sz="2900" dirty="0" smtClean="0"/>
            </a:br>
            <a:endParaRPr lang="ru-RU" sz="29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27363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Дисковод </a:t>
            </a:r>
            <a:r>
              <a:rPr lang="ru-RU" sz="3200" dirty="0" smtClean="0"/>
              <a:t>или привод — устройство компьютера, позволяющее осуществить чтение и запись информации на съемный носитель информации, имеющий форму диска</a:t>
            </a:r>
            <a:endParaRPr lang="ru-RU" dirty="0"/>
          </a:p>
        </p:txBody>
      </p:sp>
      <p:pic>
        <p:nvPicPr>
          <p:cNvPr id="8194" name="Picture 2" descr="C:\Users\Tanya\Desktop\текущая работа\будущий открытый урок\картинки\Дисково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60428" y="4153334"/>
            <a:ext cx="2857500" cy="1876425"/>
          </a:xfrm>
          <a:prstGeom prst="rect">
            <a:avLst/>
          </a:prstGeom>
          <a:noFill/>
        </p:spPr>
      </p:pic>
      <p:pic>
        <p:nvPicPr>
          <p:cNvPr id="8195" name="Picture 3" descr="C:\Users\Tanya\Desktop\текущая работа\будущий открытый урок\картинки\д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316" y="4315259"/>
            <a:ext cx="2676525" cy="1714500"/>
          </a:xfrm>
          <a:prstGeom prst="rect">
            <a:avLst/>
          </a:prstGeom>
          <a:noFill/>
        </p:spPr>
      </p:pic>
      <p:pic>
        <p:nvPicPr>
          <p:cNvPr id="8196" name="Picture 4" descr="C:\Users\Tanya\Desktop\текущая работа\будущий открытый урок\картинки\д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2354" y="4315259"/>
            <a:ext cx="2657475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Жесткий диск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0933" y="2015732"/>
            <a:ext cx="11497734" cy="34506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400" b="1" dirty="0" smtClean="0"/>
              <a:t>Винчестер</a:t>
            </a:r>
            <a:r>
              <a:rPr lang="ru-RU" sz="3400" dirty="0" smtClean="0"/>
              <a:t> или </a:t>
            </a:r>
            <a:r>
              <a:rPr lang="ru-RU" sz="3400" b="1" dirty="0" smtClean="0"/>
              <a:t>накопитель на жёстком магнитном диске</a:t>
            </a:r>
            <a:r>
              <a:rPr lang="ru-RU" sz="3400" dirty="0" smtClean="0"/>
              <a:t>, обозначенный в документации как HDD (</a:t>
            </a:r>
            <a:r>
              <a:rPr lang="ru-RU" sz="3400" dirty="0" err="1" smtClean="0"/>
              <a:t>Hard</a:t>
            </a:r>
            <a:r>
              <a:rPr lang="ru-RU" sz="3400" dirty="0" smtClean="0"/>
              <a:t> </a:t>
            </a:r>
            <a:r>
              <a:rPr lang="ru-RU" sz="3400" dirty="0" err="1" smtClean="0"/>
              <a:t>Disk</a:t>
            </a:r>
            <a:r>
              <a:rPr lang="ru-RU" sz="3400" dirty="0" smtClean="0"/>
              <a:t> </a:t>
            </a:r>
            <a:r>
              <a:rPr lang="ru-RU" sz="3400" dirty="0" err="1" smtClean="0"/>
              <a:t>Drive</a:t>
            </a:r>
            <a:r>
              <a:rPr lang="ru-RU" sz="3400" dirty="0" smtClean="0"/>
              <a:t>) — компьютерное немеханическое запоминающее устройство на основе микросхем памяти</a:t>
            </a:r>
          </a:p>
        </p:txBody>
      </p:sp>
      <p:pic>
        <p:nvPicPr>
          <p:cNvPr id="2050" name="Picture 2" descr="C:\Users\Tanya\Desktop\текущая работа\будущий открытый урок\картинки\жесткий дис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58289" y="4437090"/>
            <a:ext cx="2510378" cy="2058510"/>
          </a:xfrm>
          <a:prstGeom prst="rect">
            <a:avLst/>
          </a:prstGeom>
          <a:noFill/>
        </p:spPr>
      </p:pic>
      <p:pic>
        <p:nvPicPr>
          <p:cNvPr id="2051" name="Picture 3" descr="C:\Users\Tanya\Desktop\текущая работа\будущий открытый урок\картинки\жд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3418" y="4500563"/>
            <a:ext cx="2143125" cy="2143125"/>
          </a:xfrm>
          <a:prstGeom prst="rect">
            <a:avLst/>
          </a:prstGeom>
          <a:noFill/>
        </p:spPr>
      </p:pic>
      <p:pic>
        <p:nvPicPr>
          <p:cNvPr id="2052" name="Picture 4" descr="C:\Users\Tanya\Desktop\текущая работа\будущий открытый урок\картинки\жд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11696" y="4590045"/>
            <a:ext cx="2619375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279902"/>
            <a:ext cx="9603275" cy="7530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+mn-lt"/>
                <a:ea typeface="+mn-ea"/>
                <a:cs typeface="+mn-cs"/>
              </a:rPr>
              <a:t>Что такое компьютер?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sz="4000" b="1" dirty="0" smtClean="0">
                <a:latin typeface="+mj-lt"/>
                <a:ea typeface="+mj-ea"/>
                <a:cs typeface="+mj-cs"/>
              </a:rPr>
              <a:t>		</a:t>
            </a:r>
            <a:r>
              <a:rPr lang="ru-RU" sz="3900" b="1" dirty="0" smtClean="0">
                <a:latin typeface="+mj-lt"/>
                <a:ea typeface="+mj-ea"/>
                <a:cs typeface="+mj-cs"/>
              </a:rPr>
              <a:t>Компьютер</a:t>
            </a:r>
            <a:r>
              <a:rPr lang="ru-RU" sz="3900" dirty="0" smtClean="0">
                <a:latin typeface="+mj-lt"/>
                <a:ea typeface="+mj-ea"/>
                <a:cs typeface="+mj-cs"/>
              </a:rPr>
              <a:t> (</a:t>
            </a:r>
            <a:r>
              <a:rPr lang="ru-RU" sz="3900" dirty="0" smtClean="0"/>
              <a:t>от англ. </a:t>
            </a:r>
            <a:r>
              <a:rPr lang="en-US" sz="3900" dirty="0" smtClean="0"/>
              <a:t>Computer</a:t>
            </a:r>
            <a:r>
              <a:rPr lang="ru-RU" sz="3900" dirty="0" smtClean="0"/>
              <a:t> – вычислитель</a:t>
            </a:r>
            <a:r>
              <a:rPr lang="ru-RU" sz="3900" dirty="0" smtClean="0">
                <a:latin typeface="+mj-lt"/>
                <a:ea typeface="+mj-ea"/>
                <a:cs typeface="+mj-cs"/>
              </a:rPr>
              <a:t>) – это совокупность технических устройств и программных продуктов, предназначенных для выполнения различного рода задач пользователя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1579" y="279901"/>
            <a:ext cx="9603275" cy="1049235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+mn-lt"/>
                <a:ea typeface="+mn-ea"/>
                <a:cs typeface="+mn-cs"/>
              </a:rPr>
              <a:t>Аппаратное обеспечение компьютера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+mj-lt"/>
                <a:ea typeface="+mj-ea"/>
                <a:cs typeface="+mj-cs"/>
              </a:rPr>
              <a:t>		Аппаратное обеспечение компьютера (</a:t>
            </a:r>
            <a:r>
              <a:rPr lang="en-US" sz="3600" b="1" dirty="0" smtClean="0">
                <a:latin typeface="+mj-lt"/>
                <a:ea typeface="+mj-ea"/>
                <a:cs typeface="+mj-cs"/>
              </a:rPr>
              <a:t>Hardware</a:t>
            </a:r>
            <a:r>
              <a:rPr lang="ru-RU" sz="3600" b="1" dirty="0" smtClean="0">
                <a:latin typeface="+mj-lt"/>
                <a:ea typeface="+mj-ea"/>
                <a:cs typeface="+mj-cs"/>
              </a:rPr>
              <a:t>)</a:t>
            </a:r>
            <a:r>
              <a:rPr lang="ru-RU" sz="3600" dirty="0" smtClean="0">
                <a:latin typeface="+mj-lt"/>
                <a:ea typeface="+mj-ea"/>
                <a:cs typeface="+mj-cs"/>
              </a:rPr>
              <a:t> - это все электронные и механические устройства компьютера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cap="all" dirty="0" smtClean="0"/>
              <a:t>БАЗОВАЯ КОНФИГУРАЦИЯ П</a:t>
            </a:r>
            <a:r>
              <a:rPr lang="en-US" sz="3200" cap="all" dirty="0"/>
              <a:t>.</a:t>
            </a:r>
            <a:r>
              <a:rPr lang="ru-RU" sz="3200" cap="all" dirty="0" smtClean="0"/>
              <a:t>К</a:t>
            </a:r>
            <a:r>
              <a:rPr lang="en-US" sz="3200" cap="all" dirty="0" smtClean="0"/>
              <a:t>.</a:t>
            </a:r>
            <a:endParaRPr lang="ru-RU" sz="3200" cap="all" dirty="0"/>
          </a:p>
        </p:txBody>
      </p:sp>
      <p:pic>
        <p:nvPicPr>
          <p:cNvPr id="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191" y="1065966"/>
            <a:ext cx="4065618" cy="37369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17308" y="5037892"/>
            <a:ext cx="35573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Arial Black" charset="0"/>
                <a:ea typeface="Arial Black" charset="0"/>
                <a:cs typeface="Arial Black" charset="0"/>
              </a:rPr>
              <a:t>Монитор</a:t>
            </a:r>
            <a:endParaRPr lang="ru-RU" sz="5400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82988" y="1011868"/>
            <a:ext cx="4026024" cy="40260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1774" y="5218763"/>
            <a:ext cx="6048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Arial Black" charset="0"/>
                <a:ea typeface="Arial Black" charset="0"/>
                <a:cs typeface="Arial Black" charset="0"/>
              </a:rPr>
              <a:t>Системный блок</a:t>
            </a:r>
            <a:endParaRPr lang="ru-RU" sz="4800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10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037" y="2029824"/>
            <a:ext cx="5717311" cy="21439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9781" y="5056222"/>
            <a:ext cx="4217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Arial Black" charset="0"/>
                <a:ea typeface="Arial Black" charset="0"/>
                <a:cs typeface="Arial Black" charset="0"/>
              </a:rPr>
              <a:t>Клавиатура</a:t>
            </a:r>
            <a:endParaRPr lang="ru-RU" sz="4800" b="1" dirty="0">
              <a:latin typeface="Arial Black" charset="0"/>
              <a:ea typeface="Arial Black" charset="0"/>
              <a:cs typeface="Arial Black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60623" y="4640723"/>
            <a:ext cx="2292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atin typeface="Arial Black" charset="0"/>
                <a:ea typeface="Arial Black" charset="0"/>
                <a:cs typeface="Arial Black" charset="0"/>
              </a:rPr>
              <a:t>Мышь</a:t>
            </a:r>
            <a:endParaRPr lang="ru-RU" sz="4800" dirty="0"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13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559" y="1997327"/>
            <a:ext cx="3048264" cy="1752752"/>
          </a:xfrm>
          <a:prstGeom prst="rect">
            <a:avLst/>
          </a:prstGeom>
        </p:spPr>
      </p:pic>
      <p:pic>
        <p:nvPicPr>
          <p:cNvPr id="14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35" y="486355"/>
            <a:ext cx="3797474" cy="3490490"/>
          </a:xfrm>
          <a:prstGeom prst="rect">
            <a:avLst/>
          </a:prstGeom>
        </p:spPr>
      </p:pic>
      <p:pic>
        <p:nvPicPr>
          <p:cNvPr id="1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11512" y="1549153"/>
            <a:ext cx="4026024" cy="4026024"/>
          </a:xfrm>
          <a:prstGeom prst="rect">
            <a:avLst/>
          </a:prstGeom>
        </p:spPr>
      </p:pic>
      <p:pic>
        <p:nvPicPr>
          <p:cNvPr id="16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914" y="5037892"/>
            <a:ext cx="5717311" cy="2143992"/>
          </a:xfrm>
          <a:prstGeom prst="rect">
            <a:avLst/>
          </a:prstGeom>
        </p:spPr>
      </p:pic>
      <p:pic>
        <p:nvPicPr>
          <p:cNvPr id="17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729" y="4134467"/>
            <a:ext cx="3048264" cy="17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9053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8" presetClass="exit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3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7000"/>
                            </p:stCondLst>
                            <p:childTnLst>
                              <p:par>
                                <p:cTn id="6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6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8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1" grpId="0" build="allAtOnce"/>
      <p:bldP spid="12" grpId="0"/>
      <p:bldP spid="1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8725" y="524617"/>
            <a:ext cx="8466129" cy="1049235"/>
          </a:xfrm>
        </p:spPr>
        <p:txBody>
          <a:bodyPr/>
          <a:lstStyle/>
          <a:p>
            <a:r>
              <a:rPr lang="ru-RU" dirty="0" smtClean="0"/>
              <a:t>БАЗОВАЯ КОНФИГУРАЦИЯ П</a:t>
            </a:r>
            <a:r>
              <a:rPr lang="en-US" dirty="0" smtClean="0"/>
              <a:t>.</a:t>
            </a:r>
            <a:r>
              <a:rPr lang="ru-RU" dirty="0" smtClean="0"/>
              <a:t>К</a:t>
            </a:r>
            <a:r>
              <a:rPr lang="en-US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400" dirty="0" smtClean="0">
                <a:latin typeface="+mj-lt"/>
                <a:ea typeface="+mj-ea"/>
                <a:cs typeface="+mj-cs"/>
              </a:rPr>
              <a:t>Монитор</a:t>
            </a:r>
          </a:p>
          <a:p>
            <a:r>
              <a:rPr lang="ru-RU" sz="3400" dirty="0" smtClean="0">
                <a:latin typeface="+mj-lt"/>
                <a:ea typeface="+mj-ea"/>
                <a:cs typeface="+mj-cs"/>
              </a:rPr>
              <a:t>Системный блок</a:t>
            </a:r>
          </a:p>
          <a:p>
            <a:r>
              <a:rPr lang="ru-RU" sz="3400" dirty="0" smtClean="0">
                <a:latin typeface="+mj-lt"/>
                <a:ea typeface="+mj-ea"/>
                <a:cs typeface="+mj-cs"/>
              </a:rPr>
              <a:t>Клавиатура</a:t>
            </a:r>
          </a:p>
          <a:p>
            <a:r>
              <a:rPr lang="ru-RU" sz="3400" dirty="0" smtClean="0">
                <a:latin typeface="+mj-lt"/>
                <a:ea typeface="+mj-ea"/>
                <a:cs typeface="+mj-cs"/>
              </a:rPr>
              <a:t>Мышь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724145" y="6858000"/>
            <a:ext cx="60945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Устройства, находящиеся внутри системного блока, называют внутренними</a:t>
            </a: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100831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+mn-lt"/>
                <a:ea typeface="+mn-ea"/>
                <a:cs typeface="+mn-cs"/>
              </a:rPr>
              <a:t>Внутренние устройства системного блока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378" y="1259226"/>
            <a:ext cx="6847643" cy="52425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258064" y="993259"/>
            <a:ext cx="3082425" cy="25588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2902" y="5083046"/>
            <a:ext cx="1375784" cy="6562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451" y="1356265"/>
            <a:ext cx="1659718" cy="7716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76" y="6117357"/>
            <a:ext cx="529468" cy="6135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88" y="2469665"/>
            <a:ext cx="3617844" cy="29780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45" y="2272682"/>
            <a:ext cx="3562700" cy="25807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832" y="4982727"/>
            <a:ext cx="2608910" cy="22327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67105" y="5083046"/>
            <a:ext cx="1375784" cy="65629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394" y="2332228"/>
            <a:ext cx="5819982" cy="42273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82" y="2282826"/>
            <a:ext cx="1627270" cy="175412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2794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1.66667E-6 -4.44444E-6 C -0.00703 0.00139 -0.01406 0.00255 -0.02005 0.00394 C -0.02344 0.00463 -0.02578 0.00602 -0.02852 0.00672 C -0.03985 0.0095 -0.03945 0.00903 -0.04844 0.01042 L -0.09089 0.01783 C -0.09258 0.01806 -0.09453 0.01852 -0.09662 0.01875 L -0.12266 0.02246 C -0.125 0.02269 -0.12669 0.02315 -0.12865 0.02338 C -0.13529 0.02408 -0.14271 0.02454 -0.14909 0.02616 C -0.16875 0.03033 -0.14206 0.02454 -0.18112 0.03149 L -0.20716 0.03612 C -0.20886 0.03635 -0.2112 0.03681 -0.21315 0.03704 C -0.22057 0.03843 -0.22787 0.04028 -0.2349 0.04144 C -0.24388 0.04306 -0.25261 0.04422 -0.26159 0.04537 C -0.26354 0.04561 -0.26563 0.04584 -0.26732 0.0463 C -0.275 0.04769 -0.28164 0.04931 -0.28972 0.0507 C -0.29128 0.05116 -0.29362 0.05139 -0.29531 0.05162 C -0.30274 0.05325 -0.31042 0.05487 -0.31732 0.05625 C -0.3194 0.05672 -0.32136 0.05672 -0.3237 0.05741 C -0.33047 0.05834 -0.33737 0.05926 -0.34349 0.06088 C -0.34583 0.06135 -0.34805 0.06204 -0.35013 0.06274 C -0.35573 0.06436 -0.36211 0.06575 -0.36745 0.06737 C -0.37617 0.06968 -0.38386 0.07223 -0.39219 0.07454 C -0.39388 0.07524 -0.39623 0.07593 -0.39818 0.07686 C -0.40456 0.07825 -0.41055 0.08079 -0.41797 0.08195 C -0.41992 0.08241 -0.42227 0.08264 -0.42422 0.08287 C -0.4306 0.08473 -0.43763 0.08681 -0.44401 0.08843 C -0.45065 0.09005 -0.45833 0.09121 -0.46432 0.09306 C -0.46797 0.09445 -0.47031 0.0963 -0.47435 0.09746 C -0.47774 0.09862 -0.48268 0.09862 -0.48633 0.09954 C -0.48867 0.09977 -0.49011 0.1007 -0.49206 0.10116 C -0.49401 0.10162 -0.49636 0.10162 -0.49844 0.10232 C -0.50274 0.10348 -0.51042 0.10602 -0.51042 0.10579 C -0.5211 0.1132 -0.50742 0.10417 -0.52044 0.11042 C -0.52253 0.11135 -0.52318 0.11227 -0.52474 0.1132 C -0.52708 0.11505 -0.52943 0.11621 -0.53281 0.11783 C -0.5375 0.12037 -0.54557 0.122 -0.54883 0.12524 C -0.55052 0.12686 -0.55222 0.12871 -0.55456 0.13056 C -0.55625 0.13195 -0.55925 0.13287 -0.56055 0.1345 C -0.56224 0.13565 -0.56315 0.13727 -0.56458 0.13866 C -0.56589 0.14005 -0.56719 0.14144 -0.56862 0.1426 C -0.57018 0.14352 -0.57188 0.14445 -0.57292 0.14514 C -0.57891 0.15162 -0.57487 0.14908 -0.57852 0.15417 C -0.57956 0.15602 -0.58164 0.15764 -0.58294 0.15903 C -0.58399 0.1625 -0.5862 0.16551 -0.58698 0.16899 C -0.58828 0.17801 -0.58698 0.19375 -0.59089 0.20487 C -0.59128 0.20579 -0.59232 0.20672 -0.59258 0.20764 C -0.59388 0.20903 -0.59466 0.21019 -0.59492 0.21135 C -0.59557 0.21297 -0.59597 0.21505 -0.59701 0.2169 C -0.59792 0.21875 -0.59961 0.22061 -0.60065 0.22223 L -0.60261 0.225 L -0.60703 0.23056 C -0.60768 0.23149 -0.60768 0.23264 -0.60925 0.23334 C -0.61029 0.23426 -0.61198 0.23519 -0.61302 0.23612 C -0.61472 0.23797 -0.61563 0.23982 -0.61693 0.24167 C -0.61732 0.24237 -0.61771 0.24352 -0.61901 0.24445 C -0.62162 0.24607 -0.62539 0.24792 -0.62669 0.25 C -0.63268 0.25741 -0.62839 0.25394 -0.63906 0.26088 C -0.64037 0.26181 -0.64102 0.26297 -0.64271 0.26366 L -0.64909 0.26551 C -0.65039 0.26644 -0.65208 0.26713 -0.65313 0.26852 C -0.65404 0.26899 -0.65378 0.27014 -0.65508 0.27107 C -0.65677 0.27153 -0.65912 0.27153 -0.66107 0.27176 C -0.66537 0.27778 -0.65938 0.27176 -0.66914 0.2757 C -0.6711 0.27639 -0.67149 0.27755 -0.67305 0.27825 C -0.67513 0.27917 -0.67708 0.27963 -0.67917 0.28033 C -0.67982 0.28079 -0.67943 0.28218 -0.68151 0.28287 C -0.68347 0.28357 -0.68646 0.28334 -0.68919 0.2838 C -0.69115 0.28403 -0.69349 0.28403 -0.69544 0.28473 C -0.70417 0.28704 -0.70521 0.28866 -0.71315 0.28936 C -0.71458 0.28936 -0.71589 0.28936 -0.7168 0.28936 " pathEditMode="relative" rAng="0" ptsTypes="AAAAAAAAAAAAA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46" y="1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3 L -0.00013 0.0007 C -0.00287 -0.00185 -0.00547 -0.00324 -0.00795 -0.00509 C -0.00899 -0.00648 -0.0099 -0.00856 -0.01094 -0.00926 C -0.01524 -0.01365 -0.01511 -0.01226 -0.01849 -0.01481 L -0.03451 -0.025 C -0.03516 -0.02546 -0.03581 -0.02615 -0.03659 -0.02662 L -0.04662 -0.03148 C -0.0474 -0.03171 -0.04805 -0.03287 -0.04883 -0.03333 C -0.05118 -0.03426 -0.05404 -0.03495 -0.05651 -0.0368 C -0.06394 -0.04305 -0.05378 -0.03495 -0.06862 -0.04444 L -0.07852 -0.05115 C -0.07904 -0.05138 -0.07995 -0.05208 -0.08086 -0.05231 C -0.08334 -0.05463 -0.08633 -0.05717 -0.08907 -0.05902 C -0.09219 -0.06111 -0.09558 -0.0625 -0.09883 -0.06412 C -0.09961 -0.06458 -0.10039 -0.06481 -0.10131 -0.06551 C -0.10404 -0.06759 -0.10651 -0.0699 -0.10964 -0.07222 C -0.11029 -0.07291 -0.11107 -0.07314 -0.11172 -0.07338 C -0.11459 -0.07546 -0.11758 -0.07777 -0.12006 -0.08009 C -0.12084 -0.08055 -0.12175 -0.08055 -0.12253 -0.08148 C -0.125 -0.08287 -0.12774 -0.08426 -0.12995 -0.08657 C -0.13086 -0.08726 -0.13177 -0.08819 -0.13243 -0.08912 C -0.13451 -0.0912 -0.13711 -0.09328 -0.13907 -0.0956 C -0.14219 -0.09884 -0.14519 -0.10254 -0.14831 -0.10625 C -0.14909 -0.10694 -0.14974 -0.10787 -0.15052 -0.10879 C -0.15313 -0.11134 -0.15547 -0.11481 -0.15795 -0.1162 C -0.15873 -0.11689 -0.15964 -0.11713 -0.16055 -0.11782 C -0.16289 -0.12037 -0.1655 -0.12314 -0.16784 -0.12546 C -0.17058 -0.12801 -0.17318 -0.12939 -0.17565 -0.13217 C -0.17696 -0.13402 -0.17787 -0.1368 -0.17943 -0.13865 C -0.18073 -0.14027 -0.18256 -0.14027 -0.18399 -0.14143 C -0.18477 -0.14189 -0.18516 -0.14328 -0.1862 -0.14375 C -0.18698 -0.14444 -0.18789 -0.14444 -0.18855 -0.14537 C -0.19011 -0.14699 -0.19297 -0.15046 -0.19297 -0.15023 C -0.19714 -0.16088 -0.19193 -0.14791 -0.19688 -0.15694 C -0.1974 -0.15833 -0.19766 -0.15972 -0.19844 -0.16088 C -0.19935 -0.16342 -0.20026 -0.16527 -0.20157 -0.16759 C -0.20339 -0.17106 -0.20625 -0.17361 -0.20756 -0.17777 C -0.20821 -0.18032 -0.2086 -0.1831 -0.20964 -0.18588 C -0.21042 -0.1875 -0.21159 -0.18888 -0.21198 -0.19097 C -0.21263 -0.19328 -0.21289 -0.19513 -0.21355 -0.19745 C -0.21381 -0.1993 -0.21446 -0.20092 -0.21485 -0.20277 C -0.21563 -0.20393 -0.21615 -0.20509 -0.21654 -0.20671 C -0.21888 -0.21574 -0.21745 -0.21226 -0.21888 -0.21967 C -0.21927 -0.22176 -0.21993 -0.2243 -0.22045 -0.22615 C -0.22084 -0.23078 -0.22175 -0.23564 -0.22188 -0.24051 C -0.2224 -0.25324 -0.22188 -0.27569 -0.22344 -0.29166 C -0.22357 -0.29282 -0.22396 -0.29444 -0.22396 -0.29537 C -0.22461 -0.29722 -0.22487 -0.2993 -0.225 -0.30046 C -0.22513 -0.30324 -0.22539 -0.30601 -0.22578 -0.30856 C -0.22605 -0.31111 -0.22683 -0.31388 -0.22709 -0.3162 L -0.22787 -0.32037 L -0.22956 -0.32824 C -0.22982 -0.32916 -0.22982 -0.33101 -0.23021 -0.3324 C -0.23073 -0.33356 -0.23125 -0.33472 -0.23177 -0.33588 C -0.2323 -0.33865 -0.23282 -0.3412 -0.23321 -0.34398 C -0.23334 -0.34513 -0.2336 -0.34676 -0.23412 -0.34791 C -0.23516 -0.35 -0.23646 -0.35254 -0.23698 -0.35555 C -0.2392 -0.36666 -0.23763 -0.36134 -0.24167 -0.37129 C -0.24219 -0.37268 -0.24232 -0.3743 -0.2431 -0.37523 L -0.24545 -0.37754 C -0.24597 -0.37939 -0.24636 -0.38009 -0.24688 -0.38171 C -0.24727 -0.38287 -0.24714 -0.38449 -0.2474 -0.38588 C -0.24831 -0.3868 -0.24922 -0.3868 -0.25 -0.38726 C -0.25157 -0.39537 -0.24935 -0.38726 -0.253 -0.39259 C -0.25378 -0.39328 -0.25391 -0.3949 -0.25456 -0.39583 C -0.25521 -0.39699 -0.25599 -0.39768 -0.25664 -0.39907 C -0.25703 -0.4 -0.2569 -0.40162 -0.25769 -0.40231 C -0.25847 -0.4037 -0.25951 -0.40324 -0.26055 -0.40393 C -0.26133 -0.40393 -0.26224 -0.40393 -0.26276 -0.40555 C -0.26628 -0.40856 -0.26667 -0.41041 -0.26966 -0.41134 C -0.27019 -0.41134 -0.27071 -0.41134 -0.27084 -0.41134 " pathEditMode="relative" rAng="0" ptsTypes="AAAAAAAAAAAAAAAAAAAAAAAAAAAAAAAAAAAAAAAAAAAAAAAAAAAAAAAAAAAAAAAAAAAAAAAA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-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1.04167E-6 2.96296E-6 L -0.01511 0.01064 C -0.01615 0.01134 -0.01706 0.0125 -0.0181 0.01319 C -0.02201 0.01574 -0.02618 0.01736 -0.03008 0.0199 C -0.03894 0.02546 -0.0474 0.0324 -0.05638 0.03726 C -0.0737 0.04652 -0.10677 0.0581 -0.12383 0.0625 C -0.13347 0.06504 -0.14336 0.06597 -0.15313 0.06782 C -0.1543 0.06805 -0.1556 0.06898 -0.15677 0.06921 L -0.24831 0.08125 L -0.27683 0.08379 L -0.34805 0.0824 C -0.37787 0.08148 -0.34831 0.08125 -0.37813 0.07847 C -0.38789 0.07754 -0.39766 0.07754 -0.4073 0.07708 L -0.42982 0.07453 C -0.43464 0.07384 -0.43933 0.07245 -0.44414 0.07175 L -0.45456 0.0706 C -0.46914 0.07129 -0.4836 0.07152 -0.49818 0.07314 C -0.49948 0.07337 -0.50052 0.07546 -0.50183 0.07592 C -0.50612 0.07685 -0.51042 0.07685 -0.51459 0.07708 C -0.5181 0.078 -0.52162 0.0787 -0.52513 0.07986 C -0.52982 0.08148 -0.52761 0.08055 -0.5319 0.0824 C -0.53099 0.0875 -0.53047 0.08587 -0.53256 0.08796 " pathEditMode="relative" ptsTypes="AAAAAAAAAAAAAAAAAAAAA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3.33333E-6 0.00024 C -0.00065 -0.00416 -0.00078 -0.00833 -0.00169 -0.01203 C -0.00208 -0.01388 -0.00338 -0.01458 -0.00403 -0.01597 C -0.00703 -0.02222 -0.00403 -0.01898 -0.00885 -0.02546 C -0.01276 -0.03078 -0.01562 -0.03263 -0.02057 -0.03611 C -0.02135 -0.03657 -0.02226 -0.0368 -0.02304 -0.03726 C -0.02513 -0.03865 -0.02708 -0.03981 -0.02929 -0.04143 C -0.03346 -0.04421 -0.03372 -0.0449 -0.03711 -0.04675 C -0.04075 -0.04837 -0.04453 -0.05 -0.04817 -0.05208 C -0.04895 -0.05231 -0.04974 -0.05277 -0.05052 -0.05324 C -0.05182 -0.05416 -0.05312 -0.05555 -0.05442 -0.05601 C -0.05677 -0.05671 -0.05911 -0.05694 -0.06159 -0.05717 C -0.07018 -0.05694 -0.0789 -0.05717 -0.0875 -0.05601 C -0.08919 -0.05578 -0.09049 -0.05324 -0.09218 -0.05324 L -0.15442 -0.05208 C -0.15468 -0.05185 -0.15989 -0.05046 -0.16067 -0.0493 C -0.16289 -0.04652 -0.16145 -0.04375 -0.16471 -0.04259 C -0.1664 -0.04212 -0.16836 -0.04259 -0.17005 -0.04259 " pathEditMode="relative" rAng="0" ptsTypes="AAAAAAAAAAAAAAAAA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03" y="-284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2.08333E-6 0.00024 L -0.0138 0.00232 L -0.02149 0.00348 C -0.0237 0.0044 -0.02591 0.00556 -0.02839 0.00579 C -0.03893 0.00834 -0.04662 0.00857 -0.05729 0.00973 C -0.05899 0.01042 -0.06068 0.01135 -0.0625 0.01204 C -0.06419 0.01274 -0.06615 0.01297 -0.06784 0.01343 C -0.07318 0.01459 -0.07305 0.01505 -0.0793 0.01575 C -0.08386 0.01644 -0.08841 0.01667 -0.0931 0.0169 C -0.09427 0.01737 -0.09557 0.0176 -0.09675 0.01829 C -0.09857 0.01922 -0.10182 0.02176 -0.10365 0.02315 C -0.10495 0.02431 -0.10612 0.02593 -0.10742 0.02686 C -0.1086 0.02778 -0.11003 0.02755 -0.11133 0.02825 C -0.1138 0.02963 -0.11615 0.03195 -0.11875 0.03311 C -0.11979 0.03357 -0.12097 0.0338 -0.12201 0.03426 C -0.12318 0.03496 -0.12448 0.03588 -0.12565 0.03658 C -0.12669 0.0375 -0.12761 0.03866 -0.12865 0.03936 C -0.13399 0.04213 -0.1362 0.0419 -0.14167 0.04283 C -0.14271 0.04329 -0.14584 0.04468 -0.14701 0.04537 C -0.14779 0.04607 -0.14844 0.04746 -0.14935 0.04792 C -0.15052 0.04862 -0.15182 0.04862 -0.15313 0.04908 C -0.15391 0.05 -0.15456 0.05093 -0.15534 0.05139 C -0.15964 0.05463 -0.15964 0.05348 -0.16367 0.05533 C -0.16719 0.05649 -0.16498 0.05649 -0.16667 0.05649 " pathEditMode="relative" rAng="0" ptsTypes="AAAAAAAAAAAAAAAAAAAAAAAAA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282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208 L 8.33333E-7 -0.00185 C -0.00078 0.00301 -0.00078 0.00741 -0.0013 0.01227 C -0.00156 0.01435 -0.00221 0.0162 -0.00287 0.01736 C -0.00755 0.02824 -0.00964 0.03102 -0.01537 0.04005 C -0.01602 0.04097 -0.01693 0.04213 -0.01758 0.04305 C -0.0207 0.04815 -0.0237 0.05347 -0.02708 0.05833 C -0.02826 0.05949 -0.02982 0.06018 -0.03099 0.06111 C -0.04388 0.07292 -0.03529 0.0669 -0.04271 0.07106 L -0.05664 0.07917 C -0.05833 0.08055 -0.05977 0.08217 -0.06146 0.08264 L -0.07474 0.08403 C -0.07565 0.08449 -0.0763 0.08657 -0.07708 0.08657 C -0.10313 0.08657 -0.12878 0.08472 -0.15456 0.08403 C -0.15573 0.08403 -0.15677 0.08287 -0.15768 0.08264 C -0.16758 0.07986 -0.1776 0.07824 -0.18763 0.07639 C -0.19297 0.07292 -0.18841 0.07569 -0.19531 0.07245 C -0.19662 0.07222 -0.19779 0.07153 -0.19922 0.07106 C -0.20638 0.06944 -0.21341 0.06829 -0.22031 0.0662 C -0.22305 0.06574 -0.22552 0.06435 -0.22826 0.06296 C -0.22904 0.0625 -0.22982 0.06134 -0.2306 0.06111 C -0.2362 0.05926 -0.24206 0.05856 -0.24779 0.05694 C -0.24987 0.05555 -0.25195 0.0537 -0.25404 0.05301 C -0.26224 0.04977 -0.27018 0.04768 -0.27839 0.04305 C -0.28047 0.04213 -0.28255 0.0412 -0.28464 0.04005 C -0.28529 0.03958 -0.28607 0.03912 -0.28698 0.03889 C -0.29206 0.03588 -0.2974 0.03287 -0.3026 0.03032 C -0.3043 0.0294 -0.30573 0.0294 -0.30729 0.0287 C -0.31068 0.02708 -0.31393 0.02384 -0.31745 0.02199 C -0.31875 0.02153 -0.32005 0.0213 -0.32122 0.0206 C -0.32513 0.01805 -0.32878 0.01574 -0.33242 0.01227 C -0.33346 0.01111 -0.33438 0.00995 -0.33542 0.00926 C -0.34284 0.00301 -0.34102 0.00393 -0.34635 0.00069 C -0.34857 -0.00162 -0.35091 -0.00486 -0.35352 -0.00695 C -0.35495 -0.00857 -0.35651 -0.00903 -0.35807 -0.01065 C -0.36029 -0.01273 -0.36237 -0.01435 -0.36445 -0.0169 C -0.36524 -0.01759 -0.36589 -0.01968 -0.3668 -0.02037 C -0.36953 -0.02338 -0.37253 -0.02546 -0.37539 -0.02824 C -0.37643 -0.02917 -0.37747 -0.03102 -0.37865 -0.03171 C -0.37943 -0.03218 -0.38021 -0.03241 -0.38086 -0.0331 C -0.38828 -0.04144 -0.3819 -0.03611 -0.38711 -0.04005 C -0.38984 -0.04352 -0.39271 -0.04653 -0.39492 -0.05116 C -0.39583 -0.05324 -0.39649 -0.05463 -0.39727 -0.05602 C -0.39805 -0.05718 -0.39883 -0.0581 -0.39974 -0.05926 C -0.40156 -0.06273 -0.40339 -0.06713 -0.40521 -0.07083 C -0.40638 -0.07315 -0.40755 -0.07477 -0.40833 -0.07732 C -0.41042 -0.08403 -0.40912 -0.08079 -0.41224 -0.08542 C -0.41406 -0.09236 -0.41393 -0.09144 -0.41524 -0.10023 C -0.4155 -0.10162 -0.41563 -0.1037 -0.41602 -0.10509 C -0.41641 -0.10695 -0.41719 -0.10833 -0.41758 -0.10972 C -0.41823 -0.1125 -0.41862 -0.11528 -0.41914 -0.11829 C -0.4194 -0.11991 -0.4194 -0.1213 -0.41979 -0.12245 C -0.42135 -0.12755 -0.42461 -0.13634 -0.42461 -0.13611 C -0.42487 -0.13843 -0.425 -0.14028 -0.42539 -0.14259 C -0.42995 -0.16482 -0.42682 -0.14699 -0.43099 -0.16343 C -0.43138 -0.16505 -0.43138 -0.16736 -0.43177 -0.16875 C -0.43216 -0.17037 -0.43281 -0.17222 -0.4332 -0.17361 C -0.43385 -0.17546 -0.43425 -0.17824 -0.4349 -0.18033 C -0.43516 -0.18148 -0.43529 -0.1838 -0.43568 -0.18495 C -0.43607 -0.18658 -0.43659 -0.1882 -0.43711 -0.19005 C -0.43906 -0.22083 -0.43646 -0.19097 -0.43945 -0.20972 C -0.44232 -0.22662 -0.43906 -0.21806 -0.44336 -0.22732 L -0.44649 -0.24699 C -0.44714 -0.25139 -0.44727 -0.25347 -0.44883 -0.25671 C -0.44948 -0.2581 -0.45039 -0.2588 -0.45117 -0.25972 C -0.45143 -0.25995 -0.45169 -0.26065 -0.45169 -0.26088 " pathEditMode="relative" rAng="0" ptsTypes="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91" y="-851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81481E-6 L -4.16667E-7 0.00024 C -0.00078 0.0051 -0.00078 0.0095 -0.0013 0.01436 C -0.00156 0.01644 -0.00221 0.01829 -0.00286 0.01945 C -0.00755 0.03033 -0.00963 0.03311 -0.01536 0.04213 C -0.01602 0.04306 -0.01693 0.04422 -0.01758 0.04514 C -0.0207 0.05024 -0.0237 0.05556 -0.02708 0.06042 C -0.02825 0.06158 -0.02982 0.06227 -0.03099 0.0632 C -0.04388 0.075 -0.03529 0.06899 -0.04271 0.07315 L -0.05664 0.08125 C -0.05833 0.08264 -0.05977 0.08426 -0.06146 0.08473 L -0.07474 0.08612 C -0.07565 0.08658 -0.0763 0.08866 -0.07708 0.08866 C -0.10312 0.08866 -0.12878 0.08681 -0.15456 0.08612 C -0.15573 0.08612 -0.15677 0.08496 -0.15768 0.08473 C -0.16758 0.08195 -0.1776 0.08033 -0.18763 0.07848 C -0.19297 0.075 -0.18841 0.07778 -0.19531 0.07454 C -0.19661 0.07431 -0.19779 0.07362 -0.19922 0.07315 C -0.20638 0.07153 -0.21341 0.07038 -0.22031 0.06829 C -0.22305 0.06783 -0.22552 0.06644 -0.22825 0.06505 C -0.22904 0.06459 -0.22982 0.06343 -0.2306 0.0632 C -0.2362 0.06135 -0.24206 0.06065 -0.24779 0.05903 C -0.24987 0.05764 -0.25195 0.05579 -0.25404 0.0551 C -0.26224 0.05186 -0.27018 0.04977 -0.27838 0.04514 C -0.28047 0.04422 -0.28255 0.04329 -0.28463 0.04213 C -0.28529 0.04167 -0.28607 0.04121 -0.28698 0.04098 C -0.29206 0.03797 -0.2974 0.03496 -0.3026 0.03241 C -0.3043 0.03149 -0.30573 0.03149 -0.30729 0.03079 C -0.31068 0.02917 -0.31393 0.02593 -0.31745 0.02408 C -0.31875 0.02362 -0.32005 0.02338 -0.32122 0.02269 C -0.32513 0.02014 -0.32878 0.01783 -0.33242 0.01436 C -0.33346 0.0132 -0.33437 0.01204 -0.33542 0.01135 C -0.34284 0.0051 -0.34102 0.00602 -0.34635 0.00278 C -0.34857 0.00047 -0.35091 -0.00277 -0.35352 -0.00486 C -0.35495 -0.00648 -0.35651 -0.00694 -0.35807 -0.00856 C -0.36029 -0.01064 -0.36237 -0.01226 -0.36445 -0.01481 C -0.36523 -0.0155 -0.36588 -0.01759 -0.3668 -0.01828 C -0.36953 -0.02129 -0.37253 -0.02337 -0.37539 -0.02615 C -0.37643 -0.02708 -0.37747 -0.02893 -0.37865 -0.02962 C -0.37943 -0.03009 -0.38021 -0.03032 -0.38086 -0.03101 C -0.38828 -0.03935 -0.3819 -0.03402 -0.38711 -0.03796 C -0.38984 -0.04143 -0.39271 -0.04444 -0.39492 -0.04907 C -0.39583 -0.05115 -0.39648 -0.05254 -0.39727 -0.05393 C -0.39805 -0.05509 -0.39883 -0.05601 -0.39974 -0.05717 C -0.40156 -0.06064 -0.40338 -0.06504 -0.40521 -0.06875 C -0.40638 -0.07106 -0.40755 -0.07268 -0.40833 -0.07523 C -0.41042 -0.08194 -0.40911 -0.0787 -0.41224 -0.08333 C -0.41406 -0.09027 -0.41393 -0.08935 -0.41523 -0.09814 C -0.41549 -0.09953 -0.41562 -0.10162 -0.41602 -0.103 C -0.41641 -0.10486 -0.41719 -0.10625 -0.41758 -0.10763 C -0.41823 -0.11041 -0.41862 -0.11319 -0.41914 -0.1162 C -0.4194 -0.11782 -0.4194 -0.11921 -0.41979 -0.12037 C -0.42135 -0.12546 -0.42461 -0.13425 -0.42461 -0.13402 C -0.42487 -0.13634 -0.425 -0.13819 -0.42539 -0.1405 C -0.42995 -0.16273 -0.42682 -0.1449 -0.43099 -0.16134 C -0.43138 -0.16296 -0.43138 -0.16527 -0.43177 -0.16666 C -0.43216 -0.16828 -0.43281 -0.17013 -0.4332 -0.17152 C -0.43385 -0.17337 -0.43424 -0.17615 -0.4349 -0.17824 C -0.43516 -0.17939 -0.43529 -0.18171 -0.43568 -0.18287 C -0.43607 -0.18449 -0.43659 -0.18611 -0.43711 -0.18796 C -0.43906 -0.21875 -0.43646 -0.18888 -0.43945 -0.20763 C -0.44232 -0.22453 -0.43906 -0.21597 -0.44336 -0.22523 L -0.44648 -0.2449 C -0.44713 -0.2493 -0.44727 -0.25138 -0.44883 -0.25462 C -0.44948 -0.25601 -0.45039 -0.25671 -0.45117 -0.25763 C -0.45143 -0.25787 -0.45169 -0.25856 -0.45169 -0.25879 " pathEditMode="relative" rAng="0" ptsTypes="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91" y="-851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023 L 2.08333E-7 0.00023 C -0.02747 -0.00324 -0.01016 -0.00046 -0.05859 -0.01713 C -0.07344 -0.02222 -0.08815 -0.02662 -0.1026 -0.03264 C -0.10469 -0.03356 -0.10664 -0.03495 -0.10859 -0.03565 C -0.12474 -0.03981 -0.14115 -0.04398 -0.15729 -0.04861 C -0.15977 -0.0493 -0.16224 -0.05046 -0.16471 -0.05092 C -0.20508 -0.06204 -0.24492 -0.07662 -0.28542 -0.08356 C -0.28802 -0.08403 -0.29049 -0.08426 -0.29297 -0.08495 C -0.34661 -0.1 -0.40013 -0.11736 -0.45378 -0.13055 C -0.45924 -0.13171 -0.46458 -0.13217 -0.46979 -0.13426 C -0.49362 -0.14352 -0.51771 -0.15116 -0.54115 -0.16435 C -0.54258 -0.16528 -0.54401 -0.1662 -0.54557 -0.1669 C -0.55221 -0.16991 -0.55872 -0.17222 -0.56536 -0.17477 C -0.56667 -0.17523 -0.56784 -0.17546 -0.56914 -0.17616 C -0.57695 -0.17963 -0.5849 -0.18194 -0.59271 -0.18657 C -0.59427 -0.1875 -0.5957 -0.18842 -0.59727 -0.18889 C -0.60195 -0.1912 -0.6069 -0.19236 -0.61159 -0.19421 C -0.61315 -0.19491 -0.61471 -0.19606 -0.61615 -0.19699 C -0.62031 -0.19954 -0.62422 -0.20254 -0.62826 -0.20463 C -0.62943 -0.20532 -0.63073 -0.20532 -0.63216 -0.20602 C -0.63542 -0.20764 -0.63867 -0.20972 -0.64193 -0.21111 C -0.64284 -0.21157 -0.64388 -0.21227 -0.64492 -0.2125 C -0.64753 -0.21342 -0.65 -0.21366 -0.6526 -0.21389 C -0.66016 -0.21782 -0.65326 -0.21458 -0.67083 -0.21643 C -0.6737 -0.21666 -0.67643 -0.21736 -0.67917 -0.21759 C -0.68138 -0.21805 -0.68372 -0.21875 -0.68594 -0.21921 C -0.69102 -0.21967 -0.69609 -0.21991 -0.70104 -0.22037 C -0.70247 -0.22083 -0.70378 -0.22083 -0.70495 -0.22153 C -0.70612 -0.22245 -0.7069 -0.2243 -0.70794 -0.22546 C -0.70872 -0.22639 -0.70938 -0.22731 -0.71016 -0.22824 C -0.71068 -0.2294 -0.71094 -0.23125 -0.71172 -0.23217 C -0.71224 -0.23287 -0.71328 -0.23264 -0.71393 -0.23333 C -0.71458 -0.23403 -0.71497 -0.23518 -0.71536 -0.23565 " pathEditMode="relative" rAng="0" ptsTypes="AAAAAAAAAAAAAAAAAAAAAAAAAAAAAAAAAA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68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 0.00115 L 0.0164 0.00138 C 0.01406 0.00185 0.01172 0.00231 0.00963 0.0037 C 0.00872 0.00416 0.0082 0.00578 0.00729 0.00648 C 0.00416 0.00856 0.00078 0.00949 -0.00248 0.0118 C -0.00495 0.01342 -0.00729 0.01574 -0.0099 0.01712 C -0.01354 0.01898 -0.01745 0.01967 -0.02123 0.02106 C -0.02214 0.02152 -0.02318 0.02222 -0.02422 0.02245 C -0.02735 0.02337 -0.03073 0.02407 -0.03386 0.02523 C -0.03516 0.02546 -0.03633 0.02615 -0.03763 0.02638 C -0.04193 0.02708 -0.04623 0.02731 -0.05039 0.02777 C -0.05938 0.0331 -0.04948 0.02777 -0.07292 0.03055 C -0.08112 0.03148 -0.08946 0.03333 -0.09766 0.03449 C -0.10834 0.03587 -0.14597 0.03888 -0.15547 0.03981 C -0.15768 0.04027 -0.1599 0.04097 -0.16211 0.0412 C -0.1694 0.04189 -0.1767 0.04143 -0.18386 0.04259 C -0.18594 0.04282 -0.18789 0.0449 -0.18998 0.04513 L -0.21172 0.04791 C -0.22748 0.05 -0.2431 0.05347 -0.25899 0.05462 L -0.27774 0.05578 C -0.28438 0.05648 -0.29115 0.05787 -0.29792 0.05856 C -0.30938 0.05972 -0.33242 0.06134 -0.33242 0.06157 L -0.4569 0.05856 C -0.46654 0.05833 -0.46055 0.05763 -0.46823 0.05462 C -0.4763 0.05138 -0.47969 0.05162 -0.48841 0.05046 C -0.49922 0.04583 -0.49037 0.0493 -0.51537 0.0493 " pathEditMode="relative" rAng="0" ptsTypes="AAAAAAAAAAAAAAAAAAAAAAAA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9" y="3009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2.91667E-6 0.00023 C -0.00195 -0.00347 -0.00521 -0.00996 -0.00768 -0.01343 C -0.00911 -0.01528 -0.01054 -0.0169 -0.01198 -0.01875 C -0.01367 -0.0213 -0.0151 -0.02431 -0.01705 -0.02685 C -0.01914 -0.02963 -0.02174 -0.03171 -0.02383 -0.03472 C -0.02448 -0.03588 -0.02487 -0.0375 -0.02539 -0.03889 C -0.02669 -0.04121 -0.02812 -0.04329 -0.02968 -0.04514 C -0.03216 -0.04861 -0.03463 -0.05162 -0.03724 -0.05463 C -0.03971 -0.05764 -0.04062 -0.05741 -0.0431 -0.06111 C -0.04544 -0.06459 -0.04739 -0.06875 -0.04987 -0.07199 C -0.05247 -0.075 -0.0556 -0.07685 -0.05833 -0.07986 C -0.06093 -0.08264 -0.06328 -0.08634 -0.06601 -0.08889 C -0.06888 -0.09236 -0.07213 -0.09514 -0.07513 -0.09838 C -0.0763 -0.09954 -0.07734 -0.10093 -0.07851 -0.10232 C -0.07942 -0.10324 -0.08034 -0.10394 -0.08099 -0.10509 C -0.08216 -0.10625 -0.08333 -0.10764 -0.08437 -0.10903 C -0.08528 -0.10996 -0.08633 -0.11065 -0.08698 -0.11158 C -0.08815 -0.1132 -0.08919 -0.11528 -0.09036 -0.1169 C -0.09114 -0.11806 -0.09218 -0.11875 -0.09284 -0.11968 C -0.0944 -0.1213 -0.0957 -0.12338 -0.09713 -0.125 C -0.10026 -0.12871 -0.10052 -0.12755 -0.1039 -0.13264 C -0.10494 -0.13426 -0.10534 -0.13658 -0.10638 -0.1382 C -0.10768 -0.14005 -0.10924 -0.14144 -0.11054 -0.14352 C -0.11601 -0.15093 -0.10989 -0.14398 -0.1164 -0.15139 C -0.12617 -0.16227 -0.1125 -0.14699 -0.12161 -0.15533 C -0.12422 -0.15787 -0.12669 -0.16042 -0.12916 -0.16343 C -0.13021 -0.16482 -0.13138 -0.16621 -0.13255 -0.16736 C -0.13359 -0.16852 -0.13489 -0.16898 -0.13593 -0.17014 C -0.13737 -0.17176 -0.13867 -0.17361 -0.14023 -0.17546 C -0.14088 -0.17639 -0.14179 -0.17685 -0.14271 -0.17778 C -0.14388 -0.17917 -0.14492 -0.18079 -0.14609 -0.18195 C -0.14674 -0.18264 -0.14765 -0.18264 -0.14856 -0.1831 C -0.14987 -0.18472 -0.15286 -0.18843 -0.15455 -0.18982 C -0.15612 -0.19121 -0.15794 -0.19236 -0.1595 -0.19375 C -0.16067 -0.19491 -0.16172 -0.19676 -0.16289 -0.19792 C -0.1651 -0.19977 -0.16744 -0.20139 -0.16966 -0.20324 C -0.17135 -0.20463 -0.17317 -0.20533 -0.17474 -0.20718 C -0.17578 -0.20857 -0.17695 -0.20996 -0.17812 -0.21111 C -0.18034 -0.2132 -0.18268 -0.21459 -0.18489 -0.21644 C -0.18619 -0.21783 -0.18763 -0.21921 -0.18906 -0.2206 C -0.1901 -0.2213 -0.19127 -0.22199 -0.19244 -0.22292 C -0.19961 -0.22963 -0.18763 -0.22084 -0.20078 -0.23102 C -0.20169 -0.23148 -0.2026 -0.23195 -0.20338 -0.23218 C -0.21797 -0.24884 -0.21119 -0.24121 -0.22369 -0.25486 L -0.23203 -0.26435 C -0.23463 -0.26667 -0.23724 -0.26921 -0.23958 -0.27199 C -0.24218 -0.27523 -0.24453 -0.27847 -0.24726 -0.28148 C -0.25351 -0.28843 -0.25612 -0.28935 -0.26328 -0.29607 C -0.2664 -0.29908 -0.26953 -0.30232 -0.27252 -0.30533 C -0.27383 -0.30671 -0.27552 -0.30787 -0.27682 -0.30926 C -0.27786 -0.31042 -0.27903 -0.31204 -0.28021 -0.3132 C -0.28554 -0.31852 -0.28138 -0.31366 -0.28606 -0.31713 C -0.28997 -0.32014 -0.29388 -0.32315 -0.29791 -0.32639 C -0.30299 -0.33102 -0.30599 -0.3331 -0.31041 -0.33843 C -0.31523 -0.34421 -0.31979 -0.35046 -0.32487 -0.35556 C -0.32565 -0.35648 -0.32656 -0.35741 -0.32734 -0.35834 C -0.32851 -0.35949 -0.32955 -0.36111 -0.33073 -0.36227 C -0.33255 -0.36412 -0.33476 -0.36551 -0.33672 -0.36759 C -0.33906 -0.37014 -0.34101 -0.37315 -0.34336 -0.3757 C -0.35794 -0.39097 -0.34075 -0.37153 -0.35508 -0.38496 C -0.35677 -0.38634 -0.35794 -0.38866 -0.35937 -0.39028 C -0.36015 -0.39097 -0.36106 -0.39097 -0.36185 -0.39167 C -0.37161 -0.39977 -0.3651 -0.39722 -0.37278 -0.39931 C -0.3832 -0.40741 -0.37356 -0.40046 -0.38138 -0.40463 C -0.38281 -0.40533 -0.38411 -0.40671 -0.38554 -0.40741 C -0.38685 -0.4081 -0.38841 -0.4081 -0.38984 -0.4088 C -0.39114 -0.40926 -0.39258 -0.41065 -0.39388 -0.41134 C -0.39505 -0.41204 -0.39622 -0.41227 -0.39726 -0.41273 C -0.40013 -0.41366 -0.40573 -0.41528 -0.40573 -0.41505 L -0.4125 -0.4206 C -0.41367 -0.42153 -0.41471 -0.42292 -0.41588 -0.42338 L -0.41927 -0.42477 C -0.42044 -0.42593 -0.42135 -0.42801 -0.42265 -0.42871 C -0.42578 -0.43056 -0.42929 -0.43125 -0.43268 -0.43264 L -0.44284 -0.43658 C -0.44557 -0.43773 -0.44635 -0.43796 -0.44883 -0.43935 C -0.45013 -0.44028 -0.45286 -0.44167 -0.45286 -0.44167 " pathEditMode="relative" rAng="0" ptsTypes="AAAAAAAAAAAAAA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43" y="-2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31 0.04768 C -0.05247 -0.17107 -0.00664 -0.38982 0.01537 -0.49375 C 0.03737 -0.59769 0.02956 -0.56273 0.03346 -0.57639 " pathEditMode="relative" rAng="0" ptsTypes="a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-3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390590"/>
            <a:ext cx="12093388" cy="89667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+mn-lt"/>
                <a:ea typeface="+mn-ea"/>
                <a:cs typeface="+mn-cs"/>
              </a:rPr>
              <a:t>Периферийные устройства</a:t>
            </a:r>
            <a:endParaRPr lang="ru-RU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0" y="4073533"/>
            <a:ext cx="2761968" cy="2549509"/>
          </a:xfrm>
          <a:prstGeom prst="rect">
            <a:avLst/>
          </a:prstGeom>
        </p:spPr>
      </p:pic>
      <p:pic>
        <p:nvPicPr>
          <p:cNvPr id="5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310" y="4386847"/>
            <a:ext cx="2438400" cy="2438400"/>
          </a:xfrm>
          <a:prstGeom prst="rect">
            <a:avLst/>
          </a:prstGeom>
        </p:spPr>
      </p:pic>
      <p:pic>
        <p:nvPicPr>
          <p:cNvPr id="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544" y="5161329"/>
            <a:ext cx="1663918" cy="1663918"/>
          </a:xfrm>
          <a:prstGeom prst="rect">
            <a:avLst/>
          </a:prstGeom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454" y="5050271"/>
            <a:ext cx="2241680" cy="16743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5998" y="1765209"/>
            <a:ext cx="103620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/>
              <a:t>Внешние дополнительные устройства, предназначенные для ввода, вывода и длительного хранения данных</a:t>
            </a:r>
            <a:r>
              <a:rPr lang="en-US" sz="3600" dirty="0" smtClean="0"/>
              <a:t> </a:t>
            </a:r>
            <a:r>
              <a:rPr lang="ru-RU" sz="3600" dirty="0" smtClean="0"/>
              <a:t>называют </a:t>
            </a:r>
            <a:r>
              <a:rPr lang="ru-RU" sz="3600" b="1" dirty="0" smtClean="0"/>
              <a:t>периферийными</a:t>
            </a:r>
          </a:p>
        </p:txBody>
      </p:sp>
    </p:spTree>
    <p:extLst>
      <p:ext uri="{BB962C8B-B14F-4D97-AF65-F5344CB8AC3E}">
        <p14:creationId xmlns:p14="http://schemas.microsoft.com/office/powerpoint/2010/main" val="2293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8725" y="524617"/>
            <a:ext cx="8466129" cy="1049235"/>
          </a:xfrm>
        </p:spPr>
        <p:txBody>
          <a:bodyPr/>
          <a:lstStyle/>
          <a:p>
            <a:pPr lvl="0" algn="ctr">
              <a:defRPr/>
            </a:pPr>
            <a:r>
              <a:rPr lang="ru-RU" dirty="0" smtClean="0"/>
              <a:t>Что такое архитектура компьютера?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1946668"/>
          </a:xfrm>
        </p:spPr>
        <p:txBody>
          <a:bodyPr/>
          <a:lstStyle/>
          <a:p>
            <a:pPr>
              <a:buNone/>
            </a:pPr>
            <a:r>
              <a:rPr lang="ru-RU" sz="3400" b="1" dirty="0" smtClean="0"/>
              <a:t>Архитектура компьютера </a:t>
            </a:r>
            <a:r>
              <a:rPr lang="ru-RU" sz="3400" dirty="0" smtClean="0"/>
              <a:t>– это его описание на некотором общем уровне</a:t>
            </a:r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91622" y="3263372"/>
            <a:ext cx="305371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Галерея</Template>
  <TotalTime>1366</TotalTime>
  <Words>345</Words>
  <Application>Microsoft Office PowerPoint</Application>
  <PresentationFormat>Произвольный</PresentationFormat>
  <Paragraphs>50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Gallery</vt:lpstr>
      <vt:lpstr>ФГБОУ ВО «Кузбасский государственный технический университет имени Т.Ф. Горбачева»</vt:lpstr>
      <vt:lpstr> Изучение основных составляющих системного блока и формирование знаний о принципах, на которых основана архитектура современных компьютеров  </vt:lpstr>
      <vt:lpstr>Что такое компьютер?</vt:lpstr>
      <vt:lpstr>Аппаратное обеспечение компьютера</vt:lpstr>
      <vt:lpstr>Презентация PowerPoint</vt:lpstr>
      <vt:lpstr>БАЗОВАЯ КОНФИГУРАЦИЯ П.К. </vt:lpstr>
      <vt:lpstr>Внутренние устройства системного блока</vt:lpstr>
      <vt:lpstr>Презентация PowerPoint</vt:lpstr>
      <vt:lpstr>Что такое архитектура компьютера?</vt:lpstr>
      <vt:lpstr>Магистрально-модульный принцип</vt:lpstr>
      <vt:lpstr>Презентация PowerPoint</vt:lpstr>
      <vt:lpstr>Блок питания</vt:lpstr>
      <vt:lpstr>Материнская плата (Motherboard) </vt:lpstr>
      <vt:lpstr>Центральный процессор</vt:lpstr>
      <vt:lpstr>Оперативная память </vt:lpstr>
      <vt:lpstr>Видеокарта</vt:lpstr>
      <vt:lpstr>Звуковая карта</vt:lpstr>
      <vt:lpstr>   Микросхема П.З.У.  </vt:lpstr>
      <vt:lpstr>Сетевая карта</vt:lpstr>
      <vt:lpstr>Дисковод </vt:lpstr>
      <vt:lpstr>Жесткий диск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Кемеровский горнотехнический техникум</dc:title>
  <dc:creator>Пользователь Microsoft Office</dc:creator>
  <cp:lastModifiedBy>Семенова Татьяна Сергеевна</cp:lastModifiedBy>
  <cp:revision>87</cp:revision>
  <dcterms:created xsi:type="dcterms:W3CDTF">2016-12-08T03:15:17Z</dcterms:created>
  <dcterms:modified xsi:type="dcterms:W3CDTF">2023-01-25T07:18:36Z</dcterms:modified>
</cp:coreProperties>
</file>