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931147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2" descr="Майкопский государственный технологический университет (Мгту, Майкоп) -  специальности и направления подготов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14290"/>
            <a:ext cx="857256" cy="11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13"/>
          <p:cNvSpPr txBox="1">
            <a:spLocks noGrp="1"/>
          </p:cNvSpPr>
          <p:nvPr>
            <p:ph type="subTitle" idx="1"/>
          </p:nvPr>
        </p:nvSpPr>
        <p:spPr>
          <a:xfrm>
            <a:off x="2571736" y="3143248"/>
            <a:ext cx="6286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 :</a:t>
            </a:r>
          </a:p>
          <a:p>
            <a:pPr algn="r"/>
            <a:r>
              <a:rPr lang="ru-RU" altLang="ru-RU" sz="1600" dirty="0" smtClean="0">
                <a:solidFill>
                  <a:schemeClr val="tx1"/>
                </a:solidFill>
              </a:rPr>
              <a:t>канд.</a:t>
            </a:r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</a:rPr>
              <a:t>биол. наук, доцент</a:t>
            </a:r>
          </a:p>
          <a:p>
            <a:pPr algn="r"/>
            <a:r>
              <a:rPr lang="ru-RU" altLang="ru-RU" sz="1600" dirty="0" smtClean="0">
                <a:solidFill>
                  <a:schemeClr val="tx1"/>
                </a:solidFill>
              </a:rPr>
              <a:t>	</a:t>
            </a:r>
            <a:r>
              <a:rPr lang="ru-RU" altLang="ru-RU" sz="1600" dirty="0" err="1" smtClean="0">
                <a:solidFill>
                  <a:schemeClr val="tx1"/>
                </a:solidFill>
              </a:rPr>
              <a:t>Шаова</a:t>
            </a:r>
            <a:r>
              <a:rPr lang="ru-RU" altLang="ru-RU" sz="1600" dirty="0" smtClean="0">
                <a:solidFill>
                  <a:schemeClr val="tx1"/>
                </a:solidFill>
              </a:rPr>
              <a:t> Жанна </a:t>
            </a:r>
            <a:r>
              <a:rPr lang="ru-RU" altLang="ru-RU" sz="1600" dirty="0" err="1" smtClean="0">
                <a:solidFill>
                  <a:schemeClr val="tx1"/>
                </a:solidFill>
              </a:rPr>
              <a:t>Аскарбиевна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УЧАСТНИК ПРОЕКТА :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Тарарыкина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 А</a:t>
            </a: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Майкоп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147002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АГРАРНЫХ ТЕХНОЛОГИЙ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АГРАНОМИИ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ПРОЭКТ НА ТЕМУ 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АПТЕКАРСКОГО ОГОРОДА »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6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D18B0C6-4E42-4125-BF81-C2CBF4622C0C}"/>
              </a:ext>
            </a:extLst>
          </p:cNvPr>
          <p:cNvSpPr txBox="1">
            <a:spLocks/>
          </p:cNvSpPr>
          <p:nvPr/>
        </p:nvSpPr>
        <p:spPr>
          <a:xfrm>
            <a:off x="0" y="214290"/>
            <a:ext cx="9144000" cy="7200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0000"/>
                </a:solidFill>
                <a:latin typeface="PF Din Text Comp Pro" panose="02000506020000020004" pitchFamily="2" charset="0"/>
              </a:rPr>
              <a:t>ВЫВОДЫ ПО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ПРОЕКТУ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АПТЕКАРСКОГО ОГОРОДА»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1442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925336" cy="30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Бизнес по выращиванию лекарственных трав в чистом его виде достигает от 150 до 300% рентабельности, в зависимости от периода. Уже во второй сезон выращивания растений, рентабельность повышается за счет того, что отсутствуют вложения в обработку земли, семенной материал.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89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Содержимое 2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 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8698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A2C0760-1621-4840-93E9-3A7569B2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5814"/>
          </a:xfrm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ТЕХНИЧЕСКОЕ ЗАДАНИЕ НА РАЗРАБОТКУ ПРОЕКТА «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АПТЕКАРСКОГО ОГОРОДА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57232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технического задания:</a:t>
            </a:r>
          </a:p>
          <a:p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включает следующие этапы: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опытом других хозяйств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потребности рынка в данном виде продукции;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переработки лекарственных и</a:t>
            </a:r>
          </a:p>
          <a:p>
            <a:pPr marL="514350" indent="-51435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пряно –ароматических трав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финансовые затраты;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ожидаемую прибыль.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solidFill>
                <a:srgbClr val="000000"/>
              </a:solidFill>
              <a:latin typeface="PF Din Text Comp Pro" panose="0200050602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3214686"/>
            <a:ext cx="300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000000"/>
              </a:solidFill>
              <a:latin typeface="PF Din Text Comp Pro" panose="02000506020000020004" pitchFamily="2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Таблица 2.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575933"/>
              </p:ext>
            </p:extLst>
          </p:nvPr>
        </p:nvGraphicFramePr>
        <p:xfrm>
          <a:off x="214282" y="3786190"/>
          <a:ext cx="871543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672">
                  <a:extLst>
                    <a:ext uri="{9D8B030D-6E8A-4147-A177-3AD203B41FA5}">
                      <a16:colId xmlns:a16="http://schemas.microsoft.com/office/drawing/2014/main" xmlns="" val="2786974877"/>
                    </a:ext>
                  </a:extLst>
                </a:gridCol>
                <a:gridCol w="2474739">
                  <a:extLst>
                    <a:ext uri="{9D8B030D-6E8A-4147-A177-3AD203B41FA5}">
                      <a16:colId xmlns:a16="http://schemas.microsoft.com/office/drawing/2014/main" xmlns="" val="2429364764"/>
                    </a:ext>
                  </a:extLst>
                </a:gridCol>
                <a:gridCol w="3421025">
                  <a:extLst>
                    <a:ext uri="{9D8B030D-6E8A-4147-A177-3AD203B41FA5}">
                      <a16:colId xmlns:a16="http://schemas.microsoft.com/office/drawing/2014/main" xmlns="" val="2459189276"/>
                    </a:ext>
                  </a:extLst>
                </a:gridCol>
              </a:tblGrid>
              <a:tr h="3233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2023- 2024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451026"/>
                  </a:ext>
                </a:extLst>
              </a:tr>
              <a:tr h="2404779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Ознакомиться с опытом других хозяйств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изучить потребности рынка в данном виде продукции;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переработки лекарственных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</a:p>
                    <a:p>
                      <a:pPr marL="514350" indent="-514350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пряно –ароматических трав .</a:t>
                      </a:r>
                      <a:endParaRPr lang="ru-RU" sz="1600" b="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  и подготовка участка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Посадка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  выращивание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лекарственных,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эфиро-масличных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</a:p>
                    <a:p>
                      <a:pPr marL="514350" indent="-514350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пряно –ароматических трав </a:t>
                      </a:r>
                    </a:p>
                    <a:p>
                      <a:pPr marL="514350" indent="-514350"/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полезных свойств  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урожая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Переработка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лекарственных,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эфиро-масличных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</a:p>
                    <a:p>
                      <a:pPr marL="514350" indent="-514350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пряно –ароматических трав .</a:t>
                      </a:r>
                      <a:endParaRPr lang="ru-RU" sz="1600" b="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лекарственных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</a:p>
                    <a:p>
                      <a:pPr marL="514350" indent="-514350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пряно –ароматических трав .</a:t>
                      </a:r>
                      <a:endParaRPr lang="ru-RU" sz="1600" b="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1600" b="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1600" b="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902625"/>
                  </a:ext>
                </a:extLst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928670"/>
            <a:ext cx="3344862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0283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 l="12309" r="14030"/>
          <a:stretch>
            <a:fillRect/>
          </a:stretch>
        </p:blipFill>
        <p:spPr bwMode="auto">
          <a:xfrm>
            <a:off x="6429388" y="970444"/>
            <a:ext cx="2500330" cy="38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A2C0760-1621-4840-93E9-3A7569B28C0C}"/>
              </a:ext>
            </a:extLst>
          </p:cNvPr>
          <p:cNvSpPr txBox="1">
            <a:spLocks/>
          </p:cNvSpPr>
          <p:nvPr/>
        </p:nvSpPr>
        <p:spPr>
          <a:xfrm>
            <a:off x="1160298" y="-887438"/>
            <a:ext cx="6581042" cy="466759"/>
          </a:xfrm>
          <a:prstGeom prst="rect">
            <a:avLst/>
          </a:prstGeom>
          <a:ln w="57150"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0072A4"/>
              </a:solidFill>
              <a:latin typeface="PF Din Text Comp Pro" panose="02000506020000020004" pitchFamily="2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6ABD05A6-CC6C-4237-9609-8FADD3D8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90" y="214290"/>
            <a:ext cx="6858000" cy="704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АПТЕКАРСКОГО ОГОРОДА »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714356"/>
            <a:ext cx="6143668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 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Лекарственные растения отлично заменяют фармацевтику. Все чаще люди замечаю повышение цен в аптеках на лекарства и снижение их действенных свойств. Поэтому нередко люди самостоятельно собирают лекарственные растения или покупают. Выращивание лекарственных растений дело не сложное, при этом зарабатывать на этом можно хорошие деньги. </a:t>
            </a:r>
            <a:endParaRPr lang="ru-RU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1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годами действенные и полезные растения заменили химическими  препаратами, которые откладываются в нашем организме в виде нерастворимых соединений, которые постепенно разрушают сосуды и ткани различных органов и порой приводят к возникновению неизлечимых болезней.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последние десятилетия интерес к народным средствам резко возрос. </a:t>
            </a:r>
            <a:endParaRPr lang="ru-RU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Целью проекта является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 аптекарского огорода с целью изучения технологии выращивания , переработки и реализации лекарственных,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эфиро-масличных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 пряно –ароматических трав республики Адыгея</a:t>
            </a:r>
            <a:endParaRPr lang="ru-RU" sz="1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изучить потребности рынка в данном виде продукции;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оценить финансовые затраты;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рассчитать ожидаемую прибыль.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Выбор  и подготовка участка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Исследование полезных свойств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Переработка лекарственных,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эфиро-масличных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marL="514350" indent="-51435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пряно – ароматических трав .</a:t>
            </a:r>
          </a:p>
          <a:p>
            <a:pPr marL="514350" indent="-51435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kern="0" dirty="0" smtClean="0">
              <a:solidFill>
                <a:srgbClr val="0C0C0C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kern="0" dirty="0" smtClean="0">
              <a:solidFill>
                <a:srgbClr val="0C0C0C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kern="0" dirty="0" smtClean="0">
              <a:solidFill>
                <a:srgbClr val="0C0C0C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kern="0" dirty="0" smtClean="0">
              <a:solidFill>
                <a:srgbClr val="0C0C0C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0267314"/>
              </p:ext>
            </p:extLst>
          </p:nvPr>
        </p:nvGraphicFramePr>
        <p:xfrm>
          <a:off x="5143503" y="4929198"/>
          <a:ext cx="3833649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14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4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0518">
                <a:tc gridSpan="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 smtClean="0">
                          <a:solidFill>
                            <a:srgbClr val="0C0C0C">
                              <a:lumMod val="75000"/>
                              <a:lumOff val="25000"/>
                            </a:srgbClr>
                          </a:solidFill>
                          <a:latin typeface="PF Din Text Comp Pro" panose="02000506020000020004" pitchFamily="2" charset="0"/>
                        </a:rPr>
                        <a:t>БЮДЖЕТ ПРОЕКТА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PF Din Text Comp Pro" panose="02000506020000020004" pitchFamily="2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PF Din Text Comp Pro" panose="02000506020000020004" pitchFamily="2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PF Din Text Comp Pro" panose="02000506020000020004" pitchFamily="2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PF Din Text Comp Pro" panose="02000506020000020004" pitchFamily="2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626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1086961"/>
                  </a:ext>
                </a:extLst>
              </a:tr>
              <a:tr h="341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89 000 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8 9000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210 000 </a:t>
                      </a:r>
                      <a:endParaRPr lang="ru-RU" sz="1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рублей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218" name="AutoShape 2" descr="C:\Users\AMIN\Downloads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C:\Users\AMIN\Downloads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6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00108"/>
            <a:ext cx="914400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D18B0C6-4E42-4125-BF81-C2CBF4622C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ПОСЫЛ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РАЗРАБАТЫВАЕМОГО В ПРОЕКТЕ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«СОЗДАНИЕ АПТЕКАРСКОГО ОГОРОДА»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D34F-CB86-4AF0-BF84-F497A514239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144000" cy="5143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Лекарственные растения отлично заменяют фармацевтику. Все чаще люди замечаю повышение цен в аптеках на лекарства и снижение их действенных свойств. Поэтому нередко люди самостоятельно собирают лекарственные растения или покупают. Выращивание лекарственных растений дело не сложное, при этом зарабатывать на этом можно хорошие деньги. </a:t>
            </a:r>
          </a:p>
        </p:txBody>
      </p:sp>
    </p:spTree>
    <p:extLst>
      <p:ext uri="{BB962C8B-B14F-4D97-AF65-F5344CB8AC3E}">
        <p14:creationId xmlns:p14="http://schemas.microsoft.com/office/powerpoint/2010/main" xmlns="" val="8723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0000"/>
                </a:solidFill>
                <a:latin typeface="PF Din Text Comp Pro" panose="02000506020000020004" pitchFamily="2" charset="0"/>
                <a:ea typeface="Malgun Gothic" panose="020B0503020000020004" pitchFamily="34" charset="-127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PF Din Text Comp Pro" panose="02000506020000020004" pitchFamily="2" charset="0"/>
                <a:ea typeface="Malgun Gothic" panose="020B0503020000020004" pitchFamily="34" charset="-127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>АНАЛИЗ РЫНКА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>РОССИИ И В МИРЕ ПО ПРОЕКТУ «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АПТЕКАРСКОГО ОГОРОДА» </a:t>
            </a:r>
            <a:r>
              <a:rPr lang="ru-RU" dirty="0" smtClean="0">
                <a:solidFill>
                  <a:srgbClr val="000000"/>
                </a:solidFill>
                <a:latin typeface="PF Din Text Comp Pro" panose="02000506020000020004" pitchFamily="2" charset="0"/>
                <a:ea typeface="Malgun Gothic" panose="020B0503020000020004" pitchFamily="34" charset="-127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PF Din Text Comp Pro" panose="02000506020000020004" pitchFamily="2" charset="0"/>
                <a:ea typeface="Malgun Gothic" panose="020B0503020000020004" pitchFamily="34" charset="-127"/>
              </a:rPr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D34F-CB86-4AF0-BF84-F497A514239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607223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были проанализированы продажи данных лекарственных растений в аптеках. Больше всего в среднем за год продается цветков ромашки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фильтр-пакеты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весовые), цветков календулы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фильтр-пакеты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 травы душицы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фильтр-пакеты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Наименьшим спросом у покупателей аптек пользуются трава мелиссы и листья мяты (имеют сезонный спрос, в основном, в летнее время). Лекарственные растения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фильтр-пакетах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пользуются более высоким спросом, чем весовые, что обусловлено удобством применения.</a:t>
            </a:r>
          </a:p>
          <a:p>
            <a:pPr>
              <a:buNone/>
            </a:pPr>
            <a:r>
              <a:rPr lang="ru-RU" sz="1800" dirty="0" smtClean="0"/>
              <a:t>Анализ розничных цен во всех исследуемых аптеках показал, что цены на 1 упаковку </a:t>
            </a:r>
            <a:r>
              <a:rPr lang="ru-RU" sz="1800" dirty="0" err="1" smtClean="0"/>
              <a:t>фильтр-пакетов</a:t>
            </a:r>
            <a:r>
              <a:rPr lang="ru-RU" sz="1800" dirty="0" smtClean="0"/>
              <a:t> и весового лекарственного растения различаются незначительно, при этом все цены находятся в диапазоне от 15,7 руб. (</a:t>
            </a:r>
            <a:r>
              <a:rPr lang="ru-RU" sz="1800" dirty="0" err="1" smtClean="0"/>
              <a:t>фильтр-пакеты</a:t>
            </a:r>
            <a:r>
              <a:rPr lang="ru-RU" sz="1800" dirty="0" smtClean="0"/>
              <a:t> травы череды) до 47,0 руб. (</a:t>
            </a:r>
            <a:r>
              <a:rPr lang="ru-RU" sz="1800" dirty="0" err="1" smtClean="0"/>
              <a:t>фильтр-пакеты</a:t>
            </a:r>
            <a:r>
              <a:rPr lang="ru-RU" sz="1800" dirty="0" smtClean="0"/>
              <a:t> цветки календулы).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500174"/>
            <a:ext cx="3000364" cy="200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1" y="3906070"/>
            <a:ext cx="2998777" cy="212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723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429684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PF Din Text Comp Pro" panose="02000506020000020004" pitchFamily="2" charset="0"/>
              </a:rPr>
              <a:t>ОПИСАНИЕ ПОТРЕБИТЕЛЯ ПРОДУКТА </a:t>
            </a:r>
            <a:r>
              <a:rPr lang="ru-RU" sz="2200" dirty="0" smtClean="0">
                <a:solidFill>
                  <a:srgbClr val="000000"/>
                </a:solidFill>
                <a:latin typeface="PF Din Text Comp Pro" panose="02000506020000020004" pitchFamily="2" charset="0"/>
              </a:rPr>
              <a:t>ПРОЕКТА 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АПТЕКАРСКОГО ОГОРОДА </a:t>
            </a:r>
            <a:r>
              <a:rPr lang="ru-RU" sz="2200" dirty="0" smtClean="0">
                <a:solidFill>
                  <a:srgbClr val="000000"/>
                </a:solidFill>
                <a:latin typeface="PF Din Text Comp Pro" panose="02000506020000020004" pitchFamily="2" charset="0"/>
              </a:rPr>
              <a:t>»</a:t>
            </a:r>
            <a:endParaRPr lang="ru-RU" sz="2200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6308436" cy="56559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аудитории нашей компании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потребителей лекарственных растений показало, что основными покупателями являются женщины (около 80%) и мужчины старше 40 лет. Все наименования изучаемых лекарственных растений также приобретают пенсионеры. Цветки ромашки, траву чабреца, траву череды и траву мелиссы покупают мамы для своих детей. 50% опрошенных приобретают лекарственные растения по рекомендации врачей, другая половина - самостоятельно.</a:t>
            </a: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41474"/>
            <a:ext cx="6072199" cy="34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ПРОДУКТА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РАЗРАБАТЫВАЕМОГО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АПТЕКАРСКОГО ОГОРОДА»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214282" y="1357299"/>
          <a:ext cx="8715436" cy="5214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6279"/>
                <a:gridCol w="7459157"/>
              </a:tblGrid>
              <a:tr h="443148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Месяц: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Что и когда собирают: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5153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Почки березы и сосны.</a:t>
                      </a:r>
                    </a:p>
                  </a:txBody>
                  <a:tcPr anchor="ctr"/>
                </a:tc>
              </a:tr>
              <a:tr h="375153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Кора ивы, дума, корень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женьшеня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/>
                </a:tc>
              </a:tr>
              <a:tr h="375153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Трава одуванчика, подорожника, листья и цветки мать-и-мачехи.</a:t>
                      </a:r>
                    </a:p>
                  </a:txBody>
                  <a:tcPr anchor="ctr"/>
                </a:tc>
              </a:tr>
              <a:tr h="92503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Трава зверобоя, пустырника, подорожника, листья шалфея, листья и цветки мать-и-мачехи, стебли и цветки донника, соцветия клевера, чистотел (кроме корней).</a:t>
                      </a:r>
                    </a:p>
                  </a:txBody>
                  <a:tcPr anchor="ctr"/>
                </a:tc>
              </a:tr>
              <a:tr h="925036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Трава зверобоя, одуванчика, подорожника, пустырника, цветки календулы, листья и цветки мать-и-мачехи, листья шалфея, стебли и цветки донника, соцветия клевера, чистотел (кроме корней).</a:t>
                      </a:r>
                    </a:p>
                  </a:txBody>
                  <a:tcPr anchor="ctr"/>
                </a:tc>
              </a:tr>
              <a:tr h="1045990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Трава одуванчика, пустырника, цветки календулы, корни валерьяны, девясила, соцветия ромашки, листья и цветки мать-и-мачехи, стебли и цветки донника, соцветия клевера, чистотел (кроме корней).</a:t>
                      </a:r>
                    </a:p>
                  </a:txBody>
                  <a:tcPr anchor="ctr"/>
                </a:tc>
              </a:tr>
              <a:tr h="375153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Корни одуванчика, валерьяны, девясила, цветки календулы.</a:t>
                      </a:r>
                    </a:p>
                  </a:txBody>
                  <a:tcPr anchor="ctr"/>
                </a:tc>
              </a:tr>
              <a:tr h="375153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Корни одуванчика, валерьяны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одзаголовок 7"/>
          <p:cNvSpPr txBox="1">
            <a:spLocks/>
          </p:cNvSpPr>
          <p:nvPr/>
        </p:nvSpPr>
        <p:spPr>
          <a:xfrm>
            <a:off x="214282" y="1628800"/>
            <a:ext cx="892971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5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PF Din Text Comp Pro" panose="02000506020000020004" pitchFamily="2" charset="0"/>
              </a:rPr>
              <a:t>РАСЧЕТ СТОИМОСТИ ПО </a:t>
            </a:r>
            <a:r>
              <a:rPr lang="ru-RU" sz="2000" dirty="0" smtClean="0">
                <a:solidFill>
                  <a:srgbClr val="000000"/>
                </a:solidFill>
                <a:latin typeface="PF Din Text Comp Pro" panose="02000506020000020004" pitchFamily="2" charset="0"/>
              </a:rPr>
              <a:t>ПРОЕКТУ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АПТЕКАРСКОГО ОГОРОДА»</a:t>
            </a:r>
            <a:endParaRPr lang="ru-RU" sz="2000" dirty="0"/>
          </a:p>
        </p:txBody>
      </p:sp>
      <p:sp>
        <p:nvSpPr>
          <p:cNvPr id="5" name="Объект 3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4857752" cy="5357826"/>
          </a:xfrm>
        </p:spPr>
        <p:txBody>
          <a:bodyPr>
            <a:normAutofit fontScale="70000" lnSpcReduction="20000"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Первоначальные вложения в дело не превысят и ста тысяч рублей. При этом, можно обойтись и без оборудования, сэкономив больше половины данной суммы. Но бизнес-план не предусматривает покупку земель, поэтому в первый год-два можно пожертвовать оборудованием ради покупки полей, если их не имеется.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 не менее, в дело можно войти и при наличии 10-30 тысяч рублей.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содержание бизнеса ежегодные затраты будут составлять 15 тысяч рублей. Дополнительно можно будет нанимать человека для сбора и временами вызывать специалиста для проверки полей.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получения первой прибыли затраты составят 99 000 рублей.</a:t>
            </a:r>
          </a:p>
          <a:p>
            <a:pPr marL="0" indent="450000"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 сотки можно собрать 5-30 килограмм продукта при средней цене 500 рублей за килограмм. В среднем это 15 * 500 = 7 500 рублей с 1 сотки. Имея 30 соток земли, можно иметь доход в 30 * 7 500 = 225 000 рублей.</a:t>
            </a:r>
          </a:p>
          <a:p>
            <a:pPr marL="0" indent="450000"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Ежегодная прибыль будет составлять 225 000 – 15 000 = 210 000 рублей. Бизнес окупится в первый же год. Дополнительно можно заниматься сбором растений вне своего участка, тем самым увеличивая конечную прибыль. Рентабельность бизнеса на выращивании лекарственных растений 90%.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72066" y="1500174"/>
          <a:ext cx="3929093" cy="297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571"/>
                <a:gridCol w="1886446"/>
                <a:gridCol w="1643076"/>
              </a:tblGrid>
              <a:tr h="214314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Сумма в рублях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Семена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Агроном и подготовка земли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55 000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Подготовка помещения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Прочие затраты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89 000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00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472518" cy="4900634"/>
          </a:xfrm>
        </p:spPr>
        <p:txBody>
          <a:bodyPr numCol="1"/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Ежегодные затраты: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содержание бизнеса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ежегодные затраты будут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составлять 15 тысяч рублей.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можно будет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нанимать человека для сбора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временами вызывать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специалиста для проверки полей.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получения первой прибыли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затраты составят 99 000 рублей.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29124" y="1071546"/>
          <a:ext cx="4357718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843"/>
                <a:gridCol w="2046813"/>
                <a:gridCol w="184306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/>
                        <a:t>Наименование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/>
                        <a:t>Сумма в рублях</a:t>
                      </a:r>
                      <a:endParaRPr lang="ru-RU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Докупка семян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Удобрения, препараты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Упаковка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Реклама и ГСМ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Прочие затраты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2 000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/>
                        <a:t>Итого: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15 000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00504"/>
            <a:ext cx="4381516" cy="26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996</Words>
  <PresentationFormat>Экран (4:3)</PresentationFormat>
  <Paragraphs>182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ФАКУЛЬТЕТ АГРАРНЫХ ТЕХНОЛОГИЙ  КАФЕДРА АГРАНОМИИ  ПРОЭКТ НА ТЕМУ : «СОЗДАНИЕ АПТЕКАРСКОГО ОГОРОДА »</vt:lpstr>
      <vt:lpstr>ТЕХНИЧЕСКОЕ ЗАДАНИЕ НА РАЗРАБОТКУ ПРОЕКТА «СОЗДАНИЕ АПТЕКАРСКОГО ОГОРОДА »</vt:lpstr>
      <vt:lpstr>КАРТОЧКА ПРОЕКТА«СОЗДАНИЕ АПТЕКАРСКОГО ОГОРОДА »</vt:lpstr>
      <vt:lpstr>ПОСЫЛ ПРОДУКТА РАЗРАБАТЫВАЕМОГО В ПРОЕКТЕ«СОЗДАНИЕ АПТЕКАРСКОГО ОГОРОДА»</vt:lpstr>
      <vt:lpstr>         АНАЛИЗ РЫНКА В РОССИИ И В МИРЕ ПО ПРОЕКТУ «СОЗДАНИЕ АПТЕКАРСКОГО ОГОРОДА»  </vt:lpstr>
      <vt:lpstr>ОПИСАНИЕ ПОТРЕБИТЕЛЯ ПРОДУКТА ПРОЕКТА «СОЗДАНИЕ АПТЕКАРСКОГО ОГОРОДА »</vt:lpstr>
      <vt:lpstr>ОСНОВНЫЕ ХАРАКТЕРИСТИКИ ПРОДУКТА РАЗРАБАТЫВАЕМОГО ПРОЕКТА  «СОЗДАНИЕ АПТЕКАРСКОГО ОГОРОДА»</vt:lpstr>
      <vt:lpstr>РАСЧЕТ СТОИМОСТИ ПО ПРОЕКТУ«СОЗДАНИЕ АПТЕКАРСКОГО ОГОРОДА»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АГРАРНЫХ ТЕХНОЛОГИЙ  КАФЕДРА АГРАНОМИИ  ПРОЭКТ НА ТЕМУ : «СОЗДАНИЕ АПТЕКАРСКОГО ОГОРОДА »</dc:title>
  <dc:creator>AMIN</dc:creator>
  <cp:lastModifiedBy>AMIN</cp:lastModifiedBy>
  <cp:revision>1</cp:revision>
  <dcterms:created xsi:type="dcterms:W3CDTF">2023-02-21T08:34:25Z</dcterms:created>
  <dcterms:modified xsi:type="dcterms:W3CDTF">2023-02-21T08:39:38Z</dcterms:modified>
</cp:coreProperties>
</file>