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4" r:id="rId2"/>
    <p:sldId id="256" r:id="rId3"/>
    <p:sldId id="258" r:id="rId4"/>
    <p:sldId id="259" r:id="rId5"/>
    <p:sldId id="260" r:id="rId6"/>
    <p:sldId id="263" r:id="rId7"/>
    <p:sldId id="265" r:id="rId8"/>
    <p:sldId id="266" r:id="rId9"/>
    <p:sldId id="268" r:id="rId10"/>
    <p:sldId id="269" r:id="rId11"/>
    <p:sldId id="271" r:id="rId12"/>
    <p:sldId id="272" r:id="rId13"/>
    <p:sldId id="273" r:id="rId14"/>
    <p:sldId id="27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57" autoAdjust="0"/>
    <p:restoredTop sz="94683"/>
  </p:normalViewPr>
  <p:slideViewPr>
    <p:cSldViewPr>
      <p:cViewPr varScale="1">
        <p:scale>
          <a:sx n="102" d="100"/>
          <a:sy n="102" d="100"/>
        </p:scale>
        <p:origin x="105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D54CA5-7B1B-6E24-ECA2-EA5F7E365E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F4992D3-BF52-0B27-F8E9-69FBC3A23E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169005-BB87-F808-2C93-E33565D7F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13A1-E315-4FB9-828C-FFDF7E07C7FF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36772E-662B-1766-D03A-DEBDF40E7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9AE2EB-FC87-BA62-3BB9-D6D66F8D8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2165-2AF4-4558-B737-3965C72FCB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26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51B146-43A2-88AB-5164-DB2FC4AB3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7A12FD2-4DDE-3302-5FFE-80FDE1DDBB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567EE6-D1BE-FCB9-E87A-B7DC5F80F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13A1-E315-4FB9-828C-FFDF7E07C7FF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4A1BBC-65E4-3AA9-DC94-731DA625B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FDD078-B125-1FFF-EE86-2A953654D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2165-2AF4-4558-B737-3965C72FCB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60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802AA5D-8555-580F-F950-145D424C77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2D5481E-3C18-7154-957B-5096A67CAA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7617B1-69F2-F8B9-4261-800ACC742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13A1-E315-4FB9-828C-FFDF7E07C7FF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E991A9-B345-BB52-E581-36BC53670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BAC112-68DD-01AE-E70F-0FF920C8C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2165-2AF4-4558-B737-3965C72FCB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971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66EAB0-9996-7707-B0AF-0BA472153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71DCBB-A698-25B0-5D08-4DB7D3DB3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471207-69D3-BFDF-2A53-E8D67FA2A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13A1-E315-4FB9-828C-FFDF7E07C7FF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84C9AA-3985-215D-09E4-C49DE7FFD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C59E8F-88DB-BAD4-07FD-85A392AB3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2165-2AF4-4558-B737-3965C72FCB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09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2A0E74-5665-41FC-2357-645454FC5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552ED6C-541D-2DA8-287D-C0A7E2924B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40DB23-943D-88ED-6623-44834F452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13A1-E315-4FB9-828C-FFDF7E07C7FF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75D72F-FA0E-51D7-5FEF-1276812D8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C5A0A1-0608-77C4-8D60-C0C263C2D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2165-2AF4-4558-B737-3965C72FCB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578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06E9EE-9275-984D-74C9-89D4F1AEA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44AFCF-7B37-CDFD-AD65-07776198AF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8C8FD0-2FA7-A24A-B83B-B3CE4FFA4A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EDDEAB2-160A-580B-9857-E781D7491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13A1-E315-4FB9-828C-FFDF7E07C7FF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228408-8F68-BF68-9E7E-5E0C14702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2414D9-CB2A-7EF5-182D-F45409EFA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2165-2AF4-4558-B737-3965C72FCB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766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DBC4B6-391D-03CE-7ED1-8D21DF634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339818-32BF-A057-5C65-16F6F973B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91A5C65-E7D7-7B8E-15F7-4802B356B8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7FBFB8E-F5CF-CA14-4014-BDC3A249B5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843ED20-B758-7007-5A4D-71FB7515D3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EBAFD0D-903B-66E1-461F-46F790241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13A1-E315-4FB9-828C-FFDF7E07C7FF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1B1F22E-A9F9-80E6-1697-442374D56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CA44985-4EE7-9519-8660-6CEC243D8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2165-2AF4-4558-B737-3965C72FCB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288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B7D6D4-78F0-3D0E-C48E-5F43F1DBF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0E7AB2F-EC4F-9622-37DB-418040088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13A1-E315-4FB9-828C-FFDF7E07C7FF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46BDBD6-AA03-662B-76AA-E4EF5B7A2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F6D12C4-7FF6-52B0-4BF2-C7508F4C8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2165-2AF4-4558-B737-3965C72FCB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716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C7C09AF-D285-CF63-B3D8-F402E077A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13A1-E315-4FB9-828C-FFDF7E07C7FF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BFE7D6F-357B-5C58-3693-A4FCA8567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A9F27B3-8576-D121-7493-D96272036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2165-2AF4-4558-B737-3965C72FCB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408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3D5FC8-3A76-B650-D20D-4F789221C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00DC3D-18BC-66FF-BA00-13E898BEF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6315273-4304-7660-737E-46934C488B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66B9551-3EAC-1334-5C27-85F7DB860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13A1-E315-4FB9-828C-FFDF7E07C7FF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A92A79-1934-623F-1675-84B5FA0CD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B6E47BF-D4F0-0B4B-789A-57181A82D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2165-2AF4-4558-B737-3965C72FCB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158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0E8716-3545-4EDE-89C3-00D2BE0DD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6DA54AC-1790-F29D-DD8E-069EEF1CC1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70BF78C-5582-06D4-3595-29778D36E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7EC2D7-3EB8-5559-5D01-5CF6BE1A9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13A1-E315-4FB9-828C-FFDF7E07C7FF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1541E3-2BAB-70F2-D887-A4098302F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798E17-B5D7-1D90-132A-2D30A5938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2165-2AF4-4558-B737-3965C72FCB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799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A76CA2-2007-5747-A8C9-496BEA4EE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975405-2DFE-B882-F818-A71F92F65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63EC6D-EFCD-DA09-B3D0-017ED45C31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413A1-E315-4FB9-828C-FFDF7E07C7FF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AF82BA-04C2-C248-25DD-43C1290F19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9264A4-ACE8-F1B9-6266-B004D54645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42165-2AF4-4558-B737-3965C72FCB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621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6DEA59E-6D3C-88E9-511F-2AACAC4DD5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effectLst>
                  <a:outerShdw blurRad="50800" dist="50800" dir="5400000" algn="ctr" rotWithShape="0">
                    <a:schemeClr val="bg2">
                      <a:lumMod val="7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Использование тренажеров в тренировочном процессе  в плавании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95536" y="5085184"/>
            <a:ext cx="8229600" cy="1368152"/>
          </a:xfrm>
        </p:spPr>
        <p:txBody>
          <a:bodyPr>
            <a:normAutofit fontScale="55000" lnSpcReduction="20000"/>
          </a:bodyPr>
          <a:lstStyle/>
          <a:p>
            <a:pPr algn="r">
              <a:buNone/>
            </a:pPr>
            <a:r>
              <a:rPr lang="ru-RU" dirty="0"/>
              <a:t>		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выполнила Соколова Есения Сергеевна </a:t>
            </a:r>
            <a:b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студентка 20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группы ФГБОУ ВО "ВГАФК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b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Лущик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И.В.,доцент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кафедры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ТиТФКиС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ФГБОУ ВО "ВГАФК" </a:t>
            </a:r>
          </a:p>
          <a:p>
            <a:pPr algn="r">
              <a:buNone/>
            </a:pP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Абдрахманова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И.В.,доцент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кафедры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ТиТФКиС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ФГБОУ ВО "ВГАФК"</a:t>
            </a:r>
          </a:p>
          <a:p>
            <a:pPr algn="r">
              <a:buNone/>
            </a:pPr>
            <a:r>
              <a:rPr lang="ru-RU" dirty="0"/>
              <a:t>	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>
              <p:cTn id="2" repeatCount="indefinite" restart="whenNotActive" fill="hold" evtFilter="cancelBubble" nodeType="interactiveSeq">
                <p:stCondLst>
                  <p:cond delay="indefinite"/>
                  <p:cond evt="onBegin" delay="0">
                    <p:tn val="1"/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4809 -0.04352 " pathEditMode="relative" rAng="0" ptsTypes="AA">
                                      <p:cBhvr>
                                        <p:cTn id="6" dur="3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3" y="-217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0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04809 -0.04352 L 0 0 " pathEditMode="relative" rAng="0" ptsTypes="AA">
                                      <p:cBhvr>
                                        <p:cTn id="11" dur="3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6" y="217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13" dur="30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0023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F0C7499-C293-391B-91EB-2345A0723C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Лопатки для плавания анатомической формы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6792"/>
            <a:ext cx="442798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Лопатки для пальцев рук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068960"/>
            <a:ext cx="3937620" cy="3282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сылка на другую страницу 5">
            <a:extLst>
              <a:ext uri="{FF2B5EF4-FFF2-40B4-BE49-F238E27FC236}">
                <a16:creationId xmlns:a16="http://schemas.microsoft.com/office/drawing/2014/main" id="{E201483D-4AE3-BDC7-BDFB-483757497485}"/>
              </a:ext>
            </a:extLst>
          </p:cNvPr>
          <p:cNvSpPr/>
          <p:nvPr/>
        </p:nvSpPr>
        <p:spPr>
          <a:xfrm>
            <a:off x="1331640" y="620688"/>
            <a:ext cx="1728192" cy="936104"/>
          </a:xfrm>
          <a:prstGeom prst="flowChartOffpageConnector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Лопатки анатомической формы</a:t>
            </a:r>
          </a:p>
        </p:txBody>
      </p:sp>
      <p:sp>
        <p:nvSpPr>
          <p:cNvPr id="8" name="Ссылка на другую страницу 7">
            <a:extLst>
              <a:ext uri="{FF2B5EF4-FFF2-40B4-BE49-F238E27FC236}">
                <a16:creationId xmlns:a16="http://schemas.microsoft.com/office/drawing/2014/main" id="{2F06B3CB-9913-240A-3F7F-E7991291C52E}"/>
              </a:ext>
            </a:extLst>
          </p:cNvPr>
          <p:cNvSpPr/>
          <p:nvPr/>
        </p:nvSpPr>
        <p:spPr>
          <a:xfrm>
            <a:off x="5764843" y="1988840"/>
            <a:ext cx="2047517" cy="1080120"/>
          </a:xfrm>
          <a:prstGeom prst="flowChartOffpageConnector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Лопатки для пальцев рук</a:t>
            </a:r>
          </a:p>
        </p:txBody>
      </p:sp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E581F8-3E4E-598D-5A95-1847BB0026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151440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plavaem.info/images/lasty_korot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140968"/>
            <a:ext cx="7056784" cy="3005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B1F89A39-271A-90C5-CD41-C861B2E0AA84}"/>
              </a:ext>
            </a:extLst>
          </p:cNvPr>
          <p:cNvSpPr/>
          <p:nvPr/>
        </p:nvSpPr>
        <p:spPr>
          <a:xfrm>
            <a:off x="1187624" y="548679"/>
            <a:ext cx="7056784" cy="96572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Ласты для плавания</a:t>
            </a: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– надеваемое на ноги приспособление, используемое как для плавания с аквалангом и маской, так и для тренировки в бассейне. </a:t>
            </a:r>
            <a:endParaRPr lang="ru-RU" dirty="0"/>
          </a:p>
        </p:txBody>
      </p:sp>
      <p:sp>
        <p:nvSpPr>
          <p:cNvPr id="6" name="Прямоугольник с одним усеченным и одним скругленным углом 5">
            <a:extLst>
              <a:ext uri="{FF2B5EF4-FFF2-40B4-BE49-F238E27FC236}">
                <a16:creationId xmlns:a16="http://schemas.microsoft.com/office/drawing/2014/main" id="{E67EF00A-DDFC-3BD0-F766-6D018CF77B46}"/>
              </a:ext>
            </a:extLst>
          </p:cNvPr>
          <p:cNvSpPr/>
          <p:nvPr/>
        </p:nvSpPr>
        <p:spPr>
          <a:xfrm>
            <a:off x="1464176" y="1626478"/>
            <a:ext cx="4176464" cy="288032"/>
          </a:xfrm>
          <a:prstGeom prst="snip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-л</a:t>
            </a: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асты помогают плыть быстрее. </a:t>
            </a:r>
            <a:endParaRPr lang="ru-RU" dirty="0"/>
          </a:p>
        </p:txBody>
      </p:sp>
      <p:sp>
        <p:nvSpPr>
          <p:cNvPr id="8" name="Прямоугольник с одним усеченным и одним скругленным углом 7">
            <a:extLst>
              <a:ext uri="{FF2B5EF4-FFF2-40B4-BE49-F238E27FC236}">
                <a16:creationId xmlns:a16="http://schemas.microsoft.com/office/drawing/2014/main" id="{D74576FF-C797-4D67-6595-B821528E111D}"/>
              </a:ext>
            </a:extLst>
          </p:cNvPr>
          <p:cNvSpPr/>
          <p:nvPr/>
        </p:nvSpPr>
        <p:spPr>
          <a:xfrm>
            <a:off x="1454829" y="2026588"/>
            <a:ext cx="4896544" cy="853643"/>
          </a:xfrm>
          <a:prstGeom prst="snip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-плавание в ластах позволяет улучшить положение тела в воде, увеличить силу ног и гибкость суставов.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9A7A07-2D16-575F-75CE-0B612E2ABE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59632" y="836712"/>
            <a:ext cx="7272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dirty="0">
              <a:effectLst>
                <a:outerShdw blurRad="50800" dist="50800" dir="5400000" algn="ctr" rotWithShape="0">
                  <a:schemeClr val="bg1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MadWave Snorkel Traine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276872"/>
            <a:ext cx="5837634" cy="382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ыноска со стрелкой вниз 3">
            <a:extLst>
              <a:ext uri="{FF2B5EF4-FFF2-40B4-BE49-F238E27FC236}">
                <a16:creationId xmlns:a16="http://schemas.microsoft.com/office/drawing/2014/main" id="{4A6272EA-02D7-DDF6-D575-B0FA83D96885}"/>
              </a:ext>
            </a:extLst>
          </p:cNvPr>
          <p:cNvSpPr/>
          <p:nvPr/>
        </p:nvSpPr>
        <p:spPr>
          <a:xfrm>
            <a:off x="1835696" y="188640"/>
            <a:ext cx="5472608" cy="2088232"/>
          </a:xfrm>
          <a:prstGeom prst="downArrow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Дыхательная трубка – </a:t>
            </a:r>
            <a:r>
              <a:rPr lang="ru-RU" sz="1800" dirty="0">
                <a:solidFill>
                  <a:schemeClr val="tx1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приспособление в виде полой трубки с загубником, позволяющее плавающему на или под самой поверхностью воды дышать атмосферным воздухом не поднимая голову над водой</a:t>
            </a:r>
            <a:r>
              <a:rPr lang="en-US" sz="1800" dirty="0">
                <a:solidFill>
                  <a:schemeClr val="tx1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1"/>
              </a:solidFill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323528" y="836712"/>
            <a:ext cx="4104456" cy="1512168"/>
          </a:xfrm>
        </p:spPr>
        <p:txBody>
          <a:bodyPr>
            <a:normAutofit/>
          </a:bodyPr>
          <a:lstStyle/>
          <a:p>
            <a:pPr algn="ctr"/>
            <a:endParaRPr lang="ru-RU" sz="2400" dirty="0">
              <a:effectLst>
                <a:outerShdw blurRad="50800" dist="50800" dir="5400000" algn="ctr" rotWithShape="0">
                  <a:schemeClr val="bg1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572000" y="836712"/>
            <a:ext cx="4038600" cy="1224136"/>
          </a:xfrm>
        </p:spPr>
        <p:txBody>
          <a:bodyPr>
            <a:normAutofit/>
          </a:bodyPr>
          <a:lstStyle/>
          <a:p>
            <a:pPr algn="ctr"/>
            <a:endParaRPr lang="ru-RU" dirty="0"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3BC9959-8938-8849-B518-6F8C1AACB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07" y="2708920"/>
            <a:ext cx="2592288" cy="288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DC45CB7-1974-1CEF-3E52-18C3A2DA0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280" y="2752863"/>
            <a:ext cx="3810000" cy="288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955BD858-3DC4-C5E7-E57A-2BA25E6CF975}"/>
              </a:ext>
            </a:extLst>
          </p:cNvPr>
          <p:cNvSpPr/>
          <p:nvPr/>
        </p:nvSpPr>
        <p:spPr>
          <a:xfrm>
            <a:off x="806913" y="1238652"/>
            <a:ext cx="114300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с двумя скругленными противолежащими углами 2">
            <a:extLst>
              <a:ext uri="{FF2B5EF4-FFF2-40B4-BE49-F238E27FC236}">
                <a16:creationId xmlns:a16="http://schemas.microsoft.com/office/drawing/2014/main" id="{E6D86C07-F937-A0CD-7078-5BF17AE6F8F1}"/>
              </a:ext>
            </a:extLst>
          </p:cNvPr>
          <p:cNvSpPr/>
          <p:nvPr/>
        </p:nvSpPr>
        <p:spPr>
          <a:xfrm>
            <a:off x="1179528" y="807421"/>
            <a:ext cx="2672392" cy="1253427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  <a:effectLst>
                  <a:outerShdw sx="1000" sy="1000" algn="ctr" rotWithShape="0">
                    <a:schemeClr val="bg1"/>
                  </a:outerShdw>
                </a:effectLst>
                <a:latin typeface="Times New Roman" pitchFamily="18" charset="0"/>
                <a:cs typeface="Times New Roman" pitchFamily="18" charset="0"/>
              </a:rPr>
              <a:t>Беговая водная дорожка -</a:t>
            </a:r>
            <a:r>
              <a:rPr lang="ru-RU" sz="1800" dirty="0">
                <a:solidFill>
                  <a:schemeClr val="tx1"/>
                </a:solidFill>
                <a:effectLst>
                  <a:outerShdw sx="1000" sy="1000" algn="ctr" rotWithShape="0">
                    <a:schemeClr val="bg1"/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используется для занятий </a:t>
            </a:r>
            <a:r>
              <a:rPr lang="ru-RU" sz="1800" dirty="0" err="1">
                <a:solidFill>
                  <a:schemeClr val="tx1"/>
                </a:solidFill>
                <a:effectLst>
                  <a:outerShdw sx="1000" sy="1000" algn="ctr" rotWithShape="0">
                    <a:schemeClr val="bg1"/>
                  </a:outerShdw>
                </a:effectLst>
                <a:latin typeface="Times New Roman" pitchFamily="18" charset="0"/>
                <a:cs typeface="Times New Roman" pitchFamily="18" charset="0"/>
              </a:rPr>
              <a:t>акваэробикой</a:t>
            </a:r>
            <a:endParaRPr lang="ru-RU" sz="1800" dirty="0">
              <a:solidFill>
                <a:schemeClr val="tx1"/>
              </a:solidFill>
              <a:effectLst>
                <a:outerShdw sx="1000" sy="1000" algn="ctr" rotWithShape="0">
                  <a:schemeClr val="bg1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3B70E7AE-0D52-F693-64A4-160E6BDFE312}"/>
              </a:ext>
            </a:extLst>
          </p:cNvPr>
          <p:cNvSpPr/>
          <p:nvPr/>
        </p:nvSpPr>
        <p:spPr>
          <a:xfrm>
            <a:off x="4911369" y="1221553"/>
            <a:ext cx="92679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с двумя скругленными противолежащими углами 4">
            <a:extLst>
              <a:ext uri="{FF2B5EF4-FFF2-40B4-BE49-F238E27FC236}">
                <a16:creationId xmlns:a16="http://schemas.microsoft.com/office/drawing/2014/main" id="{DEF2C107-8B0D-0A90-9D2D-C94E9289BF4F}"/>
              </a:ext>
            </a:extLst>
          </p:cNvPr>
          <p:cNvSpPr/>
          <p:nvPr/>
        </p:nvSpPr>
        <p:spPr>
          <a:xfrm>
            <a:off x="5240742" y="832117"/>
            <a:ext cx="3003665" cy="1224136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dist="50800" sx="1000" sy="1000" algn="ctr" rotWithShape="0">
                    <a:schemeClr val="tx1">
                      <a:alpha val="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Водный байк – </a:t>
            </a:r>
            <a:r>
              <a:rPr lang="ru-RU" dirty="0">
                <a:solidFill>
                  <a:schemeClr val="tx1"/>
                </a:solidFill>
                <a:effectLst>
                  <a:outerShdw dist="50800" sx="1000" sy="1000" algn="ctr" rotWithShape="0">
                    <a:schemeClr val="tx1">
                      <a:alpha val="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 для занятий </a:t>
            </a:r>
            <a:r>
              <a:rPr lang="ru-RU" dirty="0" err="1">
                <a:solidFill>
                  <a:schemeClr val="tx1"/>
                </a:solidFill>
                <a:effectLst>
                  <a:outerShdw dist="50800" sx="1000" sy="1000" algn="ctr" rotWithShape="0">
                    <a:schemeClr val="tx1">
                      <a:alpha val="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акваэробикой</a:t>
            </a:r>
            <a:r>
              <a:rPr lang="ru-RU" dirty="0">
                <a:solidFill>
                  <a:schemeClr val="tx1"/>
                </a:solidFill>
                <a:effectLst>
                  <a:outerShdw dist="50800" sx="1000" sy="1000" algn="ctr" rotWithShape="0">
                    <a:schemeClr val="tx1">
                      <a:alpha val="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effectLst>
                  <a:outerShdw dist="50800" sx="1000" sy="1000" algn="ctr" rotWithShape="0">
                    <a:schemeClr val="tx1">
                      <a:alpha val="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Кардиотренажер</a:t>
            </a:r>
            <a:r>
              <a:rPr lang="ru-RU" dirty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tx1"/>
                </a:solidFill>
                <a:effectLst>
                  <a:outerShdw dist="50800" sx="1000" sy="1000" algn="ctr" rotWithShape="0">
                    <a:schemeClr val="tx1">
                      <a:alpha val="0"/>
                    </a:schemeClr>
                  </a:outerShdw>
                </a:effectLst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9531AA-4F8E-84FC-0F74-94002DCBB1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645024"/>
            <a:ext cx="8305800" cy="187220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600" b="1" dirty="0">
                <a:solidFill>
                  <a:schemeClr val="tx1"/>
                </a:solidFill>
                <a:effectLst>
                  <a:outerShdw blurRad="50800" dist="50800" dir="5400000" sx="105000" sy="105000" algn="ctr" rotWithShape="0">
                    <a:srgbClr val="FFFF00"/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sz="9600" b="1" dirty="0">
                <a:solidFill>
                  <a:schemeClr val="tx1"/>
                </a:solidFill>
                <a:effectLst>
                  <a:outerShdw blurRad="50800" dist="50800" dir="5400000" sx="105000" sy="105000" algn="ctr" rotWithShape="0">
                    <a:srgbClr val="FFFF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9600" b="1" dirty="0">
                <a:solidFill>
                  <a:schemeClr val="tx1"/>
                </a:solidFill>
                <a:effectLst>
                  <a:outerShdw blurRad="50800" dist="50800" dir="5400000" sx="105000" sy="105000" algn="ctr" rotWithShape="0">
                    <a:srgbClr val="FFFF00"/>
                  </a:outerShdw>
                </a:effectLst>
                <a:latin typeface="Times New Roman" pitchFamily="18" charset="0"/>
                <a:cs typeface="Times New Roman" pitchFamily="18" charset="0"/>
              </a:rPr>
              <a:t>за внимание!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3F74D1-A58C-1183-CB8F-A613A508DB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94"/>
            <a:ext cx="9144000" cy="6858000"/>
          </a:xfrm>
          <a:prstGeom prst="rect">
            <a:avLst/>
          </a:prstGeom>
        </p:spPr>
      </p:pic>
      <p:pic>
        <p:nvPicPr>
          <p:cNvPr id="10" name="Содержимое 9" descr="http://plavaem.info/images/esp3.pn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068960"/>
            <a:ext cx="8568952" cy="3227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539552" y="980728"/>
            <a:ext cx="8075240" cy="2088232"/>
          </a:xfrm>
        </p:spPr>
        <p:txBody>
          <a:bodyPr>
            <a:normAutofit/>
          </a:bodyPr>
          <a:lstStyle/>
          <a:p>
            <a:pPr algn="just"/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/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A6AA67B0-66A8-2CFE-F851-242BFBE1E533}"/>
              </a:ext>
            </a:extLst>
          </p:cNvPr>
          <p:cNvSpPr/>
          <p:nvPr/>
        </p:nvSpPr>
        <p:spPr>
          <a:xfrm>
            <a:off x="647564" y="1260507"/>
            <a:ext cx="8064896" cy="130439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just"/>
            <a:r>
              <a:rPr lang="ru-RU" sz="1800" b="1" dirty="0">
                <a:solidFill>
                  <a:schemeClr val="tx1"/>
                </a:solidFill>
                <a:effectLst>
                  <a:outerShdw blurRad="50800" dist="50800" dir="5400000" sx="1000" sy="1000" algn="ctr" rotWithShape="0">
                    <a:srgbClr val="FFFF00"/>
                  </a:outerShdw>
                </a:effectLst>
                <a:latin typeface="Times New Roman" pitchFamily="18" charset="0"/>
                <a:cs typeface="Times New Roman" pitchFamily="18" charset="0"/>
              </a:rPr>
              <a:t>Эспандер</a:t>
            </a:r>
            <a:r>
              <a:rPr lang="ru-RU" sz="1800" b="1" dirty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b="1" dirty="0">
                <a:solidFill>
                  <a:schemeClr val="tx1"/>
                </a:solidFill>
                <a:effectLst>
                  <a:outerShdw blurRad="50800" dist="50800" dir="5400000" sx="1000" sy="1000" algn="ctr" rotWithShape="0">
                    <a:schemeClr val="bg1"/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>
                <a:solidFill>
                  <a:schemeClr val="tx1"/>
                </a:solidFill>
                <a:effectLst>
                  <a:outerShdw blurRad="50800" dist="50800" dir="5400000" sx="1000" sy="1000" algn="ctr" rotWithShape="0">
                    <a:schemeClr val="bg1"/>
                  </a:outerShdw>
                </a:effectLst>
                <a:latin typeface="Times New Roman" pitchFamily="18" charset="0"/>
                <a:cs typeface="Times New Roman" pitchFamily="18" charset="0"/>
              </a:rPr>
              <a:t>это тренировочный снаряд-аппарат, упражнения с которым основаны на упругой деформации. Тренировки с помощью эспандера чаще направлены на небольшие группы мышц, относятся к так называемым изолирующим упражнениям</a:t>
            </a:r>
          </a:p>
        </p:txBody>
      </p:sp>
      <p:sp>
        <p:nvSpPr>
          <p:cNvPr id="4" name="Прямоугольник с двумя скругленными соседними углами 3">
            <a:extLst>
              <a:ext uri="{FF2B5EF4-FFF2-40B4-BE49-F238E27FC236}">
                <a16:creationId xmlns:a16="http://schemas.microsoft.com/office/drawing/2014/main" id="{1F75482A-6DEC-53D5-8806-A1857C331F74}"/>
              </a:ext>
            </a:extLst>
          </p:cNvPr>
          <p:cNvSpPr/>
          <p:nvPr/>
        </p:nvSpPr>
        <p:spPr>
          <a:xfrm>
            <a:off x="305526" y="380134"/>
            <a:ext cx="8532948" cy="461665"/>
          </a:xfrm>
          <a:prstGeom prst="round2Same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dist="50800" dir="5400000" sx="1000" sy="1000" algn="ctr" rotWithShape="0">
                    <a:schemeClr val="bg1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Тренажеры-эспандеры для пловцов, используемые на суше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>
                <a:outerShdw dist="50800" dir="5400000" sx="1000" sy="1000" algn="ctr" rotWithShape="0">
                  <a:schemeClr val="bg1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низ 4">
            <a:extLst>
              <a:ext uri="{FF2B5EF4-FFF2-40B4-BE49-F238E27FC236}">
                <a16:creationId xmlns:a16="http://schemas.microsoft.com/office/drawing/2014/main" id="{86FF355A-26B1-D02D-95BB-A7CCCAFD8548}"/>
              </a:ext>
            </a:extLst>
          </p:cNvPr>
          <p:cNvSpPr/>
          <p:nvPr/>
        </p:nvSpPr>
        <p:spPr>
          <a:xfrm>
            <a:off x="4302224" y="840839"/>
            <a:ext cx="484632" cy="419667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58D54C-3544-83BA-48F7-4E1759818F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http://plavaem.info/images/esp2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429000"/>
            <a:ext cx="792088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1FAFA1B3-6C74-5318-3678-413AF4C6A752}"/>
              </a:ext>
            </a:extLst>
          </p:cNvPr>
          <p:cNvSpPr/>
          <p:nvPr/>
        </p:nvSpPr>
        <p:spPr>
          <a:xfrm>
            <a:off x="899592" y="692696"/>
            <a:ext cx="7848872" cy="18002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imes New Roman" pitchFamily="18" charset="0"/>
                <a:cs typeface="Times New Roman" pitchFamily="18" charset="0"/>
              </a:rPr>
              <a:t>Тренажеры-эспандеры для развития силы и улучшения техники гребка вне бассейна. Тренажеры оборудованы лопатками, что помогает руке принимать ту же форму, что и во время гребка в воде</a:t>
            </a:r>
            <a:r>
              <a:rPr lang="ru-RU" sz="2000" b="1" dirty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EE2042-1C5F-3BA0-9956-13689478A7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743"/>
            <a:ext cx="9144000" cy="6858000"/>
          </a:xfrm>
          <a:prstGeom prst="rect">
            <a:avLst/>
          </a:prstGeom>
        </p:spPr>
      </p:pic>
      <p:pic>
        <p:nvPicPr>
          <p:cNvPr id="4" name="Рисунок 3" descr="http://plavaem.info/images/esp4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212976"/>
            <a:ext cx="7344816" cy="322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Волна 1">
            <a:extLst>
              <a:ext uri="{FF2B5EF4-FFF2-40B4-BE49-F238E27FC236}">
                <a16:creationId xmlns:a16="http://schemas.microsoft.com/office/drawing/2014/main" id="{8AAA5DF8-20AC-42D0-0B3F-5334AB90F57E}"/>
              </a:ext>
            </a:extLst>
          </p:cNvPr>
          <p:cNvSpPr/>
          <p:nvPr/>
        </p:nvSpPr>
        <p:spPr>
          <a:xfrm>
            <a:off x="1187624" y="418356"/>
            <a:ext cx="7056784" cy="778396"/>
          </a:xfrm>
          <a:prstGeom prst="wav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Тренажеры-эспандеры для плавания, используемые в бассейне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50800" dist="50800" dir="5400000" algn="ctr" rotWithShape="0">
                  <a:srgbClr val="FFFF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верх 5">
            <a:extLst>
              <a:ext uri="{FF2B5EF4-FFF2-40B4-BE49-F238E27FC236}">
                <a16:creationId xmlns:a16="http://schemas.microsoft.com/office/drawing/2014/main" id="{3722F4F8-BB8F-1610-DE02-950CA844964C}"/>
              </a:ext>
            </a:extLst>
          </p:cNvPr>
          <p:cNvSpPr/>
          <p:nvPr/>
        </p:nvSpPr>
        <p:spPr>
          <a:xfrm rot="10800000">
            <a:off x="4067944" y="1066429"/>
            <a:ext cx="533060" cy="778395"/>
          </a:xfrm>
          <a:prstGeom prst="up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с одним усеченным и одним скругленным углом 6">
            <a:extLst>
              <a:ext uri="{FF2B5EF4-FFF2-40B4-BE49-F238E27FC236}">
                <a16:creationId xmlns:a16="http://schemas.microsoft.com/office/drawing/2014/main" id="{E10B8851-67EC-01FC-D74A-6C0B402EC9EF}"/>
              </a:ext>
            </a:extLst>
          </p:cNvPr>
          <p:cNvSpPr/>
          <p:nvPr/>
        </p:nvSpPr>
        <p:spPr>
          <a:xfrm>
            <a:off x="1187624" y="1844824"/>
            <a:ext cx="6408712" cy="1296144"/>
          </a:xfrm>
          <a:prstGeom prst="snip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imes New Roman" pitchFamily="18" charset="0"/>
                <a:cs typeface="Times New Roman" pitchFamily="18" charset="0"/>
              </a:rPr>
              <a:t>добавляют сопротивлени</a:t>
            </a:r>
            <a:r>
              <a:rPr lang="ru-RU" b="1" dirty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1800" b="1" dirty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imes New Roman" pitchFamily="18" charset="0"/>
                <a:cs typeface="Times New Roman" pitchFamily="18" charset="0"/>
              </a:rPr>
              <a:t> во время работы ногами. Тратя больше усилий, вы увеличиваете силу и выносливость ног.  </a:t>
            </a:r>
            <a:r>
              <a:rPr lang="ru-RU" b="1" dirty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800" b="1" dirty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imes New Roman" pitchFamily="18" charset="0"/>
                <a:cs typeface="Times New Roman" pitchFamily="18" charset="0"/>
              </a:rPr>
              <a:t>лучшение техники удара ногами и координация работы рук и ног. </a:t>
            </a:r>
          </a:p>
        </p:txBody>
      </p:sp>
    </p:spTree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833A557-8523-02C4-9641-1E0034C0F1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6"/>
            <a:ext cx="9144000" cy="6858000"/>
          </a:xfrm>
          <a:prstGeom prst="rect">
            <a:avLst/>
          </a:prstGeom>
        </p:spPr>
      </p:pic>
      <p:pic>
        <p:nvPicPr>
          <p:cNvPr id="4" name="Рисунок 3" descr="http://plavaem.info/images/esp5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513446"/>
            <a:ext cx="3888432" cy="279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plavaem.info/images/esp6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501008"/>
            <a:ext cx="345638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Выноска со стрелкой вниз 7">
            <a:extLst>
              <a:ext uri="{FF2B5EF4-FFF2-40B4-BE49-F238E27FC236}">
                <a16:creationId xmlns:a16="http://schemas.microsoft.com/office/drawing/2014/main" id="{DD4E4066-3D26-547B-ACF1-383975A4AB75}"/>
              </a:ext>
            </a:extLst>
          </p:cNvPr>
          <p:cNvSpPr/>
          <p:nvPr/>
        </p:nvSpPr>
        <p:spPr>
          <a:xfrm>
            <a:off x="2015716" y="312887"/>
            <a:ext cx="5256584" cy="1080120"/>
          </a:xfrm>
          <a:prstGeom prst="downArrow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imes New Roman" pitchFamily="18" charset="0"/>
                <a:cs typeface="Times New Roman" pitchFamily="18" charset="0"/>
              </a:rPr>
              <a:t>Восьмерка для ног. Корректирует технику плавания брассом и баттерфляем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71B549-0EA8-AA21-1A85-010AAB3B02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361"/>
            <a:ext cx="9144000" cy="6858000"/>
          </a:xfrm>
          <a:prstGeom prst="rect">
            <a:avLst/>
          </a:prstGeom>
        </p:spPr>
      </p:pic>
      <p:pic>
        <p:nvPicPr>
          <p:cNvPr id="3" name="Рисунок 2" descr="http://plavaem.info/images/esp12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5" y="3861048"/>
            <a:ext cx="6568935" cy="2726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1F2C99FB-8F0A-0B9F-DAC3-F82315B07714}"/>
              </a:ext>
            </a:extLst>
          </p:cNvPr>
          <p:cNvSpPr/>
          <p:nvPr/>
        </p:nvSpPr>
        <p:spPr>
          <a:xfrm>
            <a:off x="755576" y="548680"/>
            <a:ext cx="6480720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sx="1000" sy="1000" algn="ctr" rotWithShape="0">
                    <a:schemeClr val="bg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Мешок для торможения - </a:t>
            </a:r>
            <a:r>
              <a:rPr lang="ru-RU" sz="1800" dirty="0">
                <a:solidFill>
                  <a:schemeClr val="tx1"/>
                </a:solidFill>
                <a:effectLst>
                  <a:outerShdw sx="1000" sy="1000" algn="ctr" rotWithShape="0">
                    <a:schemeClr val="bg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собой тормозной парашют из нейлона, соединенный с поясом. </a:t>
            </a:r>
          </a:p>
        </p:txBody>
      </p:sp>
      <p:sp>
        <p:nvSpPr>
          <p:cNvPr id="6" name="Прямоугольник с одним усеченным и одним скругленным углом 5">
            <a:extLst>
              <a:ext uri="{FF2B5EF4-FFF2-40B4-BE49-F238E27FC236}">
                <a16:creationId xmlns:a16="http://schemas.microsoft.com/office/drawing/2014/main" id="{368608D2-DBF1-FC4B-9277-057959CE3DA3}"/>
              </a:ext>
            </a:extLst>
          </p:cNvPr>
          <p:cNvSpPr/>
          <p:nvPr/>
        </p:nvSpPr>
        <p:spPr>
          <a:xfrm>
            <a:off x="2195736" y="1268760"/>
            <a:ext cx="4104456" cy="576064"/>
          </a:xfrm>
          <a:prstGeom prst="snip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800" b="1" dirty="0">
                <a:solidFill>
                  <a:schemeClr val="tx1"/>
                </a:solidFill>
                <a:effectLst>
                  <a:outerShdw sx="1000" sy="1000" algn="ctr" rotWithShape="0">
                    <a:schemeClr val="bg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 для длительного плавания с сопротивлением:</a:t>
            </a:r>
          </a:p>
        </p:txBody>
      </p:sp>
      <p:sp>
        <p:nvSpPr>
          <p:cNvPr id="13" name="Пятно 1 12">
            <a:extLst>
              <a:ext uri="{FF2B5EF4-FFF2-40B4-BE49-F238E27FC236}">
                <a16:creationId xmlns:a16="http://schemas.microsoft.com/office/drawing/2014/main" id="{305C4A38-4BA0-13CF-3AF8-82F8B7D68601}"/>
              </a:ext>
            </a:extLst>
          </p:cNvPr>
          <p:cNvSpPr/>
          <p:nvPr/>
        </p:nvSpPr>
        <p:spPr>
          <a:xfrm>
            <a:off x="602053" y="1831431"/>
            <a:ext cx="2808312" cy="1601663"/>
          </a:xfrm>
          <a:prstGeom prst="irregularSeal1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endParaRPr lang="ru-RU" sz="1600" b="1" dirty="0">
              <a:solidFill>
                <a:schemeClr val="tx1"/>
              </a:solidFill>
              <a:effectLst>
                <a:outerShdw sx="1000" sy="1000" algn="ctr" rotWithShape="0">
                  <a:schemeClr val="bg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Char char="-"/>
            </a:pPr>
            <a:r>
              <a:rPr lang="ru-RU" sz="1600" b="1" dirty="0">
                <a:solidFill>
                  <a:schemeClr val="tx1"/>
                </a:solidFill>
                <a:effectLst>
                  <a:outerShdw sx="1000" sy="1000" algn="ctr" rotWithShape="0">
                    <a:schemeClr val="bg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повышает выносливость</a:t>
            </a:r>
          </a:p>
          <a:p>
            <a:pPr algn="ctr"/>
            <a:endParaRPr lang="ru-RU" sz="1600" dirty="0"/>
          </a:p>
        </p:txBody>
      </p:sp>
      <p:sp>
        <p:nvSpPr>
          <p:cNvPr id="14" name="Пятно 1 13">
            <a:extLst>
              <a:ext uri="{FF2B5EF4-FFF2-40B4-BE49-F238E27FC236}">
                <a16:creationId xmlns:a16="http://schemas.microsoft.com/office/drawing/2014/main" id="{0CD23717-8A3C-3D9D-B030-04D909C05339}"/>
              </a:ext>
            </a:extLst>
          </p:cNvPr>
          <p:cNvSpPr/>
          <p:nvPr/>
        </p:nvSpPr>
        <p:spPr>
          <a:xfrm>
            <a:off x="3347864" y="2185926"/>
            <a:ext cx="2448272" cy="1622051"/>
          </a:xfrm>
          <a:prstGeom prst="irregularSeal1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ru-RU" sz="1600" b="1" dirty="0">
                <a:solidFill>
                  <a:schemeClr val="tx1"/>
                </a:solidFill>
                <a:effectLst>
                  <a:outerShdw sx="1000" sy="1000" algn="ctr" rotWithShape="0">
                    <a:schemeClr val="bg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силовую составляющую гребка</a:t>
            </a:r>
          </a:p>
        </p:txBody>
      </p:sp>
      <p:sp>
        <p:nvSpPr>
          <p:cNvPr id="15" name="Пятно 1 14">
            <a:extLst>
              <a:ext uri="{FF2B5EF4-FFF2-40B4-BE49-F238E27FC236}">
                <a16:creationId xmlns:a16="http://schemas.microsoft.com/office/drawing/2014/main" id="{A0DDE65C-FBBB-6231-4084-B7B8BAFF9CB3}"/>
              </a:ext>
            </a:extLst>
          </p:cNvPr>
          <p:cNvSpPr/>
          <p:nvPr/>
        </p:nvSpPr>
        <p:spPr>
          <a:xfrm>
            <a:off x="5796137" y="1539304"/>
            <a:ext cx="2968534" cy="1601663"/>
          </a:xfrm>
          <a:prstGeom prst="irregularSeal1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tx1"/>
              </a:solidFill>
              <a:effectLst>
                <a:outerShdw sx="1000" sy="1000" algn="ctr" rotWithShape="0">
                  <a:schemeClr val="bg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>
                <a:solidFill>
                  <a:schemeClr val="tx1"/>
                </a:solidFill>
                <a:effectLst>
                  <a:outerShdw sx="1000" sy="1000" algn="ctr" rotWithShape="0">
                    <a:schemeClr val="bg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-помогает приобрести навыки более быстрого ускорения</a:t>
            </a:r>
            <a:endParaRPr lang="ru-RU" sz="1200" dirty="0"/>
          </a:p>
        </p:txBody>
      </p:sp>
    </p:spTree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B7A272-29C8-B965-4A2B-27474A0DCE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Доски для тренировки ног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7830" y="3212976"/>
            <a:ext cx="705055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с двумя усеченными соседними углами 3">
            <a:extLst>
              <a:ext uri="{FF2B5EF4-FFF2-40B4-BE49-F238E27FC236}">
                <a16:creationId xmlns:a16="http://schemas.microsoft.com/office/drawing/2014/main" id="{C823CEA3-9BCB-7E43-8DCB-FDE1AD60B172}"/>
              </a:ext>
            </a:extLst>
          </p:cNvPr>
          <p:cNvSpPr/>
          <p:nvPr/>
        </p:nvSpPr>
        <p:spPr>
          <a:xfrm>
            <a:off x="971600" y="400110"/>
            <a:ext cx="7056784" cy="796642"/>
          </a:xfrm>
          <a:prstGeom prst="snip2Same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Доска для плавания –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приспособление плоской прямоугольной формы из легкого плавучего материала.</a:t>
            </a:r>
          </a:p>
        </p:txBody>
      </p:sp>
      <p:sp>
        <p:nvSpPr>
          <p:cNvPr id="6" name="Прямоугольник с одним скругленным углом 5">
            <a:extLst>
              <a:ext uri="{FF2B5EF4-FFF2-40B4-BE49-F238E27FC236}">
                <a16:creationId xmlns:a16="http://schemas.microsoft.com/office/drawing/2014/main" id="{9BD38AE8-508B-1DD9-E86C-53092AAF33F5}"/>
              </a:ext>
            </a:extLst>
          </p:cNvPr>
          <p:cNvSpPr/>
          <p:nvPr/>
        </p:nvSpPr>
        <p:spPr>
          <a:xfrm>
            <a:off x="2987824" y="1340768"/>
            <a:ext cx="2952328" cy="360040"/>
          </a:xfrm>
          <a:prstGeom prst="round1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Используется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A7DC6E62-3A50-41C2-EF7A-6D63E51C6B0A}"/>
              </a:ext>
            </a:extLst>
          </p:cNvPr>
          <p:cNvSpPr/>
          <p:nvPr/>
        </p:nvSpPr>
        <p:spPr>
          <a:xfrm>
            <a:off x="971600" y="1798626"/>
            <a:ext cx="3384376" cy="36004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для обучения плаванию</a:t>
            </a:r>
          </a:p>
        </p:txBody>
      </p:sp>
      <p:sp>
        <p:nvSpPr>
          <p:cNvPr id="8" name="Прямоугольник с одним скругленным углом 7">
            <a:extLst>
              <a:ext uri="{FF2B5EF4-FFF2-40B4-BE49-F238E27FC236}">
                <a16:creationId xmlns:a16="http://schemas.microsoft.com/office/drawing/2014/main" id="{DBC7984A-A338-DCD1-384D-F9453D35A802}"/>
              </a:ext>
            </a:extLst>
          </p:cNvPr>
          <p:cNvSpPr/>
          <p:nvPr/>
        </p:nvSpPr>
        <p:spPr>
          <a:xfrm>
            <a:off x="5351791" y="1798626"/>
            <a:ext cx="2658066" cy="796642"/>
          </a:xfrm>
          <a:prstGeom prst="round1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совершенствования техники плавания и тренировки пловцов</a:t>
            </a: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6E725F28-5CA3-F286-8C1A-B29B5E3855D3}"/>
              </a:ext>
            </a:extLst>
          </p:cNvPr>
          <p:cNvSpPr/>
          <p:nvPr/>
        </p:nvSpPr>
        <p:spPr>
          <a:xfrm>
            <a:off x="2629727" y="2279184"/>
            <a:ext cx="2315617" cy="914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отработки техники движения ног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BB50FC0-8245-5514-53CF-9ACF2C72D5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8" y="0"/>
            <a:ext cx="9144000" cy="6858000"/>
          </a:xfrm>
          <a:prstGeom prst="rect">
            <a:avLst/>
          </a:prstGeom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629734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колобашки в форме восьмерк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204864"/>
            <a:ext cx="6601916" cy="399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EED59966-0BD0-2105-EDEA-BBE5F87BE933}"/>
              </a:ext>
            </a:extLst>
          </p:cNvPr>
          <p:cNvSpPr/>
          <p:nvPr/>
        </p:nvSpPr>
        <p:spPr>
          <a:xfrm>
            <a:off x="1115616" y="404664"/>
            <a:ext cx="6601916" cy="114600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Колобашка для плавания</a:t>
            </a: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– специальное приспособление, изготавливаемое из легкого плавучего материала, используемое пловцами для отработки техники плавания.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A05E67-BB36-2F7C-6466-1F3C7F8270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44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1560" y="3811304"/>
            <a:ext cx="7632848" cy="646331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Прямоугольные лопатки для плавания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3358" y="4221088"/>
            <a:ext cx="4286250" cy="2649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с двумя скругленными соседними углами 1">
            <a:extLst>
              <a:ext uri="{FF2B5EF4-FFF2-40B4-BE49-F238E27FC236}">
                <a16:creationId xmlns:a16="http://schemas.microsoft.com/office/drawing/2014/main" id="{8AD9C1A1-5362-690D-D90A-60101B731697}"/>
              </a:ext>
            </a:extLst>
          </p:cNvPr>
          <p:cNvSpPr/>
          <p:nvPr/>
        </p:nvSpPr>
        <p:spPr>
          <a:xfrm>
            <a:off x="2195736" y="260648"/>
            <a:ext cx="5112568" cy="576064"/>
          </a:xfrm>
          <a:prstGeom prst="round2Same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Лопатки для плавания используют:</a:t>
            </a: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50800" dist="50800" dir="5400000" algn="ctr" rotWithShape="0">
                  <a:schemeClr val="bg1">
                    <a:alpha val="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ятиугольник 7">
            <a:extLst>
              <a:ext uri="{FF2B5EF4-FFF2-40B4-BE49-F238E27FC236}">
                <a16:creationId xmlns:a16="http://schemas.microsoft.com/office/drawing/2014/main" id="{3F27D950-D5CE-DCA6-339E-0C449E131E0B}"/>
              </a:ext>
            </a:extLst>
          </p:cNvPr>
          <p:cNvSpPr/>
          <p:nvPr/>
        </p:nvSpPr>
        <p:spPr>
          <a:xfrm>
            <a:off x="1043608" y="1077608"/>
            <a:ext cx="4392488" cy="432048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-д</a:t>
            </a:r>
            <a:r>
              <a:rPr kumimoji="0" lang="ru-RU" sz="18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ля улучшения техники плавания</a:t>
            </a:r>
            <a:endParaRPr lang="ru-RU" dirty="0"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</a:endParaRPr>
          </a:p>
        </p:txBody>
      </p:sp>
      <p:sp>
        <p:nvSpPr>
          <p:cNvPr id="9" name="Пятиугольник 8">
            <a:extLst>
              <a:ext uri="{FF2B5EF4-FFF2-40B4-BE49-F238E27FC236}">
                <a16:creationId xmlns:a16="http://schemas.microsoft.com/office/drawing/2014/main" id="{483CCAF3-428C-92D8-7F0B-6755E35ABEF7}"/>
              </a:ext>
            </a:extLst>
          </p:cNvPr>
          <p:cNvSpPr/>
          <p:nvPr/>
        </p:nvSpPr>
        <p:spPr>
          <a:xfrm>
            <a:off x="1043475" y="1725680"/>
            <a:ext cx="4392488" cy="432048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8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dirty="0">
                <a:solidFill>
                  <a:srgbClr val="000000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18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ля развития силы и скорости</a:t>
            </a:r>
            <a:endParaRPr kumimoji="0" lang="ru-RU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50800" dist="50800" dir="5400000" algn="ctr" rotWithShape="0">
                  <a:schemeClr val="bg1">
                    <a:alpha val="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ятиугольник 9">
            <a:extLst>
              <a:ext uri="{FF2B5EF4-FFF2-40B4-BE49-F238E27FC236}">
                <a16:creationId xmlns:a16="http://schemas.microsoft.com/office/drawing/2014/main" id="{A2CEEE02-2F25-0381-2027-EFD6E36DCCB4}"/>
              </a:ext>
            </a:extLst>
          </p:cNvPr>
          <p:cNvSpPr/>
          <p:nvPr/>
        </p:nvSpPr>
        <p:spPr>
          <a:xfrm>
            <a:off x="1043475" y="2313608"/>
            <a:ext cx="4392488" cy="407747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dirty="0">
                <a:solidFill>
                  <a:srgbClr val="000000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-д</a:t>
            </a:r>
            <a:r>
              <a:rPr kumimoji="0" lang="ru-RU" sz="18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ля тренировки спринтерских качеств</a:t>
            </a:r>
            <a:endParaRPr kumimoji="0" lang="ru-RU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50800" dist="50800" dir="5400000" algn="ctr" rotWithShape="0">
                  <a:schemeClr val="bg1">
                    <a:alpha val="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ятиугольник 11">
            <a:extLst>
              <a:ext uri="{FF2B5EF4-FFF2-40B4-BE49-F238E27FC236}">
                <a16:creationId xmlns:a16="http://schemas.microsoft.com/office/drawing/2014/main" id="{C2B5C1AA-15CD-FDA8-C12E-84E6A99F4CC6}"/>
              </a:ext>
            </a:extLst>
          </p:cNvPr>
          <p:cNvSpPr/>
          <p:nvPr/>
        </p:nvSpPr>
        <p:spPr>
          <a:xfrm>
            <a:off x="1043475" y="2915700"/>
            <a:ext cx="4392488" cy="792088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dirty="0">
                <a:solidFill>
                  <a:srgbClr val="000000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-д</a:t>
            </a:r>
            <a:r>
              <a:rPr kumimoji="0" lang="ru-RU" sz="18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ля увеличения нагрузки на мышцы плечевого пояса и рук в занятиях аквааэробикой. </a:t>
            </a:r>
            <a:endParaRPr kumimoji="0" lang="ru-RU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50800" dist="50800" dir="5400000" algn="ctr" rotWithShape="0">
                  <a:schemeClr val="bg1">
                    <a:alpha val="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право 12">
            <a:extLst>
              <a:ext uri="{FF2B5EF4-FFF2-40B4-BE49-F238E27FC236}">
                <a16:creationId xmlns:a16="http://schemas.microsoft.com/office/drawing/2014/main" id="{67C59769-6160-3655-CE32-E5F8D4B2C767}"/>
              </a:ext>
            </a:extLst>
          </p:cNvPr>
          <p:cNvSpPr/>
          <p:nvPr/>
        </p:nvSpPr>
        <p:spPr>
          <a:xfrm>
            <a:off x="827584" y="5045655"/>
            <a:ext cx="3924436" cy="106555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Классические прямоугольные лопатки</a:t>
            </a:r>
            <a:r>
              <a:rPr lang="ru-RU" dirty="0"/>
              <a:t>.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1047</TotalTime>
  <Words>410</Words>
  <Application>Microsoft Macintosh PowerPoint</Application>
  <PresentationFormat>Экран (4:3)</PresentationFormat>
  <Paragraphs>44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Использование тренажеров в тренировочном процессе  в плавании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за внимание!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Microsoft Office User</cp:lastModifiedBy>
  <cp:revision>14</cp:revision>
  <dcterms:created xsi:type="dcterms:W3CDTF">2013-06-05T16:50:29Z</dcterms:created>
  <dcterms:modified xsi:type="dcterms:W3CDTF">2023-03-25T20:00:46Z</dcterms:modified>
</cp:coreProperties>
</file>