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4" r:id="rId3"/>
    <p:sldId id="299" r:id="rId4"/>
    <p:sldId id="283" r:id="rId5"/>
    <p:sldId id="295" r:id="rId6"/>
    <p:sldId id="298" r:id="rId7"/>
    <p:sldId id="297" r:id="rId8"/>
    <p:sldId id="285" r:id="rId9"/>
    <p:sldId id="296" r:id="rId10"/>
    <p:sldId id="300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9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992" y="1143000"/>
            <a:ext cx="6720840" cy="3730752"/>
          </a:xfrm>
        </p:spPr>
        <p:txBody>
          <a:bodyPr anchor="t">
            <a:normAutofit/>
          </a:bodyPr>
          <a:lstStyle>
            <a:lvl1pPr algn="l">
              <a:defRPr sz="7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992" y="5010912"/>
            <a:ext cx="6720840" cy="70408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86356" y="6007608"/>
            <a:ext cx="3143643" cy="365125"/>
          </a:xfrm>
        </p:spPr>
        <p:txBody>
          <a:bodyPr/>
          <a:lstStyle/>
          <a:p>
            <a:fld id="{53BEF823-48A5-43FC-BE03-E79964288B41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8991" y="6007608"/>
            <a:ext cx="67208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5542" y="758952"/>
            <a:ext cx="2954458" cy="4986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8952" y="758952"/>
            <a:ext cx="7407586" cy="49860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051" y="2414016"/>
            <a:ext cx="10666949" cy="309981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1389888"/>
            <a:ext cx="10671048" cy="822960"/>
          </a:xfrm>
        </p:spPr>
        <p:txBody>
          <a:bodyPr anchor="ctr">
            <a:normAutofit/>
          </a:bodyPr>
          <a:lstStyle>
            <a:lvl1pPr marL="0" indent="0">
              <a:buNone/>
              <a:defRPr sz="20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4648" y="758952"/>
            <a:ext cx="6245352" cy="2240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4647" y="3273551"/>
            <a:ext cx="6245351" cy="22402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323" y="1377198"/>
            <a:ext cx="6239675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4647" y="3319548"/>
            <a:ext cx="6245351" cy="548640"/>
          </a:xfrm>
        </p:spPr>
        <p:txBody>
          <a:bodyPr anchor="b"/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4646" y="3932372"/>
            <a:ext cx="6245352" cy="182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58951"/>
            <a:ext cx="6245352" cy="475488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3" y="3815080"/>
            <a:ext cx="3831336" cy="169875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301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58951"/>
            <a:ext cx="6245352" cy="47548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3794760"/>
            <a:ext cx="3831336" cy="171907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2926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1784011" y="577880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58952"/>
            <a:ext cx="3831336" cy="4754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758952"/>
            <a:ext cx="6245352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16952" y="6007608"/>
            <a:ext cx="3813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8952" y="6007608"/>
            <a:ext cx="38313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6616" y="6007608"/>
            <a:ext cx="411480" cy="365125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i="1" kern="1200" spc="1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8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2880" indent="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None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" indent="-18288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Tx/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3" descr="Сеть соединенных точек"/>
          <p:cNvPicPr>
            <a:picLocks noChangeAspect="1"/>
          </p:cNvPicPr>
          <p:nvPr/>
        </p:nvPicPr>
        <p:blipFill rotWithShape="1">
          <a:blip r:embed="rId2" cstate="print">
            <a:alphaModFix amt="30000"/>
          </a:blip>
          <a:srcRect l="29709" r="9519" b="1"/>
          <a:stretch>
            <a:fillRect/>
          </a:stretch>
        </p:blipFill>
        <p:spPr>
          <a:xfrm>
            <a:off x="-3409" y="10"/>
            <a:ext cx="12195409" cy="68579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28132" y="0"/>
            <a:ext cx="5863168" cy="429409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>РЕАЛИЗАЦИЯ ПРОФЕССИОНАЛЬНЫХ КОМПЕТЕНЦИЙ В ПРЕДМЕТЕ СПОРТИВНОГО ПРОФИЛЯ</a:t>
            </a:r>
            <a:b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> </a:t>
            </a:r>
            <a:b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2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r>
              <a:rPr lang="ru-RU" sz="60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>Степ - аэробика</a:t>
            </a:r>
            <a:r>
              <a:rPr lang="ru-RU" sz="8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  <a:t/>
            </a:r>
            <a:br>
              <a:rPr lang="ru-RU" sz="800" dirty="0" smtClean="0">
                <a:latin typeface="Calibri" panose="020F0502020204030204"/>
                <a:ea typeface="Calibri" panose="020F0502020204030204"/>
                <a:cs typeface="Times New Roman" panose="02020603050405020304"/>
              </a:rPr>
            </a:br>
            <a:endParaRPr lang="ru-RU" sz="800" b="1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38920" y="4589314"/>
            <a:ext cx="6002070" cy="21073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Работу выполнила Красилова Полина Викторовна</a:t>
            </a:r>
          </a:p>
          <a:p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студентка 207 группы ФГБОУ ВО "ВГАФК"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Научные руководители:</a:t>
            </a:r>
            <a:endParaRPr lang="ru-RU" sz="2000" dirty="0">
              <a:solidFill>
                <a:schemeClr val="tx1"/>
              </a:solidFill>
              <a:latin typeface="Calibri" pitchFamily="34" charset="0"/>
              <a:ea typeface="Calibri" panose="020F0502020204030204"/>
              <a:cs typeface="Calibri" pitchFamily="34" charset="0"/>
            </a:endParaRPr>
          </a:p>
          <a:p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Абдрахманова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И.В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., </a:t>
            </a:r>
            <a:r>
              <a:rPr lang="ru-RU" sz="2000" dirty="0" err="1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Лущик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 И.В., доценты 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кафедры </a:t>
            </a:r>
            <a:r>
              <a:rPr lang="ru-RU" sz="2000" dirty="0" err="1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ТиТФКиС</a:t>
            </a:r>
            <a:r>
              <a:rPr lang="ru-RU" sz="2000" dirty="0">
                <a:solidFill>
                  <a:schemeClr val="tx1"/>
                </a:solidFill>
                <a:latin typeface="Calibri" pitchFamily="34" charset="0"/>
                <a:ea typeface="Calibri" panose="020F0502020204030204"/>
                <a:cs typeface="Calibri" pitchFamily="34" charset="0"/>
              </a:rPr>
              <a:t> ФГБОУ ВО "ВГАФК"</a:t>
            </a:r>
          </a:p>
        </p:txBody>
      </p:sp>
      <p:pic>
        <p:nvPicPr>
          <p:cNvPr id="4" name="Рисунок 4" descr="Изображение выглядит как спорт&#10;&#10;Автоматически созданное описание"/>
          <p:cNvPicPr>
            <a:picLocks noChangeAspect="1"/>
          </p:cNvPicPr>
          <p:nvPr/>
        </p:nvPicPr>
        <p:blipFill rotWithShape="1">
          <a:blip r:embed="rId3" cstate="print"/>
          <a:srcRect l="39143" t="-8987" r="10000" b="8845"/>
          <a:stretch>
            <a:fillRect/>
          </a:stretch>
        </p:blipFill>
        <p:spPr>
          <a:xfrm>
            <a:off x="0" y="-600635"/>
            <a:ext cx="5664410" cy="7458635"/>
          </a:xfrm>
          <a:custGeom>
            <a:avLst/>
            <a:gdLst/>
            <a:ahLst/>
            <a:cxnLst/>
            <a:rect l="l" t="t" r="r" b="b"/>
            <a:pathLst>
              <a:path w="5215066" h="6845983">
                <a:moveTo>
                  <a:pt x="0" y="0"/>
                </a:moveTo>
                <a:lnTo>
                  <a:pt x="3197713" y="0"/>
                </a:lnTo>
                <a:lnTo>
                  <a:pt x="3259787" y="39795"/>
                </a:lnTo>
                <a:cubicBezTo>
                  <a:pt x="4439462" y="836768"/>
                  <a:pt x="5215066" y="2186425"/>
                  <a:pt x="5215066" y="3717234"/>
                </a:cubicBezTo>
                <a:cubicBezTo>
                  <a:pt x="5215066" y="4788800"/>
                  <a:pt x="4835020" y="5771602"/>
                  <a:pt x="4202364" y="6538204"/>
                </a:cubicBezTo>
                <a:lnTo>
                  <a:pt x="3922635" y="6845983"/>
                </a:lnTo>
                <a:lnTo>
                  <a:pt x="0" y="6845983"/>
                </a:lnTo>
                <a:close/>
              </a:path>
            </a:pathLst>
          </a:custGeom>
        </p:spPr>
      </p:pic>
      <p:cxnSp>
        <p:nvCxnSpPr>
          <p:cNvPr id="68" name="Straight Connector 67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6040331" y="4555071"/>
            <a:ext cx="5303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506331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5761" y="-147840"/>
            <a:ext cx="10538671" cy="13340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Заключение</a:t>
            </a:r>
            <a:endParaRPr lang="en-US" sz="36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078992" y="2138405"/>
            <a:ext cx="720768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Шестиугольник 13"/>
          <p:cNvSpPr/>
          <p:nvPr/>
        </p:nvSpPr>
        <p:spPr>
          <a:xfrm>
            <a:off x="5683624" y="2321859"/>
            <a:ext cx="5522257" cy="1075764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Большая популярность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степ-аэробики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 обуславливается: простотой движений и доступность людям без специальной двигательной, танцевальной подготовки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57200" y="1739154"/>
            <a:ext cx="5002305" cy="797859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Регулярные занятия степ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аэробикой позитивно влияют на психическое состояние занимающихся</a:t>
            </a:r>
            <a:endParaRPr lang="ru-RU" dirty="0"/>
          </a:p>
        </p:txBody>
      </p:sp>
      <p:sp>
        <p:nvSpPr>
          <p:cNvPr id="20" name="Шестиугольник 19"/>
          <p:cNvSpPr/>
          <p:nvPr/>
        </p:nvSpPr>
        <p:spPr>
          <a:xfrm>
            <a:off x="340658" y="3657598"/>
            <a:ext cx="5190565" cy="1075765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Ритмичная музыка и согласованные с ней движения создают благоприятные возможности сосредоточить внимание на себе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5495364" y="4885765"/>
            <a:ext cx="5871883" cy="1613647"/>
          </a:xfrm>
          <a:prstGeom prst="hexagon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Степ-аэробика оказывает положительное действие на весь организм, укрепляя дыхательную,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сердечно-сосудистую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, мышечную и нервную системы, нормализуются артериальное давление и деятельность вестибулярного аппарата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>
            <a:off x="1244600" y="-1244600"/>
            <a:ext cx="6858000" cy="93472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758952" y="4291242"/>
            <a:ext cx="4572000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Рисунок 5" descr="Изображение выглядит как человек, земля, спорт, внешний&#10;&#10;Автоматически созданное описа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707" y="1185807"/>
            <a:ext cx="6113583" cy="438869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23130" y="313764"/>
            <a:ext cx="522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Актуальность</a:t>
            </a:r>
            <a:endParaRPr lang="ru-RU" sz="3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68871" y="2384611"/>
            <a:ext cx="3415553" cy="76200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Популярность среди женщин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526305" y="1326776"/>
            <a:ext cx="3370729" cy="76200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Поддержание ЗОЖ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54588" y="3379694"/>
            <a:ext cx="3451412" cy="75303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Стимуляция работы сердца и дыхания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731623" y="4455458"/>
            <a:ext cx="3352800" cy="66338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1482" y="5396752"/>
            <a:ext cx="3558988" cy="8337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Эффективный тренировочный способ привести себя в тонус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1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-1"/>
            <a:ext cx="12188952" cy="506331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8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46" y="-167379"/>
            <a:ext cx="10450747" cy="13340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ru-RU" sz="36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</a:t>
            </a:r>
            <a:r>
              <a:rPr lang="en-US" sz="3600" dirty="0" err="1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теп</a:t>
            </a:r>
            <a:r>
              <a:rPr lang="en-US" sz="3600" dirty="0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 </a:t>
            </a:r>
            <a:r>
              <a:rPr lang="en-US" sz="3600" dirty="0" err="1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платформа</a:t>
            </a:r>
            <a:endParaRPr lang="en-US" sz="36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 flipH="1">
            <a:off x="1078992" y="2138405"/>
            <a:ext cx="7207682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815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2169" y="3426552"/>
            <a:ext cx="4472353" cy="3131048"/>
          </a:xfrm>
          <a:prstGeom prst="rect">
            <a:avLst/>
          </a:prstGeom>
        </p:spPr>
      </p:pic>
      <p:pic>
        <p:nvPicPr>
          <p:cNvPr id="6" name="Рисунок 6" descr="Изображение выглядит как пол, внутренний, человек&#10;&#10;Автоматически созданное описание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0323" y="1745762"/>
            <a:ext cx="4228122" cy="3190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8831" y="5519271"/>
            <a:ext cx="353646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r>
              <a:rPr lang="ru-RU" sz="2000" dirty="0">
                <a:latin typeface="Calibri" panose="020F0502020204030204"/>
                <a:ea typeface="Calibri" panose="020F0502020204030204"/>
                <a:cs typeface="Calibri" panose="020F0502020204030204"/>
              </a:rPr>
              <a:t>Высота: не более 8 см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latin typeface="Calibri" panose="020F0502020204030204"/>
                <a:ea typeface="Calibri" panose="020F0502020204030204"/>
                <a:cs typeface="Calibri" panose="020F0502020204030204"/>
              </a:rPr>
              <a:t>Ширина: 25 см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latin typeface="Calibri" panose="020F0502020204030204"/>
                <a:ea typeface="Calibri" panose="020F0502020204030204"/>
                <a:cs typeface="Calibri" panose="020F0502020204030204"/>
              </a:rPr>
              <a:t>Длина: 40 см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6493934" y="1507067"/>
            <a:ext cx="4715933" cy="1286934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Степ - платформа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 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+mn-lt"/>
                <a:cs typeface="+mn-lt"/>
              </a:rPr>
              <a:t>это спортивный снаряд, который представляет собой небольшую скамейку с регулируемым уровнем высоты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8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0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>
                  <a:alpha val="70000"/>
                </a:srgb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2854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77913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0118" y="358588"/>
            <a:ext cx="79785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Правила работы на степ - платформе</a:t>
            </a:r>
            <a:endParaRPr lang="ru-RU" sz="36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977154" y="2788024"/>
            <a:ext cx="2958352" cy="860611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 Плечи отвести назад, спина прямая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959222" y="3989294"/>
            <a:ext cx="3003178" cy="860612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Втянуть мышцы живота и ягодиц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914399" y="5118847"/>
            <a:ext cx="3074895" cy="905435"/>
          </a:xfrm>
          <a:prstGeom prst="hex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Встать примерно на расстоянии стопы от платформы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147483" y="1595717"/>
            <a:ext cx="2608730" cy="1048871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Исходное положение тела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Блок-схема: подготовка 20"/>
          <p:cNvSpPr/>
          <p:nvPr/>
        </p:nvSpPr>
        <p:spPr>
          <a:xfrm>
            <a:off x="4697505" y="1479176"/>
            <a:ext cx="5809130" cy="842683"/>
          </a:xfrm>
          <a:prstGeom prst="flowChartPrepa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 подъеме на степ следить зачем, чтобы пятка не свисала с края платформы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Блок-схема: подготовка 21"/>
          <p:cNvSpPr/>
          <p:nvPr/>
        </p:nvSpPr>
        <p:spPr>
          <a:xfrm>
            <a:off x="6230470" y="4572001"/>
            <a:ext cx="5728447" cy="824752"/>
          </a:xfrm>
          <a:prstGeom prst="flowChartPrepa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Следить чтобы колено и стопа находились в одной плоскости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Блок-схема: подготовка 22"/>
          <p:cNvSpPr/>
          <p:nvPr/>
        </p:nvSpPr>
        <p:spPr>
          <a:xfrm>
            <a:off x="4688543" y="3514166"/>
            <a:ext cx="5764306" cy="824752"/>
          </a:xfrm>
          <a:prstGeom prst="flowChartPrepa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Колени слегка расслаблены, избегать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переизгиба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коленном суставе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Блок-схема: подготовка 23"/>
          <p:cNvSpPr/>
          <p:nvPr/>
        </p:nvSpPr>
        <p:spPr>
          <a:xfrm>
            <a:off x="6131858" y="2501153"/>
            <a:ext cx="5818093" cy="824752"/>
          </a:xfrm>
          <a:prstGeom prst="flowChartPrepa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При сходе наступать сначала на носок, затем на 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пяткку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Блок-схема: подготовка 24"/>
          <p:cNvSpPr/>
          <p:nvPr/>
        </p:nvSpPr>
        <p:spPr>
          <a:xfrm>
            <a:off x="4563035" y="5638802"/>
            <a:ext cx="5593977" cy="735104"/>
          </a:xfrm>
          <a:prstGeom prst="flowChartPreparation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Контролировать платформу взглядом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0454" y="371232"/>
            <a:ext cx="9052560" cy="11020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Структура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занятий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степ-аэробикой</a:t>
            </a:r>
            <a:endParaRPr lang="ru-RU" sz="3600" dirty="0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" name="Выноска: стрелка вниз 11"/>
          <p:cNvSpPr/>
          <p:nvPr/>
        </p:nvSpPr>
        <p:spPr>
          <a:xfrm>
            <a:off x="1494692" y="1397000"/>
            <a:ext cx="2510692" cy="1357923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Разминка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(10 минут)</a:t>
            </a:r>
          </a:p>
        </p:txBody>
      </p:sp>
      <p:sp>
        <p:nvSpPr>
          <p:cNvPr id="14" name="Выноска: стрелка вниз 13"/>
          <p:cNvSpPr/>
          <p:nvPr/>
        </p:nvSpPr>
        <p:spPr>
          <a:xfrm>
            <a:off x="1455615" y="2754923"/>
            <a:ext cx="2510692" cy="1357923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Аэробная часть 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(20 минут)</a:t>
            </a:r>
          </a:p>
        </p:txBody>
      </p:sp>
      <p:sp>
        <p:nvSpPr>
          <p:cNvPr id="18" name="Выноска: стрелка вниз 17"/>
          <p:cNvSpPr/>
          <p:nvPr/>
        </p:nvSpPr>
        <p:spPr>
          <a:xfrm>
            <a:off x="1455614" y="4122614"/>
            <a:ext cx="2510692" cy="1357923"/>
          </a:xfrm>
          <a:prstGeom prst="downArrowCallou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Силовая тренировка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(10 минут)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55616" y="5480537"/>
            <a:ext cx="2510691" cy="888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Заминка с растяжкой</a:t>
            </a:r>
            <a:r>
              <a:rPr lang="ru-RU" sz="2000" dirty="0">
                <a:latin typeface="Calibri" panose="020F0502020204030204"/>
              </a:rPr>
              <a:t/>
            </a:r>
            <a:br>
              <a:rPr lang="ru-RU" sz="2000" dirty="0">
                <a:latin typeface="Calibri" panose="020F0502020204030204"/>
              </a:rPr>
            </a:br>
            <a:r>
              <a:rPr lang="ru-RU" sz="2000" dirty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Times New Roman" panose="02020603050405020304"/>
              </a:rPr>
              <a:t>(5 минут)</a:t>
            </a:r>
          </a:p>
        </p:txBody>
      </p:sp>
      <p:pic>
        <p:nvPicPr>
          <p:cNvPr id="21" name="Рисунок 21" descr="Изображение выглядит как человек, внешний, люди&#10;&#10;Автоматически созданное описа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085983"/>
            <a:ext cx="6689969" cy="3848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  <p:bldP spid="18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607" y="244232"/>
            <a:ext cx="9052560" cy="11020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Влияние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степ-аэробики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на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системы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организма</a:t>
            </a:r>
            <a:r>
              <a:rPr lang="en-US" sz="3600" dirty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человека</a:t>
            </a:r>
            <a:endParaRPr lang="en-US" sz="36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endParaRPr lang="en-US" sz="3300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5" name="Таблица 5"/>
          <p:cNvGraphicFramePr>
            <a:graphicFrameLocks noGrp="1"/>
          </p:cNvGraphicFramePr>
          <p:nvPr/>
        </p:nvGraphicFramePr>
        <p:xfrm>
          <a:off x="1611923" y="1270000"/>
          <a:ext cx="9428872" cy="547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769"/>
                <a:gridCol w="5355103"/>
              </a:tblGrid>
              <a:tr h="6028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Физиологические системы организма человека</a:t>
                      </a:r>
                    </a:p>
                  </a:txBody>
                  <a:tcPr anchor="ctr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Влияние степ-аэробики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008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Вестибулярный аппарат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/>
                        </a:rPr>
                        <a:t>р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азвитие </a:t>
                      </a:r>
                      <a:r>
                        <a:rPr lang="ru-RU" sz="1800" dirty="0">
                          <a:latin typeface="Calibri" panose="020F0502020204030204"/>
                        </a:rPr>
                        <a:t>ловкости и координации движений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289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Двигательный аппарат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/>
                        </a:rPr>
                        <a:t>п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ри </a:t>
                      </a:r>
                      <a:r>
                        <a:rPr lang="ru-RU" sz="1800" dirty="0">
                          <a:latin typeface="Calibri" panose="020F0502020204030204"/>
                        </a:rPr>
                        <a:t>умеренных нагрузках мышечный аппарат укрепляется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260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Дыхательная система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aseline="0" dirty="0" smtClean="0">
                          <a:latin typeface="Calibri" panose="020F0502020204030204"/>
                        </a:rPr>
                        <a:t>в 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процессе </a:t>
                      </a:r>
                      <a:r>
                        <a:rPr lang="ru-RU" sz="1800" dirty="0">
                          <a:latin typeface="Calibri" panose="020F0502020204030204"/>
                        </a:rPr>
                        <a:t>тренировок увеличивается число альвеол и возрастает жизненная емкость легких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08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Костная система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/>
                        </a:rPr>
                        <a:t>с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пособствует </a:t>
                      </a:r>
                      <a:r>
                        <a:rPr lang="ru-RU" sz="1800" dirty="0">
                          <a:latin typeface="Calibri" panose="020F0502020204030204"/>
                        </a:rPr>
                        <a:t>увеличению плотности костей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260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Различные мышечные группы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/>
                        </a:rPr>
                        <a:t>в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ыполнение </a:t>
                      </a:r>
                      <a:r>
                        <a:rPr lang="ru-RU" sz="1800" dirty="0">
                          <a:latin typeface="Calibri" panose="020F0502020204030204"/>
                        </a:rPr>
                        <a:t>упражнений длительностью до 40 минут способствует развитию выносливости и их укреплению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6260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Сердечно-сосудистая система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Calibri" panose="020F0502020204030204"/>
                        </a:rPr>
                        <a:t>с</a:t>
                      </a:r>
                      <a:r>
                        <a:rPr lang="ru-RU" sz="1800" b="0" i="0" u="none" strike="noStrike" noProof="0" dirty="0" smtClean="0">
                          <a:latin typeface="Calibri" panose="020F0502020204030204"/>
                        </a:rPr>
                        <a:t>истематические </a:t>
                      </a:r>
                      <a:r>
                        <a:rPr lang="ru-RU" sz="1800" b="0" i="0" u="none" strike="noStrike" noProof="0" dirty="0">
                          <a:latin typeface="Calibri" panose="020F0502020204030204"/>
                        </a:rPr>
                        <a:t>тренировки способствуют увеличению резервной мощности сердца</a:t>
                      </a:r>
                    </a:p>
                    <a:p>
                      <a:pPr lvl="0">
                        <a:buNone/>
                      </a:pPr>
                      <a:endParaRPr lang="ru-RU" sz="1800" dirty="0">
                        <a:latin typeface="Calibri" panose="020F0502020204030204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0869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latin typeface="Calibri" panose="020F0502020204030204"/>
                        </a:rPr>
                        <a:t>Суставы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Calibri" panose="020F0502020204030204"/>
                        </a:rPr>
                        <a:t>у</a:t>
                      </a:r>
                      <a:r>
                        <a:rPr lang="ru-RU" sz="1800" dirty="0" smtClean="0">
                          <a:latin typeface="Calibri" panose="020F0502020204030204"/>
                        </a:rPr>
                        <a:t>величивает </a:t>
                      </a:r>
                      <a:r>
                        <a:rPr lang="ru-RU" sz="1800" dirty="0">
                          <a:latin typeface="Calibri" panose="020F0502020204030204"/>
                        </a:rPr>
                        <a:t>их подвижность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  <a:scene3d>
            <a:camera prst="orthographicFront">
              <a:rot lat="0" lon="3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8300" y="214924"/>
            <a:ext cx="10371406" cy="17467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Основные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элементы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степ-аэробики</a:t>
            </a:r>
            <a:r>
              <a:rPr lang="en-US" sz="3600" i="0" dirty="0">
                <a:ea typeface="+mj-lt"/>
                <a:cs typeface="+mj-lt"/>
              </a:rPr>
              <a:t/>
            </a:r>
            <a:br>
              <a:rPr lang="en-US" sz="3600" i="0" dirty="0">
                <a:ea typeface="+mj-lt"/>
                <a:cs typeface="+mj-lt"/>
              </a:rPr>
            </a:br>
            <a:r>
              <a:rPr lang="en-US" sz="3600" i="0" dirty="0">
                <a:ea typeface="+mj-lt"/>
                <a:cs typeface="+mj-lt"/>
              </a:rPr>
              <a:t/>
            </a:r>
            <a:br>
              <a:rPr lang="en-US" sz="3600" i="0" dirty="0">
                <a:ea typeface="+mj-lt"/>
                <a:cs typeface="+mj-lt"/>
              </a:rPr>
            </a:br>
            <a:endParaRPr lang="en-US" sz="3600" i="0" dirty="0"/>
          </a:p>
        </p:txBody>
      </p:sp>
      <p:cxnSp>
        <p:nvCxnSpPr>
          <p:cNvPr id="17" name="Straight Connector 16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grpSp>
        <p:nvGrpSpPr>
          <p:cNvPr id="76" name="Группа 75"/>
          <p:cNvGrpSpPr/>
          <p:nvPr/>
        </p:nvGrpSpPr>
        <p:grpSpPr>
          <a:xfrm>
            <a:off x="2043952" y="1371599"/>
            <a:ext cx="8373035" cy="4894729"/>
            <a:chOff x="2070847" y="1210235"/>
            <a:chExt cx="8373035" cy="4894729"/>
          </a:xfrm>
        </p:grpSpPr>
        <p:sp>
          <p:nvSpPr>
            <p:cNvPr id="12" name="Овал 11"/>
            <p:cNvSpPr/>
            <p:nvPr/>
          </p:nvSpPr>
          <p:spPr>
            <a:xfrm>
              <a:off x="4831977" y="1210235"/>
              <a:ext cx="2823882" cy="66338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Шаги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4742330" y="5432611"/>
              <a:ext cx="2823882" cy="672353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Скачки, подскоки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2070847" y="4285130"/>
              <a:ext cx="2823882" cy="66338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С одной ноги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151529" y="2608728"/>
              <a:ext cx="2823882" cy="66338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Перемещение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7620000" y="4320988"/>
              <a:ext cx="2823882" cy="66338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Со сменой ног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7566213" y="2510118"/>
              <a:ext cx="2823882" cy="66338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latin typeface="Calibri" pitchFamily="34" charset="0"/>
                  <a:cs typeface="Calibri" pitchFamily="34" charset="0"/>
                </a:rPr>
                <a:t>Вращение</a:t>
              </a:r>
              <a:endParaRPr lang="ru-RU" sz="2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Стрелка вверх 53"/>
            <p:cNvSpPr/>
            <p:nvPr/>
          </p:nvSpPr>
          <p:spPr>
            <a:xfrm>
              <a:off x="8229600" y="3451412"/>
              <a:ext cx="797858" cy="636494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UP</a:t>
              </a:r>
              <a:endParaRPr lang="ru-RU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Стрелка вниз 55"/>
            <p:cNvSpPr/>
            <p:nvPr/>
          </p:nvSpPr>
          <p:spPr>
            <a:xfrm>
              <a:off x="9161928" y="3514165"/>
              <a:ext cx="941294" cy="64545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DOWN</a:t>
              </a:r>
              <a:endParaRPr lang="ru-RU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Стрелка вверх 60"/>
            <p:cNvSpPr/>
            <p:nvPr/>
          </p:nvSpPr>
          <p:spPr>
            <a:xfrm>
              <a:off x="2725271" y="3460377"/>
              <a:ext cx="797858" cy="636494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latin typeface="Calibri" pitchFamily="34" charset="0"/>
                  <a:cs typeface="Calibri" pitchFamily="34" charset="0"/>
                </a:rPr>
                <a:t>UP</a:t>
              </a:r>
              <a:endParaRPr lang="ru-RU" sz="10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Стрелка вниз 61"/>
            <p:cNvSpPr/>
            <p:nvPr/>
          </p:nvSpPr>
          <p:spPr>
            <a:xfrm>
              <a:off x="3612777" y="3487269"/>
              <a:ext cx="941294" cy="64545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latin typeface="Calibri" pitchFamily="34" charset="0"/>
                  <a:cs typeface="Calibri" pitchFamily="34" charset="0"/>
                </a:rPr>
                <a:t>DOWN</a:t>
              </a:r>
              <a:endParaRPr lang="ru-RU" sz="8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Стрелка вверх 63"/>
            <p:cNvSpPr/>
            <p:nvPr/>
          </p:nvSpPr>
          <p:spPr>
            <a:xfrm rot="1982593">
              <a:off x="4939923" y="1986334"/>
              <a:ext cx="287323" cy="787471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Стрелка вверх 64"/>
            <p:cNvSpPr/>
            <p:nvPr/>
          </p:nvSpPr>
          <p:spPr>
            <a:xfrm rot="12829693">
              <a:off x="4498746" y="1806568"/>
              <a:ext cx="324673" cy="787471"/>
            </a:xfrm>
            <a:prstGeom prst="up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трелка вверх 65"/>
            <p:cNvSpPr/>
            <p:nvPr/>
          </p:nvSpPr>
          <p:spPr>
            <a:xfrm rot="8850351">
              <a:off x="7617646" y="1740639"/>
              <a:ext cx="327326" cy="787471"/>
            </a:xfrm>
            <a:prstGeom prst="up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Стрелка вверх 66"/>
            <p:cNvSpPr/>
            <p:nvPr/>
          </p:nvSpPr>
          <p:spPr>
            <a:xfrm rot="19795944">
              <a:off x="7219407" y="1902011"/>
              <a:ext cx="316953" cy="787471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трелка вверх 68"/>
            <p:cNvSpPr/>
            <p:nvPr/>
          </p:nvSpPr>
          <p:spPr>
            <a:xfrm rot="8416670">
              <a:off x="4958049" y="4749409"/>
              <a:ext cx="298032" cy="785113"/>
            </a:xfrm>
            <a:prstGeom prst="up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трелка вверх 69"/>
            <p:cNvSpPr/>
            <p:nvPr/>
          </p:nvSpPr>
          <p:spPr>
            <a:xfrm rot="19086853">
              <a:off x="4496928" y="4864963"/>
              <a:ext cx="298286" cy="787471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трелка вверх 70"/>
            <p:cNvSpPr/>
            <p:nvPr/>
          </p:nvSpPr>
          <p:spPr>
            <a:xfrm rot="12919393">
              <a:off x="7274297" y="4740983"/>
              <a:ext cx="306210" cy="787471"/>
            </a:xfrm>
            <a:prstGeom prst="upArrow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трелка вверх 71"/>
            <p:cNvSpPr/>
            <p:nvPr/>
          </p:nvSpPr>
          <p:spPr>
            <a:xfrm rot="2236337">
              <a:off x="7620400" y="4917695"/>
              <a:ext cx="286958" cy="787471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0" y="-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1"/>
            <a:ext cx="12191998" cy="6857999"/>
          </a:xfrm>
          <a:prstGeom prst="rect">
            <a:avLst/>
          </a:prstGeom>
        </p:spPr>
      </p:pic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</a:srgbClr>
              </a:gs>
              <a:gs pos="30000">
                <a:srgbClr val="000000">
                  <a:alpha val="70000"/>
                </a:srgb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2854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77913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pic>
        <p:nvPicPr>
          <p:cNvPr id="2" name="Рисунок 3" descr="Изображение выглядит как текст, книга&#10;&#10;Автоматически созданное описание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9618" y="513033"/>
            <a:ext cx="6839841" cy="31947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8307" y="4132384"/>
            <a:ext cx="8987692" cy="21785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spAutoFit/>
          </a:bodyPr>
          <a:lstStyle/>
          <a:p>
            <a:pPr algn="l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23366" y="4016188"/>
            <a:ext cx="5764305" cy="11116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Гарвардский тест со степ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-</a:t>
            </a:r>
            <a:r>
              <a:rPr lang="en-US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платформой основан на том, что уровень физической подготовки можно оценить по тому, как долго человек может переносить </a:t>
            </a:r>
            <a:r>
              <a:rPr lang="ru-RU" dirty="0" err="1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субмаксимальную</a:t>
            </a: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 нагрузку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8448" y="5378823"/>
            <a:ext cx="5683623" cy="94129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/>
              <a:buChar char="•"/>
            </a:pPr>
            <a:r>
              <a:rPr lang="ru-RU" dirty="0" smtClean="0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rPr>
              <a:t>Второй критерий - это насколько быстро после нее показатель ЧСС возвращается к норме</a:t>
            </a:r>
            <a:endParaRPr lang="ru-RU" dirty="0">
              <a:solidFill>
                <a:schemeClr val="tx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578356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280160"/>
            <a:ext cx="0" cy="557784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купол&#10;&#10;Автоматически созданное описание"/>
          <p:cNvPicPr>
            <a:picLocks noChangeAspect="1"/>
          </p:cNvPicPr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1" y="29308"/>
            <a:ext cx="12191998" cy="6857999"/>
          </a:xfrm>
          <a:prstGeom prst="rect">
            <a:avLst/>
          </a:prstGeom>
        </p:spPr>
      </p:pic>
      <p:sp>
        <p:nvSpPr>
          <p:cNvPr id="30" name="Rectangle 2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4858603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9608" y="371232"/>
            <a:ext cx="9785252" cy="11801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Оценка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работоспособности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по</a:t>
            </a:r>
            <a:r>
              <a:rPr lang="en-US" sz="360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>степ-тесту</a:t>
            </a:r>
            <a:r>
              <a:rPr lang="en-US" sz="3600" i="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  <a:t/>
            </a:r>
            <a:br>
              <a:rPr lang="en-US" sz="3600" i="0" dirty="0">
                <a:solidFill>
                  <a:schemeClr val="bg1"/>
                </a:solidFill>
                <a:latin typeface="Calibri" panose="020F0502020204030204"/>
                <a:ea typeface="+mj-lt"/>
                <a:cs typeface="+mj-lt"/>
              </a:rPr>
            </a:br>
            <a:endParaRPr lang="ru-RU" sz="3600" dirty="0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sz="3600" b="1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endParaRPr lang="en-US" sz="3600" dirty="0">
              <a:solidFill>
                <a:srgbClr val="FFFFFF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758952" y="1143293"/>
            <a:ext cx="0" cy="5714707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784011" y="1143293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</a:ln>
        </p:spPr>
        <p:txBody>
          <a:bodyPr anchor="ctr"/>
          <a:lstStyle/>
          <a:p>
            <a:endParaRPr lang="en-US"/>
          </a:p>
        </p:txBody>
      </p:sp>
      <p:graphicFrame>
        <p:nvGraphicFramePr>
          <p:cNvPr id="6" name="Таблица 6"/>
          <p:cNvGraphicFramePr>
            <a:graphicFrameLocks noGrp="1"/>
          </p:cNvGraphicFramePr>
          <p:nvPr/>
        </p:nvGraphicFramePr>
        <p:xfrm>
          <a:off x="2465294" y="1577787"/>
          <a:ext cx="7279340" cy="472759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720353"/>
                <a:gridCol w="3558987"/>
              </a:tblGrid>
              <a:tr h="115840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Уровень подготовленности</a:t>
                      </a:r>
                    </a:p>
                  </a:txBody>
                  <a:tcPr marL="137160" marR="137160" marT="137160" marB="137160" anchor="ctr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Показатели (ЧСС)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Отлично</a:t>
                      </a:r>
                    </a:p>
                  </a:txBody>
                  <a:tcPr>
                    <a:lnL w="0">
                      <a:noFill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&lt;85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Хорошо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85-99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Выше среднего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99-108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Средний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109-117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Ниже среднего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118-126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9486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Плохо</a:t>
                      </a:r>
                    </a:p>
                  </a:txBody>
                  <a:tcPr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Calibri" panose="020F0502020204030204"/>
                        </a:rPr>
                        <a:t>127-140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eadlinesVTI">
  <a:themeElements>
    <a:clrScheme name="AnalogousFromLightSeedRightStep">
      <a:dk1>
        <a:srgbClr val="000000"/>
      </a:dk1>
      <a:lt1>
        <a:srgbClr val="FFFFFF"/>
      </a:lt1>
      <a:dk2>
        <a:srgbClr val="412D24"/>
      </a:dk2>
      <a:lt2>
        <a:srgbClr val="E2E6E8"/>
      </a:lt2>
      <a:accent1>
        <a:srgbClr val="BF9989"/>
      </a:accent1>
      <a:accent2>
        <a:srgbClr val="AFA078"/>
      </a:accent2>
      <a:accent3>
        <a:srgbClr val="A1A77E"/>
      </a:accent3>
      <a:accent4>
        <a:srgbClr val="8DAA74"/>
      </a:accent4>
      <a:accent5>
        <a:srgbClr val="83AC81"/>
      </a:accent5>
      <a:accent6>
        <a:srgbClr val="77AE8C"/>
      </a:accent6>
      <a:hlink>
        <a:srgbClr val="5E899C"/>
      </a:hlink>
      <a:folHlink>
        <a:srgbClr val="7F7F7F"/>
      </a:folHlink>
    </a:clrScheme>
    <a:fontScheme name="Custom 211">
      <a:majorFont>
        <a:latin typeface="Sitka Banner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8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6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376</Words>
  <Application>Microsoft Office PowerPoint</Application>
  <PresentationFormat>Произвольный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HeadlinesVTI</vt:lpstr>
      <vt:lpstr>РЕАЛИЗАЦИЯ ПРОФЕССИОНАЛЬНЫХ КОМПЕТЕНЦИЙ В ПРЕДМЕТЕ СПОРТИВНОГО ПРОФИЛЯ      Степ - аэробика </vt:lpstr>
      <vt:lpstr>Слайд 2</vt:lpstr>
      <vt:lpstr>Степ - платформа</vt:lpstr>
      <vt:lpstr>Слайд 4</vt:lpstr>
      <vt:lpstr>Структура занятий степ-аэробикой</vt:lpstr>
      <vt:lpstr>Влияние степ-аэробики на системы организма человека </vt:lpstr>
      <vt:lpstr>Основные элементы степ-аэробики  </vt:lpstr>
      <vt:lpstr>Слайд 8</vt:lpstr>
      <vt:lpstr>Оценка работоспособности по степ-тесту  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Дом</cp:lastModifiedBy>
  <cp:revision>805</cp:revision>
  <dcterms:created xsi:type="dcterms:W3CDTF">2023-02-27T17:00:00Z</dcterms:created>
  <dcterms:modified xsi:type="dcterms:W3CDTF">2023-03-13T14:01:56Z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3AE62A9BAF0C4806BCB4F079B5CD3468</vt:lpwstr>
  </property>
  <property fmtid="{D5CDD505-2E9C-101B-9397-08002B2CF9AE}" pid="3" name="KSOProductBuildVer">
    <vt:lpwstr>1049-11.2.0.11486</vt:lpwstr>
  </property>
</Properties>
</file>