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319" r:id="rId3"/>
    <p:sldId id="257" r:id="rId4"/>
    <p:sldId id="311" r:id="rId5"/>
    <p:sldId id="258" r:id="rId6"/>
    <p:sldId id="259" r:id="rId7"/>
    <p:sldId id="260" r:id="rId8"/>
    <p:sldId id="312" r:id="rId9"/>
    <p:sldId id="315" r:id="rId10"/>
    <p:sldId id="317" r:id="rId11"/>
    <p:sldId id="316" r:id="rId12"/>
    <p:sldId id="313" r:id="rId13"/>
    <p:sldId id="314" r:id="rId14"/>
    <p:sldId id="285" r:id="rId15"/>
    <p:sldId id="286" r:id="rId16"/>
  </p:sldIdLst>
  <p:sldSz cx="9144000" cy="5143500" type="screen16x9"/>
  <p:notesSz cx="6858000" cy="9144000"/>
  <p:embeddedFontLst>
    <p:embeddedFont>
      <p:font typeface="Manrope" panose="020B0604020202020204" charset="0"/>
      <p:regular r:id="rId18"/>
      <p:bold r:id="rId19"/>
    </p:embeddedFont>
    <p:embeddedFont>
      <p:font typeface="Figtree Black" panose="020B060402020202020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DF3CE3-9176-4D25-BBDA-681F024C302E}">
  <a:tblStyle styleId="{E8DF3CE3-9176-4D25-BBDA-681F024C30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53D77-B91B-42C9-97F2-30153111D70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370C8-2DD7-48C6-88E8-A98FF99E5E89}">
      <dgm:prSet phldrT="[Текст]" custT="1"/>
      <dgm:spPr/>
      <dgm:t>
        <a:bodyPr/>
        <a:lstStyle/>
        <a:p>
          <a:pPr algn="ctr"/>
          <a:r>
            <a:rPr lang="ru-RU" sz="2000" dirty="0">
              <a:solidFill>
                <a:schemeClr val="accent6"/>
              </a:solidFill>
            </a:rPr>
            <a:t>Разминочный</a:t>
          </a:r>
          <a:endParaRPr lang="ru-RU" sz="3800" dirty="0">
            <a:solidFill>
              <a:schemeClr val="accent6"/>
            </a:solidFill>
          </a:endParaRPr>
        </a:p>
      </dgm:t>
    </dgm:pt>
    <dgm:pt modelId="{04DFA37E-2D2D-4310-960A-6A00A8FB1C7C}" type="parTrans" cxnId="{4F7DD3AB-C05D-4ED8-8167-0286FCB57FED}">
      <dgm:prSet/>
      <dgm:spPr/>
      <dgm:t>
        <a:bodyPr/>
        <a:lstStyle/>
        <a:p>
          <a:endParaRPr lang="ru-RU"/>
        </a:p>
      </dgm:t>
    </dgm:pt>
    <dgm:pt modelId="{9DFA3FE9-211B-46CC-9937-1F644B1E2AE9}" type="sibTrans" cxnId="{4F7DD3AB-C05D-4ED8-8167-0286FCB57FED}">
      <dgm:prSet/>
      <dgm:spPr/>
      <dgm:t>
        <a:bodyPr/>
        <a:lstStyle/>
        <a:p>
          <a:endParaRPr lang="ru-RU"/>
        </a:p>
      </dgm:t>
    </dgm:pt>
    <dgm:pt modelId="{652724C6-F0CF-4F21-BACC-F2DA48A5B6CB}">
      <dgm:prSet phldrT="[Текст]" custT="1"/>
      <dgm:spPr/>
      <dgm:t>
        <a:bodyPr/>
        <a:lstStyle/>
        <a:p>
          <a:pPr algn="ctr"/>
          <a:r>
            <a:rPr lang="ru-RU" sz="2000" dirty="0">
              <a:solidFill>
                <a:schemeClr val="accent6"/>
              </a:solidFill>
            </a:rPr>
            <a:t>Согревающий</a:t>
          </a:r>
          <a:endParaRPr lang="ru-RU" sz="3700" dirty="0">
            <a:solidFill>
              <a:schemeClr val="accent6"/>
            </a:solidFill>
          </a:endParaRPr>
        </a:p>
      </dgm:t>
    </dgm:pt>
    <dgm:pt modelId="{ED8C77AC-DF47-4B8C-ADD4-C381A2796F59}" type="parTrans" cxnId="{C85086FE-9760-4745-B76C-89D9858D58B9}">
      <dgm:prSet/>
      <dgm:spPr/>
      <dgm:t>
        <a:bodyPr/>
        <a:lstStyle/>
        <a:p>
          <a:endParaRPr lang="ru-RU"/>
        </a:p>
      </dgm:t>
    </dgm:pt>
    <dgm:pt modelId="{1A539CB0-CAD3-4F2A-8367-D6654F1240B3}" type="sibTrans" cxnId="{C85086FE-9760-4745-B76C-89D9858D58B9}">
      <dgm:prSet/>
      <dgm:spPr/>
      <dgm:t>
        <a:bodyPr/>
        <a:lstStyle/>
        <a:p>
          <a:endParaRPr lang="ru-RU"/>
        </a:p>
      </dgm:t>
    </dgm:pt>
    <dgm:pt modelId="{D8149589-8424-4A7F-A76D-4851432A6122}">
      <dgm:prSet phldrT="[Текст]" custT="1"/>
      <dgm:spPr/>
      <dgm:t>
        <a:bodyPr/>
        <a:lstStyle/>
        <a:p>
          <a:pPr algn="ctr"/>
          <a:r>
            <a:rPr lang="ru-RU" sz="2000" dirty="0">
              <a:solidFill>
                <a:schemeClr val="accent6"/>
              </a:solidFill>
            </a:rPr>
            <a:t>Восстановительный</a:t>
          </a:r>
          <a:endParaRPr lang="ru-RU" sz="2500" dirty="0">
            <a:solidFill>
              <a:schemeClr val="accent6"/>
            </a:solidFill>
          </a:endParaRPr>
        </a:p>
      </dgm:t>
    </dgm:pt>
    <dgm:pt modelId="{B8D1A39D-F5CF-43C0-B771-5F7E92D83DF5}" type="parTrans" cxnId="{9D51F7EF-2616-40AD-BA1D-6465BA8FB44E}">
      <dgm:prSet/>
      <dgm:spPr/>
      <dgm:t>
        <a:bodyPr/>
        <a:lstStyle/>
        <a:p>
          <a:endParaRPr lang="ru-RU"/>
        </a:p>
      </dgm:t>
    </dgm:pt>
    <dgm:pt modelId="{49C7E57F-928F-4108-9E8F-FD2D94050B23}" type="sibTrans" cxnId="{9D51F7EF-2616-40AD-BA1D-6465BA8FB44E}">
      <dgm:prSet/>
      <dgm:spPr/>
      <dgm:t>
        <a:bodyPr/>
        <a:lstStyle/>
        <a:p>
          <a:endParaRPr lang="ru-RU"/>
        </a:p>
      </dgm:t>
    </dgm:pt>
    <dgm:pt modelId="{4006240D-B8CA-471A-A418-A02D660D831C}" type="pres">
      <dgm:prSet presAssocID="{72B53D77-B91B-42C9-97F2-30153111D7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C5516-3AA6-424F-8A61-92AEAC920A95}" type="pres">
      <dgm:prSet presAssocID="{317370C8-2DD7-48C6-88E8-A98FF99E5E89}" presName="composite" presStyleCnt="0"/>
      <dgm:spPr/>
    </dgm:pt>
    <dgm:pt modelId="{32C5A348-5A7C-4F2A-A0F4-81492F8B7A72}" type="pres">
      <dgm:prSet presAssocID="{317370C8-2DD7-48C6-88E8-A98FF99E5E8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1C002-72BB-4FDE-B178-627049330228}" type="pres">
      <dgm:prSet presAssocID="{317370C8-2DD7-48C6-88E8-A98FF99E5E89}" presName="rect2" presStyleLbl="fgImgPlace1" presStyleIdx="0" presStyleCnt="3" custScaleX="206840" custScaleY="198189" custLinFactNeighborX="-19346" custLinFactNeighborY="-1087"/>
      <dgm:spPr>
        <a:blipFill rotWithShape="1">
          <a:blip xmlns:r="http://schemas.openxmlformats.org/officeDocument/2006/relationships" r:embed="rId1"/>
          <a:srcRect/>
          <a:stretch>
            <a:fillRect l="-22000" r="-22000"/>
          </a:stretch>
        </a:blipFill>
      </dgm:spPr>
    </dgm:pt>
    <dgm:pt modelId="{71FEC358-BD49-4B07-905D-7C8A41B04C98}" type="pres">
      <dgm:prSet presAssocID="{9DFA3FE9-211B-46CC-9937-1F644B1E2AE9}" presName="sibTrans" presStyleCnt="0"/>
      <dgm:spPr/>
    </dgm:pt>
    <dgm:pt modelId="{622FA68C-DD28-467D-9C21-4242C9E5A873}" type="pres">
      <dgm:prSet presAssocID="{652724C6-F0CF-4F21-BACC-F2DA48A5B6CB}" presName="composite" presStyleCnt="0"/>
      <dgm:spPr/>
    </dgm:pt>
    <dgm:pt modelId="{4D5DF4BD-BC33-4BF7-B7CE-506BD8B79BF9}" type="pres">
      <dgm:prSet presAssocID="{652724C6-F0CF-4F21-BACC-F2DA48A5B6CB}" presName="rect1" presStyleLbl="trAlignAcc1" presStyleIdx="1" presStyleCnt="3" custLinFactNeighborX="17599" custLinFactNeighborY="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7F125-3A55-4558-961D-A7BC9F82099B}" type="pres">
      <dgm:prSet presAssocID="{652724C6-F0CF-4F21-BACC-F2DA48A5B6CB}" presName="rect2" presStyleLbl="fgImgPlace1" presStyleIdx="1" presStyleCnt="3" custScaleX="233896" custScaleY="229657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5B7F56B9-0140-4696-B556-950A5A037642}" type="pres">
      <dgm:prSet presAssocID="{1A539CB0-CAD3-4F2A-8367-D6654F1240B3}" presName="sibTrans" presStyleCnt="0"/>
      <dgm:spPr/>
    </dgm:pt>
    <dgm:pt modelId="{D1B66B48-00CC-495A-84A7-69B8721F8B1C}" type="pres">
      <dgm:prSet presAssocID="{D8149589-8424-4A7F-A76D-4851432A6122}" presName="composite" presStyleCnt="0"/>
      <dgm:spPr/>
    </dgm:pt>
    <dgm:pt modelId="{F8936680-038D-4ED0-8417-941316B3897C}" type="pres">
      <dgm:prSet presAssocID="{D8149589-8424-4A7F-A76D-4851432A6122}" presName="rect1" presStyleLbl="trAlignAcc1" presStyleIdx="2" presStyleCnt="3" custLinFactNeighborX="9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CE6C-CBD8-4532-AE2B-B53763FA2E91}" type="pres">
      <dgm:prSet presAssocID="{D8149589-8424-4A7F-A76D-4851432A6122}" presName="rect2" presStyleLbl="fgImgPlace1" presStyleIdx="2" presStyleCnt="3" custScaleX="218613" custScaleY="176845"/>
      <dgm:spPr>
        <a:blipFill rotWithShape="1">
          <a:blip xmlns:r="http://schemas.openxmlformats.org/officeDocument/2006/relationships" r:embed="rId3"/>
          <a:srcRect/>
          <a:stretch>
            <a:fillRect l="-48000" r="-48000"/>
          </a:stretch>
        </a:blipFill>
      </dgm:spPr>
    </dgm:pt>
  </dgm:ptLst>
  <dgm:cxnLst>
    <dgm:cxn modelId="{B59D72F6-160C-41DB-865B-527E7E107697}" type="presOf" srcId="{652724C6-F0CF-4F21-BACC-F2DA48A5B6CB}" destId="{4D5DF4BD-BC33-4BF7-B7CE-506BD8B79BF9}" srcOrd="0" destOrd="0" presId="urn:microsoft.com/office/officeart/2008/layout/PictureStrips"/>
    <dgm:cxn modelId="{56C28396-84B9-4E38-AEF5-05561B123797}" type="presOf" srcId="{D8149589-8424-4A7F-A76D-4851432A6122}" destId="{F8936680-038D-4ED0-8417-941316B3897C}" srcOrd="0" destOrd="0" presId="urn:microsoft.com/office/officeart/2008/layout/PictureStrips"/>
    <dgm:cxn modelId="{F36457C2-5155-4B32-A0CD-6F458E981A07}" type="presOf" srcId="{317370C8-2DD7-48C6-88E8-A98FF99E5E89}" destId="{32C5A348-5A7C-4F2A-A0F4-81492F8B7A72}" srcOrd="0" destOrd="0" presId="urn:microsoft.com/office/officeart/2008/layout/PictureStrips"/>
    <dgm:cxn modelId="{C85086FE-9760-4745-B76C-89D9858D58B9}" srcId="{72B53D77-B91B-42C9-97F2-30153111D701}" destId="{652724C6-F0CF-4F21-BACC-F2DA48A5B6CB}" srcOrd="1" destOrd="0" parTransId="{ED8C77AC-DF47-4B8C-ADD4-C381A2796F59}" sibTransId="{1A539CB0-CAD3-4F2A-8367-D6654F1240B3}"/>
    <dgm:cxn modelId="{4F7DD3AB-C05D-4ED8-8167-0286FCB57FED}" srcId="{72B53D77-B91B-42C9-97F2-30153111D701}" destId="{317370C8-2DD7-48C6-88E8-A98FF99E5E89}" srcOrd="0" destOrd="0" parTransId="{04DFA37E-2D2D-4310-960A-6A00A8FB1C7C}" sibTransId="{9DFA3FE9-211B-46CC-9937-1F644B1E2AE9}"/>
    <dgm:cxn modelId="{9D51F7EF-2616-40AD-BA1D-6465BA8FB44E}" srcId="{72B53D77-B91B-42C9-97F2-30153111D701}" destId="{D8149589-8424-4A7F-A76D-4851432A6122}" srcOrd="2" destOrd="0" parTransId="{B8D1A39D-F5CF-43C0-B771-5F7E92D83DF5}" sibTransId="{49C7E57F-928F-4108-9E8F-FD2D94050B23}"/>
    <dgm:cxn modelId="{CE27F957-0443-4D9F-8B30-F6A7E7D04005}" type="presOf" srcId="{72B53D77-B91B-42C9-97F2-30153111D701}" destId="{4006240D-B8CA-471A-A418-A02D660D831C}" srcOrd="0" destOrd="0" presId="urn:microsoft.com/office/officeart/2008/layout/PictureStrips"/>
    <dgm:cxn modelId="{08216B92-5E1D-43D6-9EEC-13C1FB5EEBF9}" type="presParOf" srcId="{4006240D-B8CA-471A-A418-A02D660D831C}" destId="{D93C5516-3AA6-424F-8A61-92AEAC920A95}" srcOrd="0" destOrd="0" presId="urn:microsoft.com/office/officeart/2008/layout/PictureStrips"/>
    <dgm:cxn modelId="{6EB9666F-41AE-4ED0-94CA-24C7959CDDFE}" type="presParOf" srcId="{D93C5516-3AA6-424F-8A61-92AEAC920A95}" destId="{32C5A348-5A7C-4F2A-A0F4-81492F8B7A72}" srcOrd="0" destOrd="0" presId="urn:microsoft.com/office/officeart/2008/layout/PictureStrips"/>
    <dgm:cxn modelId="{2AC4B285-C4C9-4FB9-9488-6CA3F2FB8122}" type="presParOf" srcId="{D93C5516-3AA6-424F-8A61-92AEAC920A95}" destId="{F441C002-72BB-4FDE-B178-627049330228}" srcOrd="1" destOrd="0" presId="urn:microsoft.com/office/officeart/2008/layout/PictureStrips"/>
    <dgm:cxn modelId="{1D0E2A21-6117-41DE-9AEB-BBB82967C2C0}" type="presParOf" srcId="{4006240D-B8CA-471A-A418-A02D660D831C}" destId="{71FEC358-BD49-4B07-905D-7C8A41B04C98}" srcOrd="1" destOrd="0" presId="urn:microsoft.com/office/officeart/2008/layout/PictureStrips"/>
    <dgm:cxn modelId="{4984EFF7-B411-46E9-8B6B-3D52273D251E}" type="presParOf" srcId="{4006240D-B8CA-471A-A418-A02D660D831C}" destId="{622FA68C-DD28-467D-9C21-4242C9E5A873}" srcOrd="2" destOrd="0" presId="urn:microsoft.com/office/officeart/2008/layout/PictureStrips"/>
    <dgm:cxn modelId="{2464CF9B-38CD-4CCC-854D-2C6E15D3A8F3}" type="presParOf" srcId="{622FA68C-DD28-467D-9C21-4242C9E5A873}" destId="{4D5DF4BD-BC33-4BF7-B7CE-506BD8B79BF9}" srcOrd="0" destOrd="0" presId="urn:microsoft.com/office/officeart/2008/layout/PictureStrips"/>
    <dgm:cxn modelId="{DDB05198-DB41-4A85-9380-2BD4C6596C2E}" type="presParOf" srcId="{622FA68C-DD28-467D-9C21-4242C9E5A873}" destId="{F137F125-3A55-4558-961D-A7BC9F82099B}" srcOrd="1" destOrd="0" presId="urn:microsoft.com/office/officeart/2008/layout/PictureStrips"/>
    <dgm:cxn modelId="{9B5E1718-49AC-4017-953B-4865966B19A7}" type="presParOf" srcId="{4006240D-B8CA-471A-A418-A02D660D831C}" destId="{5B7F56B9-0140-4696-B556-950A5A037642}" srcOrd="3" destOrd="0" presId="urn:microsoft.com/office/officeart/2008/layout/PictureStrips"/>
    <dgm:cxn modelId="{447419EC-BD02-4126-8180-14389D42ED46}" type="presParOf" srcId="{4006240D-B8CA-471A-A418-A02D660D831C}" destId="{D1B66B48-00CC-495A-84A7-69B8721F8B1C}" srcOrd="4" destOrd="0" presId="urn:microsoft.com/office/officeart/2008/layout/PictureStrips"/>
    <dgm:cxn modelId="{92399C50-A759-4DFF-BF43-056A9939BE9E}" type="presParOf" srcId="{D1B66B48-00CC-495A-84A7-69B8721F8B1C}" destId="{F8936680-038D-4ED0-8417-941316B3897C}" srcOrd="0" destOrd="0" presId="urn:microsoft.com/office/officeart/2008/layout/PictureStrips"/>
    <dgm:cxn modelId="{218FE5BC-5310-4EBB-BE45-227B7D0E823D}" type="presParOf" srcId="{D1B66B48-00CC-495A-84A7-69B8721F8B1C}" destId="{47C8CE6C-CBD8-4532-AE2B-B53763FA2E9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5A348-5A7C-4F2A-A0F4-81492F8B7A72}">
      <dsp:nvSpPr>
        <dsp:cNvPr id="0" name=""/>
        <dsp:cNvSpPr/>
      </dsp:nvSpPr>
      <dsp:spPr>
        <a:xfrm>
          <a:off x="1301728" y="778061"/>
          <a:ext cx="2942560" cy="9195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842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6"/>
              </a:solidFill>
            </a:rPr>
            <a:t>Разминочный</a:t>
          </a:r>
          <a:endParaRPr lang="ru-RU" sz="3800" kern="1200" dirty="0">
            <a:solidFill>
              <a:schemeClr val="accent6"/>
            </a:solidFill>
          </a:endParaRPr>
        </a:p>
      </dsp:txBody>
      <dsp:txXfrm>
        <a:off x="1301728" y="778061"/>
        <a:ext cx="2942560" cy="919550"/>
      </dsp:txXfrm>
    </dsp:sp>
    <dsp:sp modelId="{F441C002-72BB-4FDE-B178-627049330228}">
      <dsp:nvSpPr>
        <dsp:cNvPr id="0" name=""/>
        <dsp:cNvSpPr/>
      </dsp:nvSpPr>
      <dsp:spPr>
        <a:xfrm>
          <a:off x="710738" y="160721"/>
          <a:ext cx="1331398" cy="191356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DF4BD-BC33-4BF7-B7CE-506BD8B79BF9}">
      <dsp:nvSpPr>
        <dsp:cNvPr id="0" name=""/>
        <dsp:cNvSpPr/>
      </dsp:nvSpPr>
      <dsp:spPr>
        <a:xfrm>
          <a:off x="5458732" y="794512"/>
          <a:ext cx="2942560" cy="9195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842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6"/>
              </a:solidFill>
            </a:rPr>
            <a:t>Согревающий</a:t>
          </a:r>
          <a:endParaRPr lang="ru-RU" sz="3700" kern="1200" dirty="0">
            <a:solidFill>
              <a:schemeClr val="accent6"/>
            </a:solidFill>
          </a:endParaRPr>
        </a:p>
      </dsp:txBody>
      <dsp:txXfrm>
        <a:off x="5458732" y="794512"/>
        <a:ext cx="2942560" cy="919550"/>
      </dsp:txXfrm>
    </dsp:sp>
    <dsp:sp modelId="{F137F125-3A55-4558-961D-A7BC9F82099B}">
      <dsp:nvSpPr>
        <dsp:cNvPr id="0" name=""/>
        <dsp:cNvSpPr/>
      </dsp:nvSpPr>
      <dsp:spPr>
        <a:xfrm>
          <a:off x="4387330" y="19300"/>
          <a:ext cx="1505553" cy="221740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36680-038D-4ED0-8417-941316B3897C}">
      <dsp:nvSpPr>
        <dsp:cNvPr id="0" name=""/>
        <dsp:cNvSpPr/>
      </dsp:nvSpPr>
      <dsp:spPr>
        <a:xfrm>
          <a:off x="3415668" y="2845743"/>
          <a:ext cx="2942560" cy="9195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842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6"/>
              </a:solidFill>
            </a:rPr>
            <a:t>Восстановительный</a:t>
          </a:r>
          <a:endParaRPr lang="ru-RU" sz="2500" kern="1200" dirty="0">
            <a:solidFill>
              <a:schemeClr val="accent6"/>
            </a:solidFill>
          </a:endParaRPr>
        </a:p>
      </dsp:txBody>
      <dsp:txXfrm>
        <a:off x="3415668" y="2845743"/>
        <a:ext cx="2942560" cy="919550"/>
      </dsp:txXfrm>
    </dsp:sp>
    <dsp:sp modelId="{47C8CE6C-CBD8-4532-AE2B-B53763FA2E91}">
      <dsp:nvSpPr>
        <dsp:cNvPr id="0" name=""/>
        <dsp:cNvSpPr/>
      </dsp:nvSpPr>
      <dsp:spPr>
        <a:xfrm>
          <a:off x="2635891" y="2341939"/>
          <a:ext cx="1407179" cy="170748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364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94f7abbe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94f7abbe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52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53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76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59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20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1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47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3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12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83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3000" y="0"/>
            <a:ext cx="3834600" cy="5143500"/>
          </a:xfrm>
          <a:prstGeom prst="parallelogram">
            <a:avLst>
              <a:gd name="adj" fmla="val 78688"/>
            </a:avLst>
          </a:prstGeom>
          <a:gradFill>
            <a:gsLst>
              <a:gs pos="0">
                <a:schemeClr val="dk2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999" y="1042781"/>
            <a:ext cx="4675200" cy="23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9999" y="3691219"/>
            <a:ext cx="4675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5721740" y="-165378"/>
            <a:ext cx="6488400" cy="5473800"/>
          </a:xfrm>
          <a:prstGeom prst="hexagon">
            <a:avLst>
              <a:gd name="adj" fmla="val 25000"/>
              <a:gd name="vf" fmla="val 115470"/>
            </a:avLst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8"/>
          <p:cNvGrpSpPr/>
          <p:nvPr/>
        </p:nvGrpSpPr>
        <p:grpSpPr>
          <a:xfrm flipH="1">
            <a:off x="7191237" y="451838"/>
            <a:ext cx="1304900" cy="487800"/>
            <a:chOff x="7341885" y="4127699"/>
            <a:chExt cx="1304900" cy="487800"/>
          </a:xfrm>
        </p:grpSpPr>
        <p:sp>
          <p:nvSpPr>
            <p:cNvPr id="182" name="Google Shape;182;p28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8"/>
          <p:cNvGrpSpPr/>
          <p:nvPr/>
        </p:nvGrpSpPr>
        <p:grpSpPr>
          <a:xfrm>
            <a:off x="647862" y="4203863"/>
            <a:ext cx="1304900" cy="487800"/>
            <a:chOff x="7341885" y="4127699"/>
            <a:chExt cx="1304900" cy="487800"/>
          </a:xfrm>
        </p:grpSpPr>
        <p:sp>
          <p:nvSpPr>
            <p:cNvPr id="187" name="Google Shape;187;p28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9"/>
          <p:cNvGrpSpPr/>
          <p:nvPr/>
        </p:nvGrpSpPr>
        <p:grpSpPr>
          <a:xfrm flipH="1">
            <a:off x="7191237" y="451838"/>
            <a:ext cx="1304900" cy="487800"/>
            <a:chOff x="7341885" y="4127699"/>
            <a:chExt cx="1304900" cy="487800"/>
          </a:xfrm>
        </p:grpSpPr>
        <p:sp>
          <p:nvSpPr>
            <p:cNvPr id="194" name="Google Shape;194;p29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 flipH="1">
            <a:off x="4596325" y="1551225"/>
            <a:ext cx="3651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>
            <a:off x="-3057252" y="-165378"/>
            <a:ext cx="6488400" cy="5473800"/>
          </a:xfrm>
          <a:prstGeom prst="hexagon">
            <a:avLst>
              <a:gd name="adj" fmla="val 25000"/>
              <a:gd name="vf" fmla="val 115470"/>
            </a:avLst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596325" y="2324175"/>
            <a:ext cx="36516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/>
          <p:nvPr/>
        </p:nvSpPr>
        <p:spPr>
          <a:xfrm>
            <a:off x="883000" y="0"/>
            <a:ext cx="3834600" cy="5143500"/>
          </a:xfrm>
          <a:prstGeom prst="parallelogram">
            <a:avLst>
              <a:gd name="adj" fmla="val 78688"/>
            </a:avLst>
          </a:prstGeom>
          <a:gradFill>
            <a:gsLst>
              <a:gs pos="0">
                <a:schemeClr val="dk2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73363"/>
            <a:ext cx="41466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903550"/>
            <a:ext cx="39285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5721740" y="-165378"/>
            <a:ext cx="6488400" cy="5473800"/>
          </a:xfrm>
          <a:prstGeom prst="hexagon">
            <a:avLst>
              <a:gd name="adj" fmla="val 25000"/>
              <a:gd name="vf" fmla="val 115470"/>
            </a:avLst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072304" y="1742775"/>
            <a:ext cx="2898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2" hasCustomPrompt="1"/>
          </p:nvPr>
        </p:nvSpPr>
        <p:spPr>
          <a:xfrm>
            <a:off x="1730354" y="1225575"/>
            <a:ext cx="158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1072304" y="2194275"/>
            <a:ext cx="2898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3"/>
          </p:nvPr>
        </p:nvSpPr>
        <p:spPr>
          <a:xfrm>
            <a:off x="5173096" y="1742775"/>
            <a:ext cx="2898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4" hasCustomPrompt="1"/>
          </p:nvPr>
        </p:nvSpPr>
        <p:spPr>
          <a:xfrm>
            <a:off x="5831146" y="1225575"/>
            <a:ext cx="158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5"/>
          </p:nvPr>
        </p:nvSpPr>
        <p:spPr>
          <a:xfrm>
            <a:off x="5173096" y="2194275"/>
            <a:ext cx="2898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6"/>
          </p:nvPr>
        </p:nvSpPr>
        <p:spPr>
          <a:xfrm>
            <a:off x="1072304" y="3387325"/>
            <a:ext cx="2898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 idx="7" hasCustomPrompt="1"/>
          </p:nvPr>
        </p:nvSpPr>
        <p:spPr>
          <a:xfrm>
            <a:off x="1730354" y="2870350"/>
            <a:ext cx="158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8"/>
          </p:nvPr>
        </p:nvSpPr>
        <p:spPr>
          <a:xfrm>
            <a:off x="1072304" y="3838825"/>
            <a:ext cx="2898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idx="9"/>
          </p:nvPr>
        </p:nvSpPr>
        <p:spPr>
          <a:xfrm>
            <a:off x="5173096" y="3387325"/>
            <a:ext cx="2898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13" hasCustomPrompt="1"/>
          </p:nvPr>
        </p:nvSpPr>
        <p:spPr>
          <a:xfrm>
            <a:off x="5831146" y="2870350"/>
            <a:ext cx="158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14"/>
          </p:nvPr>
        </p:nvSpPr>
        <p:spPr>
          <a:xfrm>
            <a:off x="5173096" y="3838825"/>
            <a:ext cx="2898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 idx="15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5285325" y="2181900"/>
            <a:ext cx="2767200" cy="13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3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720049" y="3482025"/>
            <a:ext cx="2509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720049" y="3855323"/>
            <a:ext cx="25095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2"/>
          </p:nvPr>
        </p:nvSpPr>
        <p:spPr>
          <a:xfrm>
            <a:off x="3317250" y="3482025"/>
            <a:ext cx="2509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3"/>
          </p:nvPr>
        </p:nvSpPr>
        <p:spPr>
          <a:xfrm>
            <a:off x="3317250" y="3855323"/>
            <a:ext cx="25095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4"/>
          </p:nvPr>
        </p:nvSpPr>
        <p:spPr>
          <a:xfrm>
            <a:off x="5914451" y="3482025"/>
            <a:ext cx="2509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5"/>
          </p:nvPr>
        </p:nvSpPr>
        <p:spPr>
          <a:xfrm>
            <a:off x="5914451" y="3855323"/>
            <a:ext cx="25095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6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igtree Black"/>
              <a:buNone/>
              <a:defRPr sz="3500" i="1">
                <a:solidFill>
                  <a:schemeClr val="lt2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●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○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■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●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○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■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●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"/>
              <a:buChar char="○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anrope"/>
              <a:buChar char="■"/>
              <a:defRPr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8" r:id="rId5"/>
    <p:sldLayoutId id="2147483661" r:id="rId6"/>
    <p:sldLayoutId id="2147483663" r:id="rId7"/>
    <p:sldLayoutId id="2147483665" r:id="rId8"/>
    <p:sldLayoutId id="2147483668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ctrTitle"/>
          </p:nvPr>
        </p:nvSpPr>
        <p:spPr>
          <a:xfrm>
            <a:off x="427338" y="1951580"/>
            <a:ext cx="8484780" cy="1534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000" b="1" i="0" dirty="0">
                <a:latin typeface="+mj-lt"/>
              </a:rPr>
              <a:t>Исследования эффективности мер профилактики травм и заболеваний опорно-двигательного аппарата спортсмена в АФК</a:t>
            </a:r>
            <a:endParaRPr sz="3000" b="1" i="0" dirty="0">
              <a:latin typeface="+mj-lt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subTitle" idx="1"/>
          </p:nvPr>
        </p:nvSpPr>
        <p:spPr>
          <a:xfrm>
            <a:off x="2212838" y="3583849"/>
            <a:ext cx="6876489" cy="1534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+mn-lt"/>
              </a:rPr>
              <a:t>Выполнил: студент группы 201 АФК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+mn-lt"/>
              </a:rPr>
              <a:t>Шехов</a:t>
            </a:r>
            <a:r>
              <a:rPr lang="ru-RU" sz="2000" dirty="0">
                <a:latin typeface="+mn-lt"/>
              </a:rPr>
              <a:t> Александр Алексеевич</a:t>
            </a:r>
            <a:endParaRPr lang="en-US" sz="20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+mn-lt"/>
              </a:rPr>
              <a:t>Научные руководители :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+mn-lt"/>
              </a:rPr>
              <a:t>Абдрахманова</a:t>
            </a:r>
            <a:r>
              <a:rPr lang="ru-RU" sz="2000" dirty="0">
                <a:latin typeface="+mn-lt"/>
              </a:rPr>
              <a:t> И. В., доцент кафедры </a:t>
            </a:r>
            <a:r>
              <a:rPr lang="ru-RU" sz="2000" dirty="0" err="1">
                <a:latin typeface="+mn-lt"/>
              </a:rPr>
              <a:t>ТиТФКиС</a:t>
            </a:r>
            <a:endParaRPr lang="ru-RU" sz="20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+mn-lt"/>
              </a:rPr>
              <a:t>Лущик</a:t>
            </a:r>
            <a:r>
              <a:rPr lang="ru-RU" sz="2000" dirty="0">
                <a:latin typeface="+mn-lt"/>
              </a:rPr>
              <a:t> И.В, доц. кафедры </a:t>
            </a:r>
            <a:r>
              <a:rPr lang="ru-RU" sz="2000" dirty="0" err="1">
                <a:latin typeface="+mn-lt"/>
              </a:rPr>
              <a:t>ТиТФКиС</a:t>
            </a:r>
            <a:endParaRPr lang="ru-RU" sz="2000" dirty="0">
              <a:latin typeface="+mn-lt"/>
            </a:endParaRPr>
          </a:p>
        </p:txBody>
      </p:sp>
      <p:grpSp>
        <p:nvGrpSpPr>
          <p:cNvPr id="213" name="Google Shape;213;p33"/>
          <p:cNvGrpSpPr/>
          <p:nvPr/>
        </p:nvGrpSpPr>
        <p:grpSpPr>
          <a:xfrm rot="10800000">
            <a:off x="575549" y="4359599"/>
            <a:ext cx="1304900" cy="487800"/>
            <a:chOff x="7341885" y="4127699"/>
            <a:chExt cx="1304900" cy="487800"/>
          </a:xfrm>
        </p:grpSpPr>
        <p:sp>
          <p:nvSpPr>
            <p:cNvPr id="214" name="Google Shape;214;p33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5E8922C-43C9-4F75-A47B-0403F1AF135B}"/>
              </a:ext>
            </a:extLst>
          </p:cNvPr>
          <p:cNvSpPr txBox="1"/>
          <p:nvPr/>
        </p:nvSpPr>
        <p:spPr>
          <a:xfrm>
            <a:off x="652657" y="70996"/>
            <a:ext cx="8034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</a:rPr>
              <a:t>Федеральное государственное образовательное учреждение высшего образования</a:t>
            </a:r>
          </a:p>
          <a:p>
            <a:pPr algn="ctr"/>
            <a:r>
              <a:rPr lang="ru-RU" sz="2000" dirty="0">
                <a:solidFill>
                  <a:schemeClr val="accent6"/>
                </a:solidFill>
              </a:rPr>
              <a:t>Волгоградская государственная академия физической культуры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3644FF-6B16-4D07-9335-A7E3BC12197B}"/>
              </a:ext>
            </a:extLst>
          </p:cNvPr>
          <p:cNvSpPr txBox="1"/>
          <p:nvPr/>
        </p:nvSpPr>
        <p:spPr>
          <a:xfrm>
            <a:off x="0" y="2212180"/>
            <a:ext cx="8825023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endParaRPr lang="ru-RU" sz="2000" b="1" dirty="0">
              <a:solidFill>
                <a:schemeClr val="accent6"/>
              </a:solidFill>
            </a:endParaRPr>
          </a:p>
          <a:p>
            <a:pPr algn="just"/>
            <a:endParaRPr lang="ru-RU" sz="2000" b="1" dirty="0">
              <a:solidFill>
                <a:schemeClr val="accent6"/>
              </a:solidFill>
            </a:endParaRPr>
          </a:p>
          <a:p>
            <a:pPr algn="just"/>
            <a:endParaRPr lang="ru-RU" sz="2000" b="1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/>
                </a:solidFill>
              </a:rPr>
              <a:t>Цель </a:t>
            </a:r>
            <a:r>
              <a:rPr lang="ru-RU" sz="2000" dirty="0">
                <a:solidFill>
                  <a:schemeClr val="accent6"/>
                </a:solidFill>
              </a:rPr>
              <a:t>согревающего  </a:t>
            </a:r>
            <a:r>
              <a:rPr lang="ru-RU" sz="2000" dirty="0" smtClean="0">
                <a:solidFill>
                  <a:schemeClr val="accent6"/>
                </a:solidFill>
              </a:rPr>
              <a:t>массажа </a:t>
            </a:r>
            <a:r>
              <a:rPr lang="ru-RU" sz="2000" dirty="0">
                <a:solidFill>
                  <a:schemeClr val="accent6"/>
                </a:solidFill>
              </a:rPr>
              <a:t>благотворно влияет на процесс кровообращения в тех частях тела, которые подверглись охлаждению на соревнованиях, что часто происходит в таких видах спорта, как плавание, легкая атлетика и др. 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4B8062C7-49A0-6128-D6A4-701F1FFA97CE}"/>
              </a:ext>
            </a:extLst>
          </p:cNvPr>
          <p:cNvSpPr/>
          <p:nvPr/>
        </p:nvSpPr>
        <p:spPr>
          <a:xfrm>
            <a:off x="120503" y="1139687"/>
            <a:ext cx="2828106" cy="36829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6A2150-90BC-84F3-CBDE-680F3A4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>
                <a:latin typeface="+mj-lt"/>
              </a:rPr>
              <a:t>Согревающий</a:t>
            </a:r>
            <a:r>
              <a:rPr lang="ru-RU" sz="3000" dirty="0" smtClean="0">
                <a:latin typeface="+mj-lt"/>
              </a:rPr>
              <a:t> </a:t>
            </a:r>
            <a:r>
              <a:rPr lang="ru-RU" sz="3000" dirty="0">
                <a:latin typeface="+mj-lt"/>
              </a:rPr>
              <a:t>массаж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165AD-8742-42BF-AC8A-4050F7AD172E}"/>
              </a:ext>
            </a:extLst>
          </p:cNvPr>
          <p:cNvSpPr txBox="1"/>
          <p:nvPr/>
        </p:nvSpPr>
        <p:spPr>
          <a:xfrm>
            <a:off x="3413053" y="971845"/>
            <a:ext cx="5610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проводят непосредственно перед тренировкой, соревнованием или во время соревнования (между забегами, заплывами, схватками). Согревающий массаж способствует быстрому и глубокому разогреванию мышц, повышению их сократительной способности.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C6155F-1159-47CD-A4E5-71976F7C86BC}"/>
              </a:ext>
            </a:extLst>
          </p:cNvPr>
          <p:cNvSpPr/>
          <p:nvPr/>
        </p:nvSpPr>
        <p:spPr>
          <a:xfrm>
            <a:off x="3413053" y="971845"/>
            <a:ext cx="5610445" cy="2246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791" y="1139687"/>
            <a:ext cx="262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5000"/>
                  </a:schemeClr>
                </a:solidFill>
              </a:rPr>
              <a:t>Время применения</a:t>
            </a:r>
            <a:endParaRPr lang="ru-RU" sz="2000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9635" y="3218121"/>
            <a:ext cx="4194313" cy="3003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4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646750-CBB6-8451-AA00-1393A4B8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25301" y="89210"/>
            <a:ext cx="7144214" cy="1211766"/>
          </a:xfrm>
        </p:spPr>
        <p:txBody>
          <a:bodyPr/>
          <a:lstStyle/>
          <a:p>
            <a:pPr algn="ctr"/>
            <a:r>
              <a:rPr lang="ru-RU" sz="2800" i="0" dirty="0">
                <a:latin typeface="+mj-lt"/>
              </a:rPr>
              <a:t>Восстановительный массаж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D0BCF94-F394-6190-711E-F7F9F1981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94" y="896919"/>
            <a:ext cx="7590262" cy="597343"/>
          </a:xfrm>
        </p:spPr>
        <p:txBody>
          <a:bodyPr/>
          <a:lstStyle/>
          <a:p>
            <a:r>
              <a:rPr lang="ru-RU" sz="2000" b="1" dirty="0">
                <a:latin typeface="+mn-lt"/>
              </a:rPr>
              <a:t>Цель восстановительного массажа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чтобы восстановление организма осуществилось быстрее, необходимо использовать восстановительный массаж после нагрузок (как во время тренировок, так и во время соревнований).</a:t>
            </a:r>
          </a:p>
          <a:p>
            <a:r>
              <a:rPr lang="ru-RU" sz="2000" b="1" dirty="0">
                <a:latin typeface="+mn-lt"/>
              </a:rPr>
              <a:t>Актуальность использования 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является </a:t>
            </a:r>
            <a:r>
              <a:rPr lang="ru-RU" sz="2000" dirty="0">
                <a:latin typeface="+mn-lt"/>
              </a:rPr>
              <a:t>важным элементом спортивной тренировки. В связи с тем, что в последнее время происходит увеличение объема и интенсивности тренировочной нагрузки, спортивному восстановительному массажу придается большое значение.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669235" y="993913"/>
            <a:ext cx="4731026" cy="30706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755374" y="2531165"/>
            <a:ext cx="3949148" cy="3048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7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755883" y="22339"/>
            <a:ext cx="8197172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Травмы опорно-двигательного аппарата</a:t>
            </a:r>
            <a:endParaRPr sz="3000" b="1" i="0" dirty="0">
              <a:latin typeface="+mj-lt"/>
            </a:endParaRPr>
          </a:p>
        </p:txBody>
      </p:sp>
      <p:grpSp>
        <p:nvGrpSpPr>
          <p:cNvPr id="227" name="Google Shape;227;p34"/>
          <p:cNvGrpSpPr/>
          <p:nvPr/>
        </p:nvGrpSpPr>
        <p:grpSpPr>
          <a:xfrm rot="-5400000">
            <a:off x="-296597" y="408549"/>
            <a:ext cx="1304900" cy="487800"/>
            <a:chOff x="7341885" y="4127699"/>
            <a:chExt cx="1304900" cy="487800"/>
          </a:xfrm>
        </p:grpSpPr>
        <p:sp>
          <p:nvSpPr>
            <p:cNvPr id="228" name="Google Shape;228;p34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19C95F-4FBB-42B6-A55B-28356DD93441}"/>
              </a:ext>
            </a:extLst>
          </p:cNvPr>
          <p:cNvSpPr txBox="1"/>
          <p:nvPr/>
        </p:nvSpPr>
        <p:spPr>
          <a:xfrm>
            <a:off x="873307" y="1038175"/>
            <a:ext cx="1903228" cy="40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n-lt"/>
              </a:rPr>
              <a:t>Ушибы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238B1-532C-435F-893F-E8FC3BC3B6D9}"/>
              </a:ext>
            </a:extLst>
          </p:cNvPr>
          <p:cNvSpPr txBox="1"/>
          <p:nvPr/>
        </p:nvSpPr>
        <p:spPr>
          <a:xfrm>
            <a:off x="3949774" y="1960002"/>
            <a:ext cx="2835349" cy="40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n-lt"/>
              </a:rPr>
              <a:t>Растяжения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DBC60-4180-4560-A4AA-3799E237F6DC}"/>
              </a:ext>
            </a:extLst>
          </p:cNvPr>
          <p:cNvSpPr txBox="1"/>
          <p:nvPr/>
        </p:nvSpPr>
        <p:spPr>
          <a:xfrm>
            <a:off x="6367467" y="609378"/>
            <a:ext cx="1827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  <a:latin typeface="+mn-lt"/>
              </a:rPr>
              <a:t>Вывихи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174E9-3492-4EF3-AB28-F8753C0B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6" y="2216587"/>
            <a:ext cx="2889382" cy="198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F7DF7D-5C19-4C63-B0AD-745FA6C3F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590" y="3076998"/>
            <a:ext cx="3105527" cy="163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5398A-FA35-45E9-AB6F-4B1CA375F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778" y="1756548"/>
            <a:ext cx="2043099" cy="163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5A8B36D-EC2F-3B41-BAD4-8A2B20C143B5}"/>
              </a:ext>
            </a:extLst>
          </p:cNvPr>
          <p:cNvSpPr/>
          <p:nvPr/>
        </p:nvSpPr>
        <p:spPr>
          <a:xfrm>
            <a:off x="1166068" y="1461940"/>
            <a:ext cx="382175" cy="745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B8D0646-1CE9-777B-CBB1-28F8515A277B}"/>
              </a:ext>
            </a:extLst>
          </p:cNvPr>
          <p:cNvSpPr/>
          <p:nvPr/>
        </p:nvSpPr>
        <p:spPr>
          <a:xfrm>
            <a:off x="4572000" y="2302163"/>
            <a:ext cx="360708" cy="774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CC276954-C60F-2581-F153-82FFD4762BAB}"/>
              </a:ext>
            </a:extLst>
          </p:cNvPr>
          <p:cNvSpPr/>
          <p:nvPr/>
        </p:nvSpPr>
        <p:spPr>
          <a:xfrm>
            <a:off x="7192488" y="968941"/>
            <a:ext cx="321921" cy="684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3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35F02-F0D8-9E42-A858-9394B97C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84" y="331645"/>
            <a:ext cx="7553093" cy="640200"/>
          </a:xfrm>
        </p:spPr>
        <p:txBody>
          <a:bodyPr/>
          <a:lstStyle/>
          <a:p>
            <a:r>
              <a:rPr lang="ru-RU" sz="3000" i="0" dirty="0">
                <a:latin typeface="+mj-lt"/>
              </a:rPr>
              <a:t>Травмы</a:t>
            </a:r>
            <a:r>
              <a:rPr lang="ru-RU" sz="3000" dirty="0">
                <a:latin typeface="+mj-lt"/>
              </a:rPr>
              <a:t> </a:t>
            </a:r>
            <a:r>
              <a:rPr lang="ru-RU" sz="3000" i="0" dirty="0">
                <a:latin typeface="+mj-lt"/>
              </a:rPr>
              <a:t>опорно-двигательного аппарата</a:t>
            </a:r>
            <a:r>
              <a:rPr lang="ru-RU" sz="3000" dirty="0">
                <a:latin typeface="+mj-lt"/>
              </a:rPr>
              <a:t/>
            </a:r>
            <a:br>
              <a:rPr lang="ru-RU" sz="3000" dirty="0">
                <a:latin typeface="+mj-lt"/>
              </a:rPr>
            </a:br>
            <a:r>
              <a:rPr lang="ru-RU" sz="3000" dirty="0">
                <a:latin typeface="+mj-lt"/>
              </a:rPr>
              <a:t/>
            </a:r>
            <a:br>
              <a:rPr lang="ru-RU" sz="3000" dirty="0">
                <a:latin typeface="+mj-lt"/>
              </a:rPr>
            </a:b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sz="2000" i="0" dirty="0">
                <a:latin typeface="+mn-lt"/>
              </a:rPr>
              <a:t>Разрывы</a:t>
            </a:r>
            <a:r>
              <a:rPr lang="ru-RU" sz="2000" dirty="0">
                <a:latin typeface="+mn-lt"/>
              </a:rPr>
              <a:t>    </a:t>
            </a:r>
            <a:r>
              <a:rPr lang="ru-RU" sz="2800" dirty="0">
                <a:latin typeface="+mj-lt"/>
              </a:rPr>
              <a:t>                                 </a:t>
            </a:r>
            <a:r>
              <a:rPr lang="ru-RU" sz="2000" dirty="0">
                <a:latin typeface="+mn-lt"/>
              </a:rPr>
              <a:t> </a:t>
            </a:r>
            <a:r>
              <a:rPr lang="ru-RU" sz="2000" i="0" dirty="0">
                <a:latin typeface="+mn-lt"/>
              </a:rPr>
              <a:t>Переломы</a:t>
            </a:r>
            <a:r>
              <a:rPr lang="ru-RU" sz="2000" dirty="0">
                <a:latin typeface="+mn-lt"/>
              </a:rPr>
              <a:t>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D90F0-F215-9D99-ECE7-7AD9FCA2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1" y="2868369"/>
            <a:ext cx="2376255" cy="1851103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117EA374-E7B0-AE00-6D80-8444C8B1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46" y="2868369"/>
            <a:ext cx="2376254" cy="1851103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C5CF8AE9-8923-36F5-8D19-C916336E4F7D}"/>
              </a:ext>
            </a:extLst>
          </p:cNvPr>
          <p:cNvSpPr/>
          <p:nvPr/>
        </p:nvSpPr>
        <p:spPr>
          <a:xfrm>
            <a:off x="1427356" y="2155903"/>
            <a:ext cx="245327" cy="71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C9BCDAE9-9D72-BB8A-BA7B-06759F53B125}"/>
              </a:ext>
            </a:extLst>
          </p:cNvPr>
          <p:cNvSpPr/>
          <p:nvPr/>
        </p:nvSpPr>
        <p:spPr>
          <a:xfrm>
            <a:off x="6620110" y="2155902"/>
            <a:ext cx="245327" cy="71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3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2"/>
          <p:cNvSpPr txBox="1">
            <a:spLocks noGrp="1"/>
          </p:cNvSpPr>
          <p:nvPr>
            <p:ph type="subTitle" idx="3"/>
          </p:nvPr>
        </p:nvSpPr>
        <p:spPr>
          <a:xfrm>
            <a:off x="857693" y="104077"/>
            <a:ext cx="7449879" cy="526788"/>
          </a:xfrm>
        </p:spPr>
        <p:txBody>
          <a:bodyPr/>
          <a:lstStyle/>
          <a:p>
            <a:pPr lvl="0"/>
            <a:r>
              <a:rPr lang="ru-RU" sz="3000" b="1" dirty="0">
                <a:latin typeface="+mj-lt"/>
              </a:rPr>
              <a:t>Профилактика травматизма в АФК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42422663-6265-4F1C-8329-FD7FF55F8119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85854" y="840059"/>
            <a:ext cx="8593873" cy="3864826"/>
          </a:xfrm>
        </p:spPr>
        <p:txBody>
          <a:bodyPr/>
          <a:lstStyle/>
          <a:p>
            <a:r>
              <a:rPr lang="ru-RU" sz="2000" i="0" dirty="0">
                <a:latin typeface="+mn-lt"/>
              </a:rPr>
              <a:t>Профилактика травматизма</a:t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/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/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/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/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/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>     По статистике основные причины травматизма : недостаточная про­фессиональная подготовка учителя и, как результат, плохая организация учебного процесса; неправильное комплектование групп; недостатки или ошибки в методике; нарушение дисциплины, установленных правил, требо­ваний врачебно-педагогического контроля; несоответствие материально-технического обеспечения.</a:t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/>
            </a:r>
            <a:br>
              <a:rPr lang="ru-RU" sz="2000" i="0" dirty="0">
                <a:latin typeface="+mn-lt"/>
              </a:rPr>
            </a:br>
            <a:r>
              <a:rPr lang="ru-RU" sz="2000" i="0" dirty="0">
                <a:latin typeface="+mn-lt"/>
              </a:rPr>
              <a:t>                   </a:t>
            </a:r>
            <a:endParaRPr lang="ru-RU" sz="1050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B9EEBC55-FE1F-EB27-A400-F7F46716109D}"/>
              </a:ext>
            </a:extLst>
          </p:cNvPr>
          <p:cNvSpPr/>
          <p:nvPr/>
        </p:nvSpPr>
        <p:spPr>
          <a:xfrm>
            <a:off x="134678" y="910220"/>
            <a:ext cx="3775681" cy="41631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EC570-7C23-46CE-B474-840A7D731529}"/>
              </a:ext>
            </a:extLst>
          </p:cNvPr>
          <p:cNvSpPr txBox="1"/>
          <p:nvPr/>
        </p:nvSpPr>
        <p:spPr>
          <a:xfrm>
            <a:off x="4068726" y="840059"/>
            <a:ext cx="4621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ком­плекс организационно-методических мероприятий, направленных на совер­шенствование физического воспитания. </a:t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AF0EB8-DA02-4C4A-BD54-65F875FF6661}"/>
              </a:ext>
            </a:extLst>
          </p:cNvPr>
          <p:cNvSpPr/>
          <p:nvPr/>
        </p:nvSpPr>
        <p:spPr>
          <a:xfrm>
            <a:off x="4068726" y="910220"/>
            <a:ext cx="4621618" cy="15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63"/>
          <p:cNvSpPr txBox="1">
            <a:spLocks noGrp="1"/>
          </p:cNvSpPr>
          <p:nvPr>
            <p:ph type="title"/>
          </p:nvPr>
        </p:nvSpPr>
        <p:spPr>
          <a:xfrm>
            <a:off x="720000" y="154436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Вывод</a:t>
            </a:r>
            <a:endParaRPr sz="3000" b="1" i="0" dirty="0">
              <a:latin typeface="+mj-lt"/>
            </a:endParaRPr>
          </a:p>
        </p:txBody>
      </p:sp>
      <p:sp>
        <p:nvSpPr>
          <p:cNvPr id="909" name="Google Shape;909;p63"/>
          <p:cNvSpPr txBox="1">
            <a:spLocks noGrp="1"/>
          </p:cNvSpPr>
          <p:nvPr>
            <p:ph type="subTitle" idx="1"/>
          </p:nvPr>
        </p:nvSpPr>
        <p:spPr>
          <a:xfrm>
            <a:off x="177209" y="781198"/>
            <a:ext cx="8789581" cy="4025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dirty="0">
                <a:latin typeface="+mj-lt"/>
              </a:rPr>
              <a:t>Эффективность борьбы с травмами в спорте во многом зависит от согласованности работы врачей, тренеров и самих спортсменов. При этом на тренера возлагается основная функция в реализации практических мер по профилактике травм и проведении специальных реабилитационных мероприятий после повреждений и заболеваний. Проблема травматизма в спорте является традиционно актуальным направлением медицины и затрагивает всех специалистов, принимающих участие в тренировочном процессе и, безусловно, самих спортсменов. Связано это, прежде всего, с повышенным риском получения травм при занятиях спортом.</a:t>
            </a:r>
            <a:endParaRPr sz="20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A8B5D-DD94-518B-4B6E-3F7F4BA2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844" y="9545"/>
            <a:ext cx="5376000" cy="1426500"/>
          </a:xfrm>
        </p:spPr>
        <p:txBody>
          <a:bodyPr/>
          <a:lstStyle/>
          <a:p>
            <a:r>
              <a:rPr lang="ru-RU" sz="3000" i="0" dirty="0" smtClean="0">
                <a:latin typeface="+mj-lt"/>
              </a:rPr>
              <a:t>Аннотация исследования</a:t>
            </a:r>
            <a:endParaRPr lang="ru-RU" sz="3000" i="0" dirty="0">
              <a:latin typeface="+mj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3B514B-3473-8A49-C7E4-9343250FA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02" y="1238301"/>
            <a:ext cx="8379396" cy="3408040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Цель исследования                     установить основные  виды, причины и способы профилактики травм и заболеваний ОДА</a:t>
            </a:r>
          </a:p>
          <a:p>
            <a:r>
              <a:rPr lang="ru-RU" sz="2000" dirty="0">
                <a:latin typeface="+mn-lt"/>
              </a:rPr>
              <a:t>Объект исследования                  процесс профилактики людей с травмами и заболеваниями ОДА, направленный на реабилитацию</a:t>
            </a:r>
          </a:p>
          <a:p>
            <a:r>
              <a:rPr lang="ru-RU" sz="2000" dirty="0">
                <a:latin typeface="+mn-lt"/>
              </a:rPr>
              <a:t>Предмет исследования                средства и методы восстановления и профилактики ,используемых по время реабилитации</a:t>
            </a:r>
          </a:p>
          <a:p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85AA6D-DFC7-78E3-F543-17C290B4CB2C}"/>
              </a:ext>
            </a:extLst>
          </p:cNvPr>
          <p:cNvSpPr/>
          <p:nvPr/>
        </p:nvSpPr>
        <p:spPr>
          <a:xfrm>
            <a:off x="207600" y="1363871"/>
            <a:ext cx="2549912" cy="312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D90C584-3091-594D-B125-4F364987C858}"/>
              </a:ext>
            </a:extLst>
          </p:cNvPr>
          <p:cNvCxnSpPr/>
          <p:nvPr/>
        </p:nvCxnSpPr>
        <p:spPr>
          <a:xfrm>
            <a:off x="2832410" y="1501698"/>
            <a:ext cx="11597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C60B9E-C9C0-B297-8AFD-08C40B012D2F}"/>
              </a:ext>
            </a:extLst>
          </p:cNvPr>
          <p:cNvSpPr/>
          <p:nvPr/>
        </p:nvSpPr>
        <p:spPr>
          <a:xfrm>
            <a:off x="223025" y="1924518"/>
            <a:ext cx="2787804" cy="312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DB32E94-6716-9B35-90F0-BD75E2FACD83}"/>
              </a:ext>
            </a:extLst>
          </p:cNvPr>
          <p:cNvCxnSpPr>
            <a:cxnSpLocks/>
          </p:cNvCxnSpPr>
          <p:nvPr/>
        </p:nvCxnSpPr>
        <p:spPr>
          <a:xfrm>
            <a:off x="3070302" y="2133600"/>
            <a:ext cx="1116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468B1C-3235-7CA1-DAA3-7C1973ADFB87}"/>
              </a:ext>
            </a:extLst>
          </p:cNvPr>
          <p:cNvSpPr/>
          <p:nvPr/>
        </p:nvSpPr>
        <p:spPr>
          <a:xfrm>
            <a:off x="223025" y="2876085"/>
            <a:ext cx="2995960" cy="312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6B7717B-F619-5C6B-EF8A-29485E672C5B}"/>
              </a:ext>
            </a:extLst>
          </p:cNvPr>
          <p:cNvCxnSpPr/>
          <p:nvPr/>
        </p:nvCxnSpPr>
        <p:spPr>
          <a:xfrm>
            <a:off x="3278459" y="3055434"/>
            <a:ext cx="996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677470" y="192900"/>
            <a:ext cx="8197172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Заболевания опорно-двигательного аппарата</a:t>
            </a:r>
            <a:endParaRPr sz="3000" b="1" i="0" dirty="0">
              <a:latin typeface="+mj-lt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601066" y="1315801"/>
            <a:ext cx="4339530" cy="3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ru-RU" sz="2000" dirty="0">
              <a:solidFill>
                <a:schemeClr val="lt2"/>
              </a:solidFill>
              <a:latin typeface="+mn-lt"/>
              <a:ea typeface="Figtree Black"/>
              <a:cs typeface="Figtree Black"/>
              <a:sym typeface="Figtree Black"/>
            </a:endParaRPr>
          </a:p>
        </p:txBody>
      </p:sp>
      <p:grpSp>
        <p:nvGrpSpPr>
          <p:cNvPr id="227" name="Google Shape;227;p34"/>
          <p:cNvGrpSpPr/>
          <p:nvPr/>
        </p:nvGrpSpPr>
        <p:grpSpPr>
          <a:xfrm rot="-5400000">
            <a:off x="-296597" y="408549"/>
            <a:ext cx="1304900" cy="487800"/>
            <a:chOff x="7341885" y="4127699"/>
            <a:chExt cx="1304900" cy="487800"/>
          </a:xfrm>
        </p:grpSpPr>
        <p:sp>
          <p:nvSpPr>
            <p:cNvPr id="228" name="Google Shape;228;p34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19C95F-4FBB-42B6-A55B-28356DD93441}"/>
              </a:ext>
            </a:extLst>
          </p:cNvPr>
          <p:cNvSpPr txBox="1"/>
          <p:nvPr/>
        </p:nvSpPr>
        <p:spPr>
          <a:xfrm>
            <a:off x="867603" y="1226832"/>
            <a:ext cx="1903228" cy="40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n-lt"/>
              </a:rPr>
              <a:t>Остеохондроз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238B1-532C-435F-893F-E8FC3BC3B6D9}"/>
              </a:ext>
            </a:extLst>
          </p:cNvPr>
          <p:cNvSpPr txBox="1"/>
          <p:nvPr/>
        </p:nvSpPr>
        <p:spPr>
          <a:xfrm>
            <a:off x="5610577" y="1375588"/>
            <a:ext cx="2835349" cy="40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n-lt"/>
              </a:rPr>
              <a:t>Ревматоидный артрит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79DDE2-FBA0-419D-AE09-178DDFE9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77" y="2613439"/>
            <a:ext cx="3414713" cy="220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F1B6B-8141-7F57-D7D3-6E14BC69E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77" y="2591051"/>
            <a:ext cx="2702449" cy="2192385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4CB30F-B267-1B0C-841B-E230C80B3018}"/>
              </a:ext>
            </a:extLst>
          </p:cNvPr>
          <p:cNvSpPr/>
          <p:nvPr/>
        </p:nvSpPr>
        <p:spPr>
          <a:xfrm>
            <a:off x="1531744" y="1635901"/>
            <a:ext cx="474917" cy="935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C734400-2CEA-E4EA-AD3F-FFCE0DA6398E}"/>
              </a:ext>
            </a:extLst>
          </p:cNvPr>
          <p:cNvSpPr/>
          <p:nvPr/>
        </p:nvSpPr>
        <p:spPr>
          <a:xfrm>
            <a:off x="6950927" y="1702712"/>
            <a:ext cx="468351" cy="869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677470" y="192900"/>
            <a:ext cx="8197172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Заболевания опорно-двигательного аппарата</a:t>
            </a:r>
            <a:endParaRPr sz="3000" b="1" i="0" dirty="0">
              <a:latin typeface="+mj-lt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601066" y="1315801"/>
            <a:ext cx="4339530" cy="3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ru-RU" sz="2000" dirty="0">
              <a:solidFill>
                <a:schemeClr val="lt2"/>
              </a:solidFill>
              <a:latin typeface="+mn-lt"/>
              <a:ea typeface="Figtree Black"/>
              <a:cs typeface="Figtree Black"/>
              <a:sym typeface="Figtree Black"/>
            </a:endParaRPr>
          </a:p>
        </p:txBody>
      </p:sp>
      <p:grpSp>
        <p:nvGrpSpPr>
          <p:cNvPr id="227" name="Google Shape;227;p34"/>
          <p:cNvGrpSpPr/>
          <p:nvPr/>
        </p:nvGrpSpPr>
        <p:grpSpPr>
          <a:xfrm rot="-5400000">
            <a:off x="-296597" y="408549"/>
            <a:ext cx="1304900" cy="487800"/>
            <a:chOff x="7341885" y="4127699"/>
            <a:chExt cx="1304900" cy="487800"/>
          </a:xfrm>
        </p:grpSpPr>
        <p:sp>
          <p:nvSpPr>
            <p:cNvPr id="228" name="Google Shape;228;p34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19C95F-4FBB-42B6-A55B-28356DD93441}"/>
              </a:ext>
            </a:extLst>
          </p:cNvPr>
          <p:cNvSpPr txBox="1"/>
          <p:nvPr/>
        </p:nvSpPr>
        <p:spPr>
          <a:xfrm>
            <a:off x="671640" y="1257802"/>
            <a:ext cx="2681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n-lt"/>
              </a:rPr>
              <a:t>Болезнь Бехтерева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238B1-532C-435F-893F-E8FC3BC3B6D9}"/>
              </a:ext>
            </a:extLst>
          </p:cNvPr>
          <p:cNvSpPr txBox="1"/>
          <p:nvPr/>
        </p:nvSpPr>
        <p:spPr>
          <a:xfrm>
            <a:off x="5540241" y="1350568"/>
            <a:ext cx="2835349" cy="40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n-lt"/>
              </a:rPr>
              <a:t>Подагра</a:t>
            </a:r>
          </a:p>
        </p:txBody>
      </p:sp>
      <p:pic>
        <p:nvPicPr>
          <p:cNvPr id="5" name="Рисунок 4" descr="Изображение выглядит как текст, внутренний, цепь&#10;&#10;Автоматически созданное описание">
            <a:extLst>
              <a:ext uri="{FF2B5EF4-FFF2-40B4-BE49-F238E27FC236}">
                <a16:creationId xmlns:a16="http://schemas.microsoft.com/office/drawing/2014/main" id="{7CFDFCA4-2390-E10C-1F80-F4D41409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2" y="2428705"/>
            <a:ext cx="3482642" cy="2438611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C12981C-93C7-7A93-2F10-88DE86F06306}"/>
              </a:ext>
            </a:extLst>
          </p:cNvPr>
          <p:cNvSpPr/>
          <p:nvPr/>
        </p:nvSpPr>
        <p:spPr>
          <a:xfrm>
            <a:off x="1677463" y="1687056"/>
            <a:ext cx="334820" cy="73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9FF909-4D65-70F5-FD94-B83A04F18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735" y="2423020"/>
            <a:ext cx="2642807" cy="2580267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01EF5609-F0A8-CDBB-586C-B4ACD97E5294}"/>
              </a:ext>
            </a:extLst>
          </p:cNvPr>
          <p:cNvSpPr/>
          <p:nvPr/>
        </p:nvSpPr>
        <p:spPr>
          <a:xfrm>
            <a:off x="6016992" y="1677327"/>
            <a:ext cx="272295" cy="693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1090815" y="0"/>
            <a:ext cx="7683242" cy="1073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solidFill>
                  <a:schemeClr val="lt2"/>
                </a:solidFill>
              </a:rPr>
              <a:t>Профилактика заболеваний опорно-двигательного аппарата</a:t>
            </a:r>
            <a:endParaRPr sz="3000" b="1" i="0" dirty="0">
              <a:solidFill>
                <a:schemeClr val="lt2"/>
              </a:solidFill>
            </a:endParaRPr>
          </a:p>
        </p:txBody>
      </p:sp>
      <p:grpSp>
        <p:nvGrpSpPr>
          <p:cNvPr id="240" name="Google Shape;240;p35"/>
          <p:cNvGrpSpPr/>
          <p:nvPr/>
        </p:nvGrpSpPr>
        <p:grpSpPr>
          <a:xfrm rot="10800000">
            <a:off x="-47339" y="362228"/>
            <a:ext cx="1069326" cy="479600"/>
            <a:chOff x="7341885" y="4127699"/>
            <a:chExt cx="1304900" cy="487800"/>
          </a:xfrm>
        </p:grpSpPr>
        <p:sp>
          <p:nvSpPr>
            <p:cNvPr id="241" name="Google Shape;241;p35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4AECD17-84A7-49CD-8060-E91372A72ECB}"/>
              </a:ext>
            </a:extLst>
          </p:cNvPr>
          <p:cNvSpPr txBox="1"/>
          <p:nvPr/>
        </p:nvSpPr>
        <p:spPr>
          <a:xfrm>
            <a:off x="104077" y="150223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  <a:latin typeface="+mn-lt"/>
              </a:rPr>
              <a:t>Современная</a:t>
            </a:r>
            <a:r>
              <a:rPr lang="ru-RU" sz="2000" i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+mn-lt"/>
              </a:rPr>
              <a:t>подготовка спортсменов предусматривает 2-3-разовые тренировки в день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D00456-E424-4131-B36B-FF559689B152}"/>
              </a:ext>
            </a:extLst>
          </p:cNvPr>
          <p:cNvSpPr txBox="1"/>
          <p:nvPr/>
        </p:nvSpPr>
        <p:spPr>
          <a:xfrm>
            <a:off x="-155415" y="4111019"/>
            <a:ext cx="265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</a:rPr>
              <a:t>разминка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D05A95-DD2E-4455-BE75-EB3FCB326B4E}"/>
              </a:ext>
            </a:extLst>
          </p:cNvPr>
          <p:cNvSpPr txBox="1"/>
          <p:nvPr/>
        </p:nvSpPr>
        <p:spPr>
          <a:xfrm>
            <a:off x="3032113" y="3495466"/>
            <a:ext cx="4295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</a:rPr>
              <a:t>упражнения на растягивание соединительнотканных образований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11DDA-CE9A-431C-BCDA-80BD60BBA289}"/>
              </a:ext>
            </a:extLst>
          </p:cNvPr>
          <p:cNvSpPr txBox="1"/>
          <p:nvPr/>
        </p:nvSpPr>
        <p:spPr>
          <a:xfrm>
            <a:off x="5881577" y="1824511"/>
            <a:ext cx="3467986" cy="40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</a:rPr>
              <a:t>массаж (самомассаж)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1DA6388-4F7A-0479-B3C6-8B66D2A2415D}"/>
              </a:ext>
            </a:extLst>
          </p:cNvPr>
          <p:cNvCxnSpPr>
            <a:cxnSpLocks/>
          </p:cNvCxnSpPr>
          <p:nvPr/>
        </p:nvCxnSpPr>
        <p:spPr>
          <a:xfrm flipV="1">
            <a:off x="4847208" y="2069803"/>
            <a:ext cx="12339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C112D02-2F04-CAC6-AC4F-CB1A06D31F87}"/>
              </a:ext>
            </a:extLst>
          </p:cNvPr>
          <p:cNvCxnSpPr>
            <a:cxnSpLocks/>
          </p:cNvCxnSpPr>
          <p:nvPr/>
        </p:nvCxnSpPr>
        <p:spPr>
          <a:xfrm>
            <a:off x="4159957" y="2648716"/>
            <a:ext cx="566405" cy="84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50D5801-4397-D6CF-F320-ADFD7668D8EA}"/>
              </a:ext>
            </a:extLst>
          </p:cNvPr>
          <p:cNvCxnSpPr>
            <a:endCxn id="54" idx="0"/>
          </p:cNvCxnSpPr>
          <p:nvPr/>
        </p:nvCxnSpPr>
        <p:spPr>
          <a:xfrm flipH="1">
            <a:off x="1172685" y="2888510"/>
            <a:ext cx="574339" cy="122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013738-2FB8-6B12-BB9D-4177E5A60018}"/>
              </a:ext>
            </a:extLst>
          </p:cNvPr>
          <p:cNvSpPr/>
          <p:nvPr/>
        </p:nvSpPr>
        <p:spPr>
          <a:xfrm>
            <a:off x="208156" y="1491129"/>
            <a:ext cx="4363843" cy="1008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 idx="15"/>
          </p:nvPr>
        </p:nvSpPr>
        <p:spPr>
          <a:xfrm>
            <a:off x="-133870" y="36943"/>
            <a:ext cx="2987218" cy="6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Разминка</a:t>
            </a:r>
            <a:endParaRPr sz="3000" b="1" i="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4BE1C-737F-4B48-A8D3-FAE0CDF458D9}"/>
              </a:ext>
            </a:extLst>
          </p:cNvPr>
          <p:cNvSpPr txBox="1"/>
          <p:nvPr/>
        </p:nvSpPr>
        <p:spPr>
          <a:xfrm>
            <a:off x="1106557" y="1110242"/>
            <a:ext cx="7932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+mn-lt"/>
              </a:rPr>
              <a:t>разминки установление устойчивых состояния гомеостаза и в </a:t>
            </a:r>
            <a:r>
              <a:rPr lang="ru-RU" sz="2000" dirty="0" smtClean="0">
                <a:solidFill>
                  <a:schemeClr val="accent6"/>
                </a:solidFill>
                <a:latin typeface="+mn-lt"/>
              </a:rPr>
              <a:t>  меньшей </a:t>
            </a:r>
            <a:r>
              <a:rPr lang="ru-RU" sz="2000" dirty="0">
                <a:solidFill>
                  <a:schemeClr val="accent6"/>
                </a:solidFill>
                <a:latin typeface="+mn-lt"/>
              </a:rPr>
              <a:t>степени повышение содержание лактата, мочевины, пировиноградной кислоты в крови после физической нагрузки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DEAC87-5C45-406A-BE1C-610FBDE567D8}"/>
              </a:ext>
            </a:extLst>
          </p:cNvPr>
          <p:cNvSpPr/>
          <p:nvPr/>
        </p:nvSpPr>
        <p:spPr>
          <a:xfrm>
            <a:off x="1060174" y="1127051"/>
            <a:ext cx="7979265" cy="10623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0D1B634-6E0B-4672-B59B-256A5A127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1" y="2653145"/>
            <a:ext cx="1778881" cy="2412042"/>
          </a:xfrm>
          <a:prstGeom prst="rect">
            <a:avLst/>
          </a:prstGeom>
        </p:spPr>
      </p:pic>
      <p:pic>
        <p:nvPicPr>
          <p:cNvPr id="224" name="Рисунок 223">
            <a:extLst>
              <a:ext uri="{FF2B5EF4-FFF2-40B4-BE49-F238E27FC236}">
                <a16:creationId xmlns:a16="http://schemas.microsoft.com/office/drawing/2014/main" id="{84878B3B-2A77-471D-8D41-86F539C6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527" y="2879581"/>
            <a:ext cx="2469527" cy="2053923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id="{0CB36CE2-E570-4570-9534-6EFFF118A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46" y="2733642"/>
            <a:ext cx="2101071" cy="2251048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3D6FC0C8-E852-466A-81CF-7E07BD4DD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282" y="2653145"/>
            <a:ext cx="1997157" cy="2357230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>
            <a:off x="284922" y="1173783"/>
            <a:ext cx="675861" cy="27167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04" y="1097956"/>
            <a:ext cx="88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Цель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 flipH="1">
            <a:off x="296942" y="0"/>
            <a:ext cx="9111685" cy="792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Упражнения на растягивание соединительнотканных образований</a:t>
            </a:r>
            <a:br>
              <a:rPr lang="ru-RU" sz="3000" b="1" i="0" dirty="0">
                <a:latin typeface="+mj-lt"/>
              </a:rPr>
            </a:br>
            <a:endParaRPr sz="3000" b="1" i="0" dirty="0">
              <a:latin typeface="+mj-lt"/>
            </a:endParaRPr>
          </a:p>
        </p:txBody>
      </p:sp>
      <p:grpSp>
        <p:nvGrpSpPr>
          <p:cNvPr id="280" name="Google Shape;280;p37"/>
          <p:cNvGrpSpPr/>
          <p:nvPr/>
        </p:nvGrpSpPr>
        <p:grpSpPr>
          <a:xfrm rot="10800000" flipH="1">
            <a:off x="7933367" y="1005751"/>
            <a:ext cx="1306325" cy="548699"/>
            <a:chOff x="7341885" y="4127699"/>
            <a:chExt cx="1304900" cy="487800"/>
          </a:xfrm>
        </p:grpSpPr>
        <p:sp>
          <p:nvSpPr>
            <p:cNvPr id="281" name="Google Shape;281;p37"/>
            <p:cNvSpPr/>
            <p:nvPr/>
          </p:nvSpPr>
          <p:spPr>
            <a:xfrm rot="-8214413" flipH="1">
              <a:off x="82075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79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7"/>
            <p:cNvSpPr/>
            <p:nvPr/>
          </p:nvSpPr>
          <p:spPr>
            <a:xfrm rot="-8214413" flipH="1">
              <a:off x="7945482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28000">
                  <a:schemeClr val="lt1"/>
                </a:gs>
                <a:gs pos="100000">
                  <a:srgbClr val="42090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 rot="-8214413" flipH="1">
              <a:off x="7682408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43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 rot="-8214413" flipH="1">
              <a:off x="7424083" y="4193097"/>
              <a:ext cx="357004" cy="357004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chemeClr val="lt1"/>
                </a:gs>
                <a:gs pos="9000">
                  <a:schemeClr val="dk2"/>
                </a:gs>
                <a:gs pos="100000">
                  <a:srgbClr val="420909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37"/>
          <p:cNvSpPr txBox="1">
            <a:spLocks noGrp="1"/>
          </p:cNvSpPr>
          <p:nvPr>
            <p:ph type="subTitle" idx="1"/>
          </p:nvPr>
        </p:nvSpPr>
        <p:spPr>
          <a:xfrm>
            <a:off x="3115254" y="1011394"/>
            <a:ext cx="5908348" cy="35586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dirty="0" smtClean="0">
                <a:solidFill>
                  <a:schemeClr val="accent6"/>
                </a:solidFill>
                <a:latin typeface="+mn-lt"/>
              </a:rPr>
              <a:t>     Цель </a:t>
            </a:r>
            <a:r>
              <a:rPr lang="ru-RU" sz="2000" dirty="0">
                <a:solidFill>
                  <a:schemeClr val="accent6"/>
                </a:solidFill>
                <a:latin typeface="+mn-lt"/>
              </a:rPr>
              <a:t>упражнений на растягивание </a:t>
            </a:r>
            <a:endParaRPr lang="ru-RU" sz="2000" dirty="0">
              <a:solidFill>
                <a:schemeClr val="accent6"/>
              </a:solidFill>
              <a:latin typeface="+mn-lt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dirty="0" smtClean="0">
                <a:solidFill>
                  <a:schemeClr val="accent6"/>
                </a:solidFill>
                <a:latin typeface="+mn-lt"/>
              </a:rPr>
              <a:t>повышение </a:t>
            </a:r>
            <a:r>
              <a:rPr lang="ru-RU" sz="2000" dirty="0">
                <a:solidFill>
                  <a:schemeClr val="accent6"/>
                </a:solidFill>
                <a:latin typeface="+mn-lt"/>
              </a:rPr>
              <a:t>их возбудимости, активизируется большинство мышечных волокон, что существенно влияет на функциональное состояние нервно-мышечного аппарата (НМА), усиливает метаболизм, мышечный кровоток и другие биологические процессы в тканях ОДА</a:t>
            </a:r>
            <a:endParaRPr sz="20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09B356-4F72-4E20-8CDE-462C2770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9" y="1113183"/>
            <a:ext cx="2977761" cy="393327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B94BB1C-F1FA-4375-86A6-76924D729C60}"/>
              </a:ext>
            </a:extLst>
          </p:cNvPr>
          <p:cNvSpPr/>
          <p:nvPr/>
        </p:nvSpPr>
        <p:spPr>
          <a:xfrm>
            <a:off x="103305" y="1113184"/>
            <a:ext cx="2972335" cy="3933270"/>
          </a:xfrm>
          <a:prstGeom prst="rect">
            <a:avLst/>
          </a:prstGeom>
          <a:noFill/>
          <a:ln w="76200">
            <a:solidFill>
              <a:srgbClr val="F81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463215" y="1437860"/>
            <a:ext cx="4240696" cy="63610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80522" y="2073965"/>
            <a:ext cx="5744817" cy="1789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 flipH="1">
            <a:off x="466269" y="81241"/>
            <a:ext cx="8211461" cy="620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dirty="0">
                <a:latin typeface="+mj-lt"/>
              </a:rPr>
              <a:t>Массаж (самомассаж)</a:t>
            </a:r>
            <a:br>
              <a:rPr lang="ru-RU" sz="3000" b="1" i="0" dirty="0">
                <a:latin typeface="+mj-lt"/>
              </a:rPr>
            </a:br>
            <a:endParaRPr sz="3000" b="1" i="0" dirty="0">
              <a:latin typeface="+mj-lt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B09E995-E0FB-483F-893A-1B72C0B21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748267"/>
              </p:ext>
            </p:extLst>
          </p:nvPr>
        </p:nvGraphicFramePr>
        <p:xfrm>
          <a:off x="276447" y="857692"/>
          <a:ext cx="8718697" cy="406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260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0E99613-B78A-241C-FF19-EA1E30D7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504046" y="24223"/>
            <a:ext cx="4788852" cy="282496"/>
          </a:xfrm>
        </p:spPr>
        <p:txBody>
          <a:bodyPr/>
          <a:lstStyle/>
          <a:p>
            <a:pPr algn="ctr"/>
            <a:r>
              <a:rPr lang="ru-RU" sz="3000" dirty="0">
                <a:latin typeface="+mj-lt"/>
              </a:rPr>
              <a:t>Разминочный</a:t>
            </a:r>
            <a:r>
              <a:rPr lang="ru-RU" dirty="0">
                <a:latin typeface="+mj-lt"/>
              </a:rPr>
              <a:t> </a:t>
            </a:r>
            <a:r>
              <a:rPr lang="ru-RU" sz="3000" dirty="0">
                <a:latin typeface="+mj-lt"/>
              </a:rPr>
              <a:t>массаж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0726237E-DC5E-9C56-DB27-FA7DCB5C5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498" y="769290"/>
            <a:ext cx="7404115" cy="1268100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Время применения</a:t>
            </a:r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Цель разминочного массажа: благоприятствует перераспределению крови в организме и улучшению кровоснабжения работающих мышц, а также увеличению притока крови по венам к сердцу.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Разминочный массаж имеет следующий набор приемов:</a:t>
            </a:r>
          </a:p>
          <a:p>
            <a:r>
              <a:rPr lang="ru-RU" sz="2000" dirty="0">
                <a:latin typeface="+mn-lt"/>
              </a:rPr>
              <a:t>1. поглаживание</a:t>
            </a:r>
          </a:p>
          <a:p>
            <a:r>
              <a:rPr lang="ru-RU" sz="2000" dirty="0">
                <a:latin typeface="+mn-lt"/>
              </a:rPr>
              <a:t>2. растирание (в основном на суставах)</a:t>
            </a:r>
          </a:p>
          <a:p>
            <a:r>
              <a:rPr lang="ru-RU" sz="2000" dirty="0">
                <a:latin typeface="+mn-lt"/>
              </a:rPr>
              <a:t>3. разминание</a:t>
            </a:r>
          </a:p>
          <a:p>
            <a:endParaRPr lang="ru-RU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8E378108-A553-A1F4-90A1-3CAC3BEA5D28}"/>
              </a:ext>
            </a:extLst>
          </p:cNvPr>
          <p:cNvSpPr/>
          <p:nvPr/>
        </p:nvSpPr>
        <p:spPr>
          <a:xfrm>
            <a:off x="505522" y="890384"/>
            <a:ext cx="2750634" cy="28249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71262-826E-4CB7-A661-23A8E1C928D8}"/>
              </a:ext>
            </a:extLst>
          </p:cNvPr>
          <p:cNvSpPr txBox="1"/>
          <p:nvPr/>
        </p:nvSpPr>
        <p:spPr>
          <a:xfrm>
            <a:off x="3459126" y="769290"/>
            <a:ext cx="517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перед    </a:t>
            </a:r>
            <a:r>
              <a:rPr lang="ru-RU" sz="2000" dirty="0">
                <a:solidFill>
                  <a:schemeClr val="tx2"/>
                </a:solidFill>
              </a:rPr>
              <a:t>выступлением на соревновании или перед тренировкой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C1FFC0-6F17-4FBA-92C6-36E139412139}"/>
              </a:ext>
            </a:extLst>
          </p:cNvPr>
          <p:cNvSpPr/>
          <p:nvPr/>
        </p:nvSpPr>
        <p:spPr>
          <a:xfrm>
            <a:off x="3459126" y="802859"/>
            <a:ext cx="5179351" cy="674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56659"/>
      </p:ext>
    </p:extLst>
  </p:cSld>
  <p:clrMapOvr>
    <a:masterClrMapping/>
  </p:clrMapOvr>
</p:sld>
</file>

<file path=ppt/theme/theme1.xml><?xml version="1.0" encoding="utf-8"?>
<a:theme xmlns:a="http://schemas.openxmlformats.org/drawingml/2006/main" name="Strength Training Workshop by Slidesgo">
  <a:themeElements>
    <a:clrScheme name="Simple Light">
      <a:dk1>
        <a:srgbClr val="000000"/>
      </a:dk1>
      <a:lt1>
        <a:srgbClr val="F81034"/>
      </a:lt1>
      <a:dk2>
        <a:srgbClr val="810A26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563</Words>
  <Application>Microsoft Office PowerPoint</Application>
  <PresentationFormat>Экран (16:9)</PresentationFormat>
  <Paragraphs>65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Manrope</vt:lpstr>
      <vt:lpstr>Figtree Black</vt:lpstr>
      <vt:lpstr>Strength Training Workshop by Slidesgo</vt:lpstr>
      <vt:lpstr>Исследования эффективности мер профилактики травм и заболеваний опорно-двигательного аппарата спортсмена в АФК</vt:lpstr>
      <vt:lpstr>Аннотация исследования</vt:lpstr>
      <vt:lpstr>Заболевания опорно-двигательного аппарата</vt:lpstr>
      <vt:lpstr>Заболевания опорно-двигательного аппарата</vt:lpstr>
      <vt:lpstr>Профилактика заболеваний опорно-двигательного аппарата</vt:lpstr>
      <vt:lpstr>Разминка</vt:lpstr>
      <vt:lpstr>Упражнения на растягивание соединительнотканных образований </vt:lpstr>
      <vt:lpstr>Массаж (самомассаж) </vt:lpstr>
      <vt:lpstr>Разминочный массаж</vt:lpstr>
      <vt:lpstr>Согревающий массаж</vt:lpstr>
      <vt:lpstr>Восстановительный массаж</vt:lpstr>
      <vt:lpstr>Травмы опорно-двигательного аппарата</vt:lpstr>
      <vt:lpstr>Травмы опорно-двигательного аппарата   Разрывы                                      Переломы                       </vt:lpstr>
      <vt:lpstr>Профилактика травматизма           По статистике основные причины травматизма : недостаточная про­фессиональная подготовка учителя и, как результат, плохая организация учебного процесса; неправильное комплектование групп; недостатки или ошибки в методике; нарушение дисциплины, установленных правил, требо­ваний врачебно-педагогического контроля; несоответствие материально-технического обеспечения.                     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эффективности мер профилактики травм и заболеваний опорно-двигательного аппарата спортсмена в АФК</dc:title>
  <dc:creator>Я</dc:creator>
  <cp:lastModifiedBy>Пользователь</cp:lastModifiedBy>
  <cp:revision>14</cp:revision>
  <dcterms:modified xsi:type="dcterms:W3CDTF">2023-03-15T12:53:49Z</dcterms:modified>
</cp:coreProperties>
</file>