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crdownload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</p:sldIdLst>
  <p:sldSz cx="9144000" cy="5143500" type="screen16x9"/>
  <p:notesSz cx="6858000" cy="9144000"/>
  <p:embeddedFontLst>
    <p:embeddedFont>
      <p:font typeface="Bebas Neue" panose="020B0604020202020204" charset="0"/>
      <p:regular r:id="rId17"/>
    </p:embeddedFont>
    <p:embeddedFont>
      <p:font typeface="NTR" panose="020B0604020202020204" charset="0"/>
      <p:regular r:id="rId18"/>
    </p:embeddedFont>
    <p:embeddedFont>
      <p:font typeface="Heebo" panose="020B0604020202020204" charset="-79"/>
      <p:regular r:id="rId19"/>
      <p:bold r:id="rId20"/>
    </p:embeddedFont>
    <p:embeddedFont>
      <p:font typeface="Anaheim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48076D6-532A-44C5-8161-A924ED90812E}">
  <a:tblStyle styleId="{F48076D6-532A-44C5-8161-A924ED9081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803F3B-55E9-4E98-8F0D-C28250C4B5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962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af2bc0840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af2bc0840f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b45b44a22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b45b44a22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1400" y="63"/>
            <a:ext cx="3958467" cy="5143411"/>
          </a:xfrm>
          <a:custGeom>
            <a:avLst/>
            <a:gdLst/>
            <a:ahLst/>
            <a:cxnLst/>
            <a:rect l="l" t="t" r="r" b="b"/>
            <a:pathLst>
              <a:path w="265892" h="214577" extrusionOk="0">
                <a:moveTo>
                  <a:pt x="0" y="0"/>
                </a:moveTo>
                <a:lnTo>
                  <a:pt x="57496" y="214577"/>
                </a:lnTo>
                <a:lnTo>
                  <a:pt x="265892" y="214577"/>
                </a:lnTo>
                <a:lnTo>
                  <a:pt x="2658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 rot="5088213">
            <a:off x="3026118" y="2253429"/>
            <a:ext cx="5281102" cy="636712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41825" y="940325"/>
            <a:ext cx="4492500" cy="27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NTR"/>
                <a:ea typeface="NTR"/>
                <a:cs typeface="NTR"/>
                <a:sym typeface="NT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42626" y="3574975"/>
            <a:ext cx="4492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150" y="50"/>
            <a:ext cx="1813929" cy="5143400"/>
          </a:xfrm>
          <a:custGeom>
            <a:avLst/>
            <a:gdLst/>
            <a:ahLst/>
            <a:cxnLst/>
            <a:rect l="l" t="t" r="r" b="b"/>
            <a:pathLst>
              <a:path w="91095" h="205736" extrusionOk="0">
                <a:moveTo>
                  <a:pt x="91095" y="0"/>
                </a:moveTo>
                <a:lnTo>
                  <a:pt x="74313" y="205433"/>
                </a:lnTo>
                <a:lnTo>
                  <a:pt x="0" y="205736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68" name="Google Shape;68;p13"/>
          <p:cNvSpPr/>
          <p:nvPr/>
        </p:nvSpPr>
        <p:spPr>
          <a:xfrm flipH="1">
            <a:off x="213" y="50"/>
            <a:ext cx="1449111" cy="5143411"/>
          </a:xfrm>
          <a:custGeom>
            <a:avLst/>
            <a:gdLst/>
            <a:ahLst/>
            <a:cxnLst/>
            <a:rect l="l" t="t" r="r" b="b"/>
            <a:pathLst>
              <a:path w="265892" h="214577" extrusionOk="0">
                <a:moveTo>
                  <a:pt x="0" y="0"/>
                </a:moveTo>
                <a:lnTo>
                  <a:pt x="57496" y="214577"/>
                </a:lnTo>
                <a:lnTo>
                  <a:pt x="265892" y="214577"/>
                </a:lnTo>
                <a:lnTo>
                  <a:pt x="265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>
            <a:off x="2950612" y="1250218"/>
            <a:ext cx="6006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3" hasCustomPrompt="1"/>
          </p:nvPr>
        </p:nvSpPr>
        <p:spPr>
          <a:xfrm>
            <a:off x="2950612" y="2983521"/>
            <a:ext cx="6006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4" hasCustomPrompt="1"/>
          </p:nvPr>
        </p:nvSpPr>
        <p:spPr>
          <a:xfrm>
            <a:off x="5780098" y="1250218"/>
            <a:ext cx="6006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5" hasCustomPrompt="1"/>
          </p:nvPr>
        </p:nvSpPr>
        <p:spPr>
          <a:xfrm>
            <a:off x="5780098" y="2983522"/>
            <a:ext cx="6006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2845976" y="1737583"/>
            <a:ext cx="2642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6"/>
          </p:nvPr>
        </p:nvSpPr>
        <p:spPr>
          <a:xfrm>
            <a:off x="5674257" y="1737583"/>
            <a:ext cx="2642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7"/>
          </p:nvPr>
        </p:nvSpPr>
        <p:spPr>
          <a:xfrm>
            <a:off x="2845976" y="3470872"/>
            <a:ext cx="2642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5674257" y="3470872"/>
            <a:ext cx="26427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9"/>
          </p:nvPr>
        </p:nvSpPr>
        <p:spPr>
          <a:xfrm>
            <a:off x="2845976" y="3692162"/>
            <a:ext cx="26427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3"/>
          </p:nvPr>
        </p:nvSpPr>
        <p:spPr>
          <a:xfrm>
            <a:off x="5674257" y="3692162"/>
            <a:ext cx="26427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4"/>
          </p:nvPr>
        </p:nvSpPr>
        <p:spPr>
          <a:xfrm>
            <a:off x="2844776" y="1970835"/>
            <a:ext cx="26451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5"/>
          </p:nvPr>
        </p:nvSpPr>
        <p:spPr>
          <a:xfrm>
            <a:off x="5673057" y="1970835"/>
            <a:ext cx="26451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4070575" y="40720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1739575" y="24831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 flipH="1">
            <a:off x="-1686927" y="50"/>
            <a:ext cx="4254272" cy="5143411"/>
          </a:xfrm>
          <a:custGeom>
            <a:avLst/>
            <a:gdLst/>
            <a:ahLst/>
            <a:cxnLst/>
            <a:rect l="l" t="t" r="r" b="b"/>
            <a:pathLst>
              <a:path w="265892" h="214577" extrusionOk="0">
                <a:moveTo>
                  <a:pt x="0" y="0"/>
                </a:moveTo>
                <a:lnTo>
                  <a:pt x="57496" y="214577"/>
                </a:lnTo>
                <a:lnTo>
                  <a:pt x="265892" y="214577"/>
                </a:lnTo>
                <a:lnTo>
                  <a:pt x="2658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6" name="Google Shape;86;p14"/>
          <p:cNvSpPr/>
          <p:nvPr/>
        </p:nvSpPr>
        <p:spPr>
          <a:xfrm rot="-5088213" flipH="1">
            <a:off x="-483895" y="2253429"/>
            <a:ext cx="5281102" cy="636712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7" name="Google Shape;87;p14"/>
          <p:cNvSpPr/>
          <p:nvPr/>
        </p:nvSpPr>
        <p:spPr>
          <a:xfrm>
            <a:off x="-1686924" y="4433250"/>
            <a:ext cx="1027430" cy="710190"/>
          </a:xfrm>
          <a:custGeom>
            <a:avLst/>
            <a:gdLst/>
            <a:ahLst/>
            <a:cxnLst/>
            <a:rect l="l" t="t" r="r" b="b"/>
            <a:pathLst>
              <a:path w="52709" h="36434" extrusionOk="0">
                <a:moveTo>
                  <a:pt x="25527" y="0"/>
                </a:moveTo>
                <a:cubicBezTo>
                  <a:pt x="29813" y="4965"/>
                  <a:pt x="34016" y="9835"/>
                  <a:pt x="38386" y="14895"/>
                </a:cubicBezTo>
                <a:lnTo>
                  <a:pt x="1000" y="14895"/>
                </a:lnTo>
                <a:cubicBezTo>
                  <a:pt x="667" y="14895"/>
                  <a:pt x="333" y="14907"/>
                  <a:pt x="0" y="14919"/>
                </a:cubicBezTo>
                <a:lnTo>
                  <a:pt x="0" y="23253"/>
                </a:lnTo>
                <a:lnTo>
                  <a:pt x="37850" y="23253"/>
                </a:lnTo>
                <a:cubicBezTo>
                  <a:pt x="37850" y="23277"/>
                  <a:pt x="37862" y="23313"/>
                  <a:pt x="37862" y="23348"/>
                </a:cubicBezTo>
                <a:cubicBezTo>
                  <a:pt x="33778" y="27658"/>
                  <a:pt x="29682" y="31980"/>
                  <a:pt x="25456" y="36433"/>
                </a:cubicBezTo>
                <a:lnTo>
                  <a:pt x="35266" y="36433"/>
                </a:lnTo>
                <a:cubicBezTo>
                  <a:pt x="35350" y="36374"/>
                  <a:pt x="35433" y="36302"/>
                  <a:pt x="35516" y="36219"/>
                </a:cubicBezTo>
                <a:cubicBezTo>
                  <a:pt x="40588" y="31147"/>
                  <a:pt x="45672" y="26087"/>
                  <a:pt x="50768" y="21015"/>
                </a:cubicBezTo>
                <a:cubicBezTo>
                  <a:pt x="51411" y="20384"/>
                  <a:pt x="52066" y="19753"/>
                  <a:pt x="52709" y="19122"/>
                </a:cubicBezTo>
                <a:cubicBezTo>
                  <a:pt x="52590" y="18967"/>
                  <a:pt x="52542" y="18895"/>
                  <a:pt x="52471" y="18824"/>
                </a:cubicBezTo>
                <a:cubicBezTo>
                  <a:pt x="46482" y="12561"/>
                  <a:pt x="40505" y="6299"/>
                  <a:pt x="34504" y="48"/>
                </a:cubicBezTo>
                <a:cubicBezTo>
                  <a:pt x="34492" y="36"/>
                  <a:pt x="34469" y="24"/>
                  <a:pt x="344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6870037" y="25"/>
            <a:ext cx="3958467" cy="5143411"/>
          </a:xfrm>
          <a:custGeom>
            <a:avLst/>
            <a:gdLst/>
            <a:ahLst/>
            <a:cxnLst/>
            <a:rect l="l" t="t" r="r" b="b"/>
            <a:pathLst>
              <a:path w="265892" h="214577" extrusionOk="0">
                <a:moveTo>
                  <a:pt x="0" y="0"/>
                </a:moveTo>
                <a:lnTo>
                  <a:pt x="57496" y="214577"/>
                </a:lnTo>
                <a:lnTo>
                  <a:pt x="265892" y="214577"/>
                </a:lnTo>
                <a:lnTo>
                  <a:pt x="2658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60" name="Google Shape;160;p24"/>
          <p:cNvSpPr/>
          <p:nvPr/>
        </p:nvSpPr>
        <p:spPr>
          <a:xfrm rot="5088213">
            <a:off x="4624755" y="2253391"/>
            <a:ext cx="5281102" cy="636712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1" name="Google Shape;161;p24"/>
          <p:cNvSpPr/>
          <p:nvPr/>
        </p:nvSpPr>
        <p:spPr>
          <a:xfrm flipH="1">
            <a:off x="8116574" y="4433225"/>
            <a:ext cx="1027430" cy="710190"/>
          </a:xfrm>
          <a:custGeom>
            <a:avLst/>
            <a:gdLst/>
            <a:ahLst/>
            <a:cxnLst/>
            <a:rect l="l" t="t" r="r" b="b"/>
            <a:pathLst>
              <a:path w="52709" h="36434" extrusionOk="0">
                <a:moveTo>
                  <a:pt x="25527" y="0"/>
                </a:moveTo>
                <a:cubicBezTo>
                  <a:pt x="29813" y="4965"/>
                  <a:pt x="34016" y="9835"/>
                  <a:pt x="38386" y="14895"/>
                </a:cubicBezTo>
                <a:lnTo>
                  <a:pt x="1000" y="14895"/>
                </a:lnTo>
                <a:cubicBezTo>
                  <a:pt x="667" y="14895"/>
                  <a:pt x="333" y="14907"/>
                  <a:pt x="0" y="14919"/>
                </a:cubicBezTo>
                <a:lnTo>
                  <a:pt x="0" y="23253"/>
                </a:lnTo>
                <a:lnTo>
                  <a:pt x="37850" y="23253"/>
                </a:lnTo>
                <a:cubicBezTo>
                  <a:pt x="37850" y="23277"/>
                  <a:pt x="37862" y="23313"/>
                  <a:pt x="37862" y="23348"/>
                </a:cubicBezTo>
                <a:cubicBezTo>
                  <a:pt x="33778" y="27658"/>
                  <a:pt x="29682" y="31980"/>
                  <a:pt x="25456" y="36433"/>
                </a:cubicBezTo>
                <a:lnTo>
                  <a:pt x="35266" y="36433"/>
                </a:lnTo>
                <a:cubicBezTo>
                  <a:pt x="35350" y="36374"/>
                  <a:pt x="35433" y="36302"/>
                  <a:pt x="35516" y="36219"/>
                </a:cubicBezTo>
                <a:cubicBezTo>
                  <a:pt x="40588" y="31147"/>
                  <a:pt x="45672" y="26087"/>
                  <a:pt x="50768" y="21015"/>
                </a:cubicBezTo>
                <a:cubicBezTo>
                  <a:pt x="51411" y="20384"/>
                  <a:pt x="52066" y="19753"/>
                  <a:pt x="52709" y="19122"/>
                </a:cubicBezTo>
                <a:cubicBezTo>
                  <a:pt x="52590" y="18967"/>
                  <a:pt x="52542" y="18895"/>
                  <a:pt x="52471" y="18824"/>
                </a:cubicBezTo>
                <a:cubicBezTo>
                  <a:pt x="46482" y="12561"/>
                  <a:pt x="40505" y="6299"/>
                  <a:pt x="34504" y="48"/>
                </a:cubicBezTo>
                <a:cubicBezTo>
                  <a:pt x="34492" y="36"/>
                  <a:pt x="34469" y="24"/>
                  <a:pt x="344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/>
          <p:nvPr/>
        </p:nvSpPr>
        <p:spPr>
          <a:xfrm rot="5768703">
            <a:off x="-2984325" y="2287527"/>
            <a:ext cx="5281082" cy="2820109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-820813" y="50"/>
            <a:ext cx="3068080" cy="5143400"/>
          </a:xfrm>
          <a:custGeom>
            <a:avLst/>
            <a:gdLst/>
            <a:ahLst/>
            <a:cxnLst/>
            <a:rect l="l" t="t" r="r" b="b"/>
            <a:pathLst>
              <a:path w="91095" h="205736" extrusionOk="0">
                <a:moveTo>
                  <a:pt x="91095" y="0"/>
                </a:moveTo>
                <a:lnTo>
                  <a:pt x="74313" y="205433"/>
                </a:lnTo>
                <a:lnTo>
                  <a:pt x="0" y="205736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65" name="Google Shape;165;p25"/>
          <p:cNvSpPr/>
          <p:nvPr/>
        </p:nvSpPr>
        <p:spPr>
          <a:xfrm flipH="1">
            <a:off x="-820562" y="50"/>
            <a:ext cx="2450860" cy="5143411"/>
          </a:xfrm>
          <a:custGeom>
            <a:avLst/>
            <a:gdLst/>
            <a:ahLst/>
            <a:cxnLst/>
            <a:rect l="l" t="t" r="r" b="b"/>
            <a:pathLst>
              <a:path w="265892" h="214577" extrusionOk="0">
                <a:moveTo>
                  <a:pt x="0" y="0"/>
                </a:moveTo>
                <a:lnTo>
                  <a:pt x="57496" y="214577"/>
                </a:lnTo>
                <a:lnTo>
                  <a:pt x="265892" y="214577"/>
                </a:lnTo>
                <a:lnTo>
                  <a:pt x="265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6" name="Google Shape;166;p25"/>
          <p:cNvSpPr/>
          <p:nvPr/>
        </p:nvSpPr>
        <p:spPr>
          <a:xfrm>
            <a:off x="7626961" y="3511053"/>
            <a:ext cx="1288456" cy="1292005"/>
          </a:xfrm>
          <a:custGeom>
            <a:avLst/>
            <a:gdLst/>
            <a:ahLst/>
            <a:cxnLst/>
            <a:rect l="l" t="t" r="r" b="b"/>
            <a:pathLst>
              <a:path w="51912" h="52055" extrusionOk="0">
                <a:moveTo>
                  <a:pt x="25599" y="1"/>
                </a:moveTo>
                <a:cubicBezTo>
                  <a:pt x="25027" y="346"/>
                  <a:pt x="24765" y="858"/>
                  <a:pt x="24623" y="1501"/>
                </a:cubicBezTo>
                <a:cubicBezTo>
                  <a:pt x="24015" y="4013"/>
                  <a:pt x="23372" y="6514"/>
                  <a:pt x="22753" y="9014"/>
                </a:cubicBezTo>
                <a:cubicBezTo>
                  <a:pt x="22610" y="9621"/>
                  <a:pt x="22384" y="10097"/>
                  <a:pt x="21741" y="10288"/>
                </a:cubicBezTo>
                <a:cubicBezTo>
                  <a:pt x="21617" y="10324"/>
                  <a:pt x="21501" y="10340"/>
                  <a:pt x="21392" y="10340"/>
                </a:cubicBezTo>
                <a:cubicBezTo>
                  <a:pt x="20924" y="10340"/>
                  <a:pt x="20579" y="10040"/>
                  <a:pt x="20241" y="9692"/>
                </a:cubicBezTo>
                <a:cubicBezTo>
                  <a:pt x="18396" y="7776"/>
                  <a:pt x="16562" y="5847"/>
                  <a:pt x="14681" y="3966"/>
                </a:cubicBezTo>
                <a:cubicBezTo>
                  <a:pt x="14383" y="3656"/>
                  <a:pt x="13871" y="3394"/>
                  <a:pt x="13455" y="3394"/>
                </a:cubicBezTo>
                <a:cubicBezTo>
                  <a:pt x="12657" y="3406"/>
                  <a:pt x="12228" y="4180"/>
                  <a:pt x="12466" y="5025"/>
                </a:cubicBezTo>
                <a:cubicBezTo>
                  <a:pt x="13169" y="7537"/>
                  <a:pt x="13895" y="10050"/>
                  <a:pt x="14598" y="12550"/>
                </a:cubicBezTo>
                <a:cubicBezTo>
                  <a:pt x="14645" y="12717"/>
                  <a:pt x="14693" y="12871"/>
                  <a:pt x="14740" y="13038"/>
                </a:cubicBezTo>
                <a:cubicBezTo>
                  <a:pt x="15022" y="14114"/>
                  <a:pt x="14488" y="14867"/>
                  <a:pt x="13548" y="14867"/>
                </a:cubicBezTo>
                <a:cubicBezTo>
                  <a:pt x="13375" y="14867"/>
                  <a:pt x="13188" y="14842"/>
                  <a:pt x="12990" y="14788"/>
                </a:cubicBezTo>
                <a:cubicBezTo>
                  <a:pt x="11442" y="14360"/>
                  <a:pt x="9906" y="13895"/>
                  <a:pt x="8371" y="13455"/>
                </a:cubicBezTo>
                <a:cubicBezTo>
                  <a:pt x="7263" y="13145"/>
                  <a:pt x="6156" y="12848"/>
                  <a:pt x="5061" y="12514"/>
                </a:cubicBezTo>
                <a:cubicBezTo>
                  <a:pt x="4873" y="12457"/>
                  <a:pt x="4697" y="12428"/>
                  <a:pt x="4533" y="12428"/>
                </a:cubicBezTo>
                <a:cubicBezTo>
                  <a:pt x="4113" y="12428"/>
                  <a:pt x="3770" y="12622"/>
                  <a:pt x="3513" y="13050"/>
                </a:cubicBezTo>
                <a:cubicBezTo>
                  <a:pt x="3144" y="13669"/>
                  <a:pt x="3370" y="14193"/>
                  <a:pt x="3846" y="14657"/>
                </a:cubicBezTo>
                <a:cubicBezTo>
                  <a:pt x="5739" y="16491"/>
                  <a:pt x="7620" y="18336"/>
                  <a:pt x="9525" y="20170"/>
                </a:cubicBezTo>
                <a:cubicBezTo>
                  <a:pt x="10002" y="20622"/>
                  <a:pt x="10454" y="21075"/>
                  <a:pt x="10240" y="21837"/>
                </a:cubicBezTo>
                <a:cubicBezTo>
                  <a:pt x="10037" y="22563"/>
                  <a:pt x="9442" y="22718"/>
                  <a:pt x="8823" y="22873"/>
                </a:cubicBezTo>
                <a:cubicBezTo>
                  <a:pt x="6358" y="23492"/>
                  <a:pt x="3906" y="24123"/>
                  <a:pt x="1441" y="24718"/>
                </a:cubicBezTo>
                <a:cubicBezTo>
                  <a:pt x="798" y="24873"/>
                  <a:pt x="286" y="25135"/>
                  <a:pt x="0" y="25742"/>
                </a:cubicBezTo>
                <a:lnTo>
                  <a:pt x="0" y="26325"/>
                </a:lnTo>
                <a:cubicBezTo>
                  <a:pt x="286" y="26897"/>
                  <a:pt x="739" y="27183"/>
                  <a:pt x="1370" y="27337"/>
                </a:cubicBezTo>
                <a:cubicBezTo>
                  <a:pt x="3882" y="27933"/>
                  <a:pt x="6382" y="28576"/>
                  <a:pt x="8894" y="29207"/>
                </a:cubicBezTo>
                <a:cubicBezTo>
                  <a:pt x="9490" y="29362"/>
                  <a:pt x="10049" y="29540"/>
                  <a:pt x="10240" y="30231"/>
                </a:cubicBezTo>
                <a:cubicBezTo>
                  <a:pt x="10442" y="30945"/>
                  <a:pt x="10037" y="31398"/>
                  <a:pt x="9573" y="31850"/>
                </a:cubicBezTo>
                <a:cubicBezTo>
                  <a:pt x="7680" y="33684"/>
                  <a:pt x="5787" y="35517"/>
                  <a:pt x="3894" y="37351"/>
                </a:cubicBezTo>
                <a:cubicBezTo>
                  <a:pt x="3275" y="37970"/>
                  <a:pt x="3156" y="38506"/>
                  <a:pt x="3549" y="39077"/>
                </a:cubicBezTo>
                <a:cubicBezTo>
                  <a:pt x="3804" y="39447"/>
                  <a:pt x="4131" y="39635"/>
                  <a:pt x="4535" y="39635"/>
                </a:cubicBezTo>
                <a:cubicBezTo>
                  <a:pt x="4677" y="39635"/>
                  <a:pt x="4828" y="39612"/>
                  <a:pt x="4989" y="39565"/>
                </a:cubicBezTo>
                <a:cubicBezTo>
                  <a:pt x="7609" y="38803"/>
                  <a:pt x="10228" y="38077"/>
                  <a:pt x="12847" y="37315"/>
                </a:cubicBezTo>
                <a:cubicBezTo>
                  <a:pt x="13093" y="37245"/>
                  <a:pt x="13335" y="37193"/>
                  <a:pt x="13568" y="37193"/>
                </a:cubicBezTo>
                <a:cubicBezTo>
                  <a:pt x="13886" y="37193"/>
                  <a:pt x="14186" y="37290"/>
                  <a:pt x="14455" y="37565"/>
                </a:cubicBezTo>
                <a:cubicBezTo>
                  <a:pt x="14931" y="38029"/>
                  <a:pt x="14871" y="38577"/>
                  <a:pt x="14705" y="39160"/>
                </a:cubicBezTo>
                <a:cubicBezTo>
                  <a:pt x="13978" y="41637"/>
                  <a:pt x="13276" y="44125"/>
                  <a:pt x="12573" y="46614"/>
                </a:cubicBezTo>
                <a:cubicBezTo>
                  <a:pt x="12276" y="47638"/>
                  <a:pt x="12395" y="48173"/>
                  <a:pt x="12990" y="48531"/>
                </a:cubicBezTo>
                <a:cubicBezTo>
                  <a:pt x="13203" y="48658"/>
                  <a:pt x="13398" y="48724"/>
                  <a:pt x="13593" y="48724"/>
                </a:cubicBezTo>
                <a:cubicBezTo>
                  <a:pt x="13965" y="48724"/>
                  <a:pt x="14340" y="48482"/>
                  <a:pt x="14848" y="47959"/>
                </a:cubicBezTo>
                <a:cubicBezTo>
                  <a:pt x="16645" y="46102"/>
                  <a:pt x="18443" y="44232"/>
                  <a:pt x="20241" y="42375"/>
                </a:cubicBezTo>
                <a:cubicBezTo>
                  <a:pt x="20579" y="42028"/>
                  <a:pt x="20924" y="41727"/>
                  <a:pt x="21392" y="41727"/>
                </a:cubicBezTo>
                <a:cubicBezTo>
                  <a:pt x="21501" y="41727"/>
                  <a:pt x="21617" y="41744"/>
                  <a:pt x="21741" y="41780"/>
                </a:cubicBezTo>
                <a:cubicBezTo>
                  <a:pt x="22384" y="41958"/>
                  <a:pt x="22610" y="42446"/>
                  <a:pt x="22753" y="43042"/>
                </a:cubicBezTo>
                <a:cubicBezTo>
                  <a:pt x="23372" y="45554"/>
                  <a:pt x="24015" y="48054"/>
                  <a:pt x="24623" y="50567"/>
                </a:cubicBezTo>
                <a:cubicBezTo>
                  <a:pt x="24765" y="51198"/>
                  <a:pt x="25027" y="51721"/>
                  <a:pt x="25599" y="52055"/>
                </a:cubicBezTo>
                <a:lnTo>
                  <a:pt x="26313" y="52055"/>
                </a:lnTo>
                <a:cubicBezTo>
                  <a:pt x="26885" y="51721"/>
                  <a:pt x="27147" y="51198"/>
                  <a:pt x="27290" y="50567"/>
                </a:cubicBezTo>
                <a:cubicBezTo>
                  <a:pt x="27897" y="48054"/>
                  <a:pt x="28540" y="45554"/>
                  <a:pt x="29159" y="43042"/>
                </a:cubicBezTo>
                <a:cubicBezTo>
                  <a:pt x="29302" y="42446"/>
                  <a:pt x="29528" y="41958"/>
                  <a:pt x="30171" y="41780"/>
                </a:cubicBezTo>
                <a:cubicBezTo>
                  <a:pt x="30295" y="41744"/>
                  <a:pt x="30411" y="41727"/>
                  <a:pt x="30521" y="41727"/>
                </a:cubicBezTo>
                <a:cubicBezTo>
                  <a:pt x="30991" y="41727"/>
                  <a:pt x="31343" y="42028"/>
                  <a:pt x="31671" y="42375"/>
                </a:cubicBezTo>
                <a:cubicBezTo>
                  <a:pt x="33517" y="44292"/>
                  <a:pt x="35350" y="46221"/>
                  <a:pt x="37231" y="48102"/>
                </a:cubicBezTo>
                <a:cubicBezTo>
                  <a:pt x="37529" y="48412"/>
                  <a:pt x="38041" y="48673"/>
                  <a:pt x="38458" y="48673"/>
                </a:cubicBezTo>
                <a:cubicBezTo>
                  <a:pt x="39255" y="48662"/>
                  <a:pt x="39684" y="47876"/>
                  <a:pt x="39446" y="47030"/>
                </a:cubicBezTo>
                <a:cubicBezTo>
                  <a:pt x="38743" y="44518"/>
                  <a:pt x="38017" y="42018"/>
                  <a:pt x="37315" y="39506"/>
                </a:cubicBezTo>
                <a:cubicBezTo>
                  <a:pt x="37267" y="39351"/>
                  <a:pt x="37219" y="39184"/>
                  <a:pt x="37172" y="39029"/>
                </a:cubicBezTo>
                <a:cubicBezTo>
                  <a:pt x="36891" y="37957"/>
                  <a:pt x="37429" y="37196"/>
                  <a:pt x="38360" y="37196"/>
                </a:cubicBezTo>
                <a:cubicBezTo>
                  <a:pt x="38535" y="37196"/>
                  <a:pt x="38723" y="37223"/>
                  <a:pt x="38922" y="37279"/>
                </a:cubicBezTo>
                <a:cubicBezTo>
                  <a:pt x="40970" y="37851"/>
                  <a:pt x="43018" y="38458"/>
                  <a:pt x="45066" y="39041"/>
                </a:cubicBezTo>
                <a:cubicBezTo>
                  <a:pt x="45661" y="39208"/>
                  <a:pt x="46268" y="39363"/>
                  <a:pt x="46852" y="39553"/>
                </a:cubicBezTo>
                <a:cubicBezTo>
                  <a:pt x="47038" y="39610"/>
                  <a:pt x="47213" y="39639"/>
                  <a:pt x="47377" y="39639"/>
                </a:cubicBezTo>
                <a:cubicBezTo>
                  <a:pt x="47798" y="39639"/>
                  <a:pt x="48142" y="39443"/>
                  <a:pt x="48399" y="39006"/>
                </a:cubicBezTo>
                <a:cubicBezTo>
                  <a:pt x="48757" y="38386"/>
                  <a:pt x="48542" y="37863"/>
                  <a:pt x="48066" y="37398"/>
                </a:cubicBezTo>
                <a:cubicBezTo>
                  <a:pt x="46244" y="35636"/>
                  <a:pt x="44423" y="33862"/>
                  <a:pt x="42601" y="32100"/>
                </a:cubicBezTo>
                <a:cubicBezTo>
                  <a:pt x="42458" y="31957"/>
                  <a:pt x="42315" y="31826"/>
                  <a:pt x="42184" y="31695"/>
                </a:cubicBezTo>
                <a:cubicBezTo>
                  <a:pt x="41208" y="30719"/>
                  <a:pt x="41482" y="29623"/>
                  <a:pt x="42815" y="29278"/>
                </a:cubicBezTo>
                <a:cubicBezTo>
                  <a:pt x="45387" y="28611"/>
                  <a:pt x="47959" y="27957"/>
                  <a:pt x="50543" y="27337"/>
                </a:cubicBezTo>
                <a:cubicBezTo>
                  <a:pt x="51174" y="27183"/>
                  <a:pt x="51626" y="26897"/>
                  <a:pt x="51912" y="26325"/>
                </a:cubicBezTo>
                <a:lnTo>
                  <a:pt x="51912" y="25742"/>
                </a:lnTo>
                <a:cubicBezTo>
                  <a:pt x="51626" y="25123"/>
                  <a:pt x="51114" y="24873"/>
                  <a:pt x="50471" y="24718"/>
                </a:cubicBezTo>
                <a:cubicBezTo>
                  <a:pt x="47995" y="24123"/>
                  <a:pt x="45542" y="23492"/>
                  <a:pt x="43089" y="22873"/>
                </a:cubicBezTo>
                <a:cubicBezTo>
                  <a:pt x="42470" y="22718"/>
                  <a:pt x="41875" y="22551"/>
                  <a:pt x="41672" y="21837"/>
                </a:cubicBezTo>
                <a:cubicBezTo>
                  <a:pt x="41458" y="21075"/>
                  <a:pt x="41910" y="20622"/>
                  <a:pt x="42387" y="20158"/>
                </a:cubicBezTo>
                <a:cubicBezTo>
                  <a:pt x="44268" y="18348"/>
                  <a:pt x="46137" y="16527"/>
                  <a:pt x="48018" y="14705"/>
                </a:cubicBezTo>
                <a:cubicBezTo>
                  <a:pt x="48507" y="14229"/>
                  <a:pt x="48780" y="13705"/>
                  <a:pt x="48399" y="13050"/>
                </a:cubicBezTo>
                <a:cubicBezTo>
                  <a:pt x="48152" y="12634"/>
                  <a:pt x="47812" y="12429"/>
                  <a:pt x="47390" y="12429"/>
                </a:cubicBezTo>
                <a:cubicBezTo>
                  <a:pt x="47244" y="12429"/>
                  <a:pt x="47088" y="12453"/>
                  <a:pt x="46923" y="12502"/>
                </a:cubicBezTo>
                <a:cubicBezTo>
                  <a:pt x="44327" y="13241"/>
                  <a:pt x="41720" y="13967"/>
                  <a:pt x="39124" y="14717"/>
                </a:cubicBezTo>
                <a:cubicBezTo>
                  <a:pt x="38854" y="14798"/>
                  <a:pt x="38587" y="14862"/>
                  <a:pt x="38329" y="14862"/>
                </a:cubicBezTo>
                <a:cubicBezTo>
                  <a:pt x="38019" y="14862"/>
                  <a:pt x="37724" y="14769"/>
                  <a:pt x="37458" y="14503"/>
                </a:cubicBezTo>
                <a:cubicBezTo>
                  <a:pt x="36957" y="14003"/>
                  <a:pt x="37053" y="13431"/>
                  <a:pt x="37219" y="12824"/>
                </a:cubicBezTo>
                <a:cubicBezTo>
                  <a:pt x="37934" y="10371"/>
                  <a:pt x="38636" y="7907"/>
                  <a:pt x="39339" y="5442"/>
                </a:cubicBezTo>
                <a:cubicBezTo>
                  <a:pt x="39624" y="4418"/>
                  <a:pt x="39517" y="3882"/>
                  <a:pt x="38922" y="3537"/>
                </a:cubicBezTo>
                <a:cubicBezTo>
                  <a:pt x="38702" y="3404"/>
                  <a:pt x="38504" y="3335"/>
                  <a:pt x="38306" y="3335"/>
                </a:cubicBezTo>
                <a:cubicBezTo>
                  <a:pt x="37937" y="3335"/>
                  <a:pt x="37569" y="3577"/>
                  <a:pt x="37065" y="4097"/>
                </a:cubicBezTo>
                <a:cubicBezTo>
                  <a:pt x="35279" y="5942"/>
                  <a:pt x="33505" y="7787"/>
                  <a:pt x="31719" y="9633"/>
                </a:cubicBezTo>
                <a:cubicBezTo>
                  <a:pt x="31368" y="10003"/>
                  <a:pt x="31017" y="10341"/>
                  <a:pt x="30523" y="10341"/>
                </a:cubicBezTo>
                <a:cubicBezTo>
                  <a:pt x="30413" y="10341"/>
                  <a:pt x="30297" y="10325"/>
                  <a:pt x="30171" y="10288"/>
                </a:cubicBezTo>
                <a:cubicBezTo>
                  <a:pt x="29492" y="10085"/>
                  <a:pt x="29290" y="9562"/>
                  <a:pt x="29135" y="8942"/>
                </a:cubicBezTo>
                <a:cubicBezTo>
                  <a:pt x="28540" y="6466"/>
                  <a:pt x="27897" y="3989"/>
                  <a:pt x="27290" y="1501"/>
                </a:cubicBezTo>
                <a:cubicBezTo>
                  <a:pt x="27135" y="870"/>
                  <a:pt x="26885" y="334"/>
                  <a:pt x="263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" y="50"/>
            <a:ext cx="1027430" cy="710190"/>
          </a:xfrm>
          <a:custGeom>
            <a:avLst/>
            <a:gdLst/>
            <a:ahLst/>
            <a:cxnLst/>
            <a:rect l="l" t="t" r="r" b="b"/>
            <a:pathLst>
              <a:path w="52709" h="36434" extrusionOk="0">
                <a:moveTo>
                  <a:pt x="25527" y="0"/>
                </a:moveTo>
                <a:cubicBezTo>
                  <a:pt x="29813" y="4965"/>
                  <a:pt x="34016" y="9835"/>
                  <a:pt x="38386" y="14895"/>
                </a:cubicBezTo>
                <a:lnTo>
                  <a:pt x="1000" y="14895"/>
                </a:lnTo>
                <a:cubicBezTo>
                  <a:pt x="667" y="14895"/>
                  <a:pt x="333" y="14907"/>
                  <a:pt x="0" y="14919"/>
                </a:cubicBezTo>
                <a:lnTo>
                  <a:pt x="0" y="23253"/>
                </a:lnTo>
                <a:lnTo>
                  <a:pt x="37850" y="23253"/>
                </a:lnTo>
                <a:cubicBezTo>
                  <a:pt x="37850" y="23277"/>
                  <a:pt x="37862" y="23313"/>
                  <a:pt x="37862" y="23348"/>
                </a:cubicBezTo>
                <a:cubicBezTo>
                  <a:pt x="33778" y="27658"/>
                  <a:pt x="29682" y="31980"/>
                  <a:pt x="25456" y="36433"/>
                </a:cubicBezTo>
                <a:lnTo>
                  <a:pt x="35266" y="36433"/>
                </a:lnTo>
                <a:cubicBezTo>
                  <a:pt x="35350" y="36374"/>
                  <a:pt x="35433" y="36302"/>
                  <a:pt x="35516" y="36219"/>
                </a:cubicBezTo>
                <a:cubicBezTo>
                  <a:pt x="40588" y="31147"/>
                  <a:pt x="45672" y="26087"/>
                  <a:pt x="50768" y="21015"/>
                </a:cubicBezTo>
                <a:cubicBezTo>
                  <a:pt x="51411" y="20384"/>
                  <a:pt x="52066" y="19753"/>
                  <a:pt x="52709" y="19122"/>
                </a:cubicBezTo>
                <a:cubicBezTo>
                  <a:pt x="52590" y="18967"/>
                  <a:pt x="52542" y="18895"/>
                  <a:pt x="52471" y="18824"/>
                </a:cubicBezTo>
                <a:cubicBezTo>
                  <a:pt x="46482" y="12561"/>
                  <a:pt x="40505" y="6299"/>
                  <a:pt x="34504" y="48"/>
                </a:cubicBezTo>
                <a:cubicBezTo>
                  <a:pt x="34492" y="36"/>
                  <a:pt x="34469" y="24"/>
                  <a:pt x="344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 flipH="1">
            <a:off x="-57165" y="-49373"/>
            <a:ext cx="4190825" cy="5230323"/>
          </a:xfrm>
          <a:custGeom>
            <a:avLst/>
            <a:gdLst/>
            <a:ahLst/>
            <a:cxnLst/>
            <a:rect l="l" t="t" r="r" b="b"/>
            <a:pathLst>
              <a:path w="91095" h="205736" extrusionOk="0">
                <a:moveTo>
                  <a:pt x="91095" y="0"/>
                </a:moveTo>
                <a:lnTo>
                  <a:pt x="74313" y="205433"/>
                </a:lnTo>
                <a:lnTo>
                  <a:pt x="0" y="20573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 rot="10800000">
            <a:off x="-117234" y="-49901"/>
            <a:ext cx="3509110" cy="5230851"/>
          </a:xfrm>
          <a:custGeom>
            <a:avLst/>
            <a:gdLst/>
            <a:ahLst/>
            <a:cxnLst/>
            <a:rect l="l" t="t" r="r" b="b"/>
            <a:pathLst>
              <a:path w="265892" h="214577" extrusionOk="0">
                <a:moveTo>
                  <a:pt x="0" y="0"/>
                </a:moveTo>
                <a:lnTo>
                  <a:pt x="57496" y="214577"/>
                </a:lnTo>
                <a:lnTo>
                  <a:pt x="265892" y="214577"/>
                </a:lnTo>
                <a:lnTo>
                  <a:pt x="2658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328580" y="2543515"/>
            <a:ext cx="4102200" cy="6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5855730" y="1633329"/>
            <a:ext cx="1047900" cy="938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329780" y="3135171"/>
            <a:ext cx="4099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5400000">
            <a:off x="0" y="3400"/>
            <a:ext cx="1564800" cy="1564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8249400" y="4260825"/>
            <a:ext cx="894600" cy="894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1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rot="-2504209">
            <a:off x="6476213" y="3852301"/>
            <a:ext cx="5280994" cy="636707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 rot="-2504209">
            <a:off x="-1426012" y="14076"/>
            <a:ext cx="5280994" cy="636707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-5400000" flipH="1">
            <a:off x="7576650" y="367600"/>
            <a:ext cx="1931700" cy="1203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3689675"/>
            <a:ext cx="894600" cy="1465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724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4708725" y="2467510"/>
            <a:ext cx="3612000" cy="19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823275" y="2466725"/>
            <a:ext cx="3609300" cy="19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823275" y="2254777"/>
            <a:ext cx="36093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708725" y="2254770"/>
            <a:ext cx="3612000" cy="3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 rot="3423114" flipH="1">
            <a:off x="5790157" y="565434"/>
            <a:ext cx="5281247" cy="636675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 rot="3423114" flipH="1">
            <a:off x="-2210843" y="4093209"/>
            <a:ext cx="5281247" cy="636675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4901226" y="50"/>
            <a:ext cx="4254272" cy="5143411"/>
          </a:xfrm>
          <a:custGeom>
            <a:avLst/>
            <a:gdLst/>
            <a:ahLst/>
            <a:cxnLst/>
            <a:rect l="l" t="t" r="r" b="b"/>
            <a:pathLst>
              <a:path w="265892" h="214577" extrusionOk="0">
                <a:moveTo>
                  <a:pt x="0" y="0"/>
                </a:moveTo>
                <a:lnTo>
                  <a:pt x="57496" y="214577"/>
                </a:lnTo>
                <a:lnTo>
                  <a:pt x="265892" y="214577"/>
                </a:lnTo>
                <a:lnTo>
                  <a:pt x="2658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4" name="Google Shape;44;p7"/>
          <p:cNvSpPr/>
          <p:nvPr/>
        </p:nvSpPr>
        <p:spPr>
          <a:xfrm rot="5088213">
            <a:off x="2671364" y="2253429"/>
            <a:ext cx="5281102" cy="636712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67975" y="1115000"/>
            <a:ext cx="4034700" cy="7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767975" y="1827100"/>
            <a:ext cx="4034700" cy="22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 rot="5768629">
            <a:off x="5531350" y="1062785"/>
            <a:ext cx="6044988" cy="2820109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5768629">
            <a:off x="6139525" y="1062785"/>
            <a:ext cx="6044988" cy="2820109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51" name="Google Shape;51;p8"/>
          <p:cNvSpPr/>
          <p:nvPr/>
        </p:nvSpPr>
        <p:spPr>
          <a:xfrm rot="5768629">
            <a:off x="-3040525" y="1062785"/>
            <a:ext cx="6044988" cy="2820109"/>
          </a:xfrm>
          <a:custGeom>
            <a:avLst/>
            <a:gdLst/>
            <a:ahLst/>
            <a:cxnLst/>
            <a:rect l="l" t="t" r="r" b="b"/>
            <a:pathLst>
              <a:path w="164936" h="19833" extrusionOk="0">
                <a:moveTo>
                  <a:pt x="262" y="9998"/>
                </a:moveTo>
                <a:lnTo>
                  <a:pt x="0" y="19833"/>
                </a:lnTo>
                <a:lnTo>
                  <a:pt x="164860" y="11115"/>
                </a:lnTo>
                <a:lnTo>
                  <a:pt x="1649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713225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713225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 rot="10800000">
            <a:off x="6649591" y="-49373"/>
            <a:ext cx="4190825" cy="5230323"/>
          </a:xfrm>
          <a:custGeom>
            <a:avLst/>
            <a:gdLst/>
            <a:ahLst/>
            <a:cxnLst/>
            <a:rect l="l" t="t" r="r" b="b"/>
            <a:pathLst>
              <a:path w="91095" h="205736" extrusionOk="0">
                <a:moveTo>
                  <a:pt x="91095" y="0"/>
                </a:moveTo>
                <a:lnTo>
                  <a:pt x="74313" y="205433"/>
                </a:lnTo>
                <a:lnTo>
                  <a:pt x="0" y="205736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56" name="Google Shape;56;p9"/>
          <p:cNvSpPr/>
          <p:nvPr/>
        </p:nvSpPr>
        <p:spPr>
          <a:xfrm rot="10800000" flipH="1">
            <a:off x="7391376" y="-49901"/>
            <a:ext cx="3509110" cy="5230851"/>
          </a:xfrm>
          <a:custGeom>
            <a:avLst/>
            <a:gdLst/>
            <a:ahLst/>
            <a:cxnLst/>
            <a:rect l="l" t="t" r="r" b="b"/>
            <a:pathLst>
              <a:path w="265892" h="214577" extrusionOk="0">
                <a:moveTo>
                  <a:pt x="0" y="0"/>
                </a:moveTo>
                <a:lnTo>
                  <a:pt x="57496" y="214577"/>
                </a:lnTo>
                <a:lnTo>
                  <a:pt x="265892" y="214577"/>
                </a:lnTo>
                <a:lnTo>
                  <a:pt x="2658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7" name="Google Shape;57;p9"/>
          <p:cNvSpPr/>
          <p:nvPr/>
        </p:nvSpPr>
        <p:spPr>
          <a:xfrm>
            <a:off x="1" y="0"/>
            <a:ext cx="1027430" cy="710190"/>
          </a:xfrm>
          <a:custGeom>
            <a:avLst/>
            <a:gdLst/>
            <a:ahLst/>
            <a:cxnLst/>
            <a:rect l="l" t="t" r="r" b="b"/>
            <a:pathLst>
              <a:path w="52709" h="36434" extrusionOk="0">
                <a:moveTo>
                  <a:pt x="25527" y="0"/>
                </a:moveTo>
                <a:cubicBezTo>
                  <a:pt x="29813" y="4965"/>
                  <a:pt x="34016" y="9835"/>
                  <a:pt x="38386" y="14895"/>
                </a:cubicBezTo>
                <a:lnTo>
                  <a:pt x="1000" y="14895"/>
                </a:lnTo>
                <a:cubicBezTo>
                  <a:pt x="667" y="14895"/>
                  <a:pt x="333" y="14907"/>
                  <a:pt x="0" y="14919"/>
                </a:cubicBezTo>
                <a:lnTo>
                  <a:pt x="0" y="23253"/>
                </a:lnTo>
                <a:lnTo>
                  <a:pt x="37850" y="23253"/>
                </a:lnTo>
                <a:cubicBezTo>
                  <a:pt x="37850" y="23277"/>
                  <a:pt x="37862" y="23313"/>
                  <a:pt x="37862" y="23348"/>
                </a:cubicBezTo>
                <a:cubicBezTo>
                  <a:pt x="33778" y="27658"/>
                  <a:pt x="29682" y="31980"/>
                  <a:pt x="25456" y="36433"/>
                </a:cubicBezTo>
                <a:lnTo>
                  <a:pt x="35266" y="36433"/>
                </a:lnTo>
                <a:cubicBezTo>
                  <a:pt x="35350" y="36374"/>
                  <a:pt x="35433" y="36302"/>
                  <a:pt x="35516" y="36219"/>
                </a:cubicBezTo>
                <a:cubicBezTo>
                  <a:pt x="40588" y="31147"/>
                  <a:pt x="45672" y="26087"/>
                  <a:pt x="50768" y="21015"/>
                </a:cubicBezTo>
                <a:cubicBezTo>
                  <a:pt x="51411" y="20384"/>
                  <a:pt x="52066" y="19753"/>
                  <a:pt x="52709" y="19122"/>
                </a:cubicBezTo>
                <a:cubicBezTo>
                  <a:pt x="52590" y="18967"/>
                  <a:pt x="52542" y="18895"/>
                  <a:pt x="52471" y="18824"/>
                </a:cubicBezTo>
                <a:cubicBezTo>
                  <a:pt x="46482" y="12561"/>
                  <a:pt x="40505" y="6299"/>
                  <a:pt x="34504" y="48"/>
                </a:cubicBezTo>
                <a:cubicBezTo>
                  <a:pt x="34492" y="36"/>
                  <a:pt x="34469" y="24"/>
                  <a:pt x="344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288650" y="3208425"/>
            <a:ext cx="5142300" cy="1395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TR"/>
              <a:buNone/>
              <a:defRPr sz="3500" b="1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TR"/>
              <a:buNone/>
              <a:defRPr sz="3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TR"/>
              <a:buNone/>
              <a:defRPr sz="3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TR"/>
              <a:buNone/>
              <a:defRPr sz="3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TR"/>
              <a:buNone/>
              <a:defRPr sz="3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TR"/>
              <a:buNone/>
              <a:defRPr sz="3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TR"/>
              <a:buNone/>
              <a:defRPr sz="3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TR"/>
              <a:buNone/>
              <a:defRPr sz="3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TR"/>
              <a:buNone/>
              <a:defRPr sz="3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○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■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○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■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●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ebo"/>
              <a:buChar char="○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eebo"/>
              <a:buChar char="■"/>
              <a:defRPr sz="1200">
                <a:solidFill>
                  <a:schemeClr val="dk1"/>
                </a:solidFill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crdownload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ctrTitle"/>
          </p:nvPr>
        </p:nvSpPr>
        <p:spPr>
          <a:xfrm>
            <a:off x="107504" y="40583"/>
            <a:ext cx="5688632" cy="3556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200" b="0" dirty="0" smtClean="0">
                <a:latin typeface="+mj-lt"/>
              </a:rPr>
              <a:t>Исследования условий эффективного использования тренажеров в АФК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8269" y="1851670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студентка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 АФК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Плеханова Ольга Алексеевна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руководители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Лущик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И.В.,доцент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кафедры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ФГБОУ ВО "ВГАФК" и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Абдрахманова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И.В.,доцент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кафедры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ТиТФКиС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ФГБОУ ВО "ВГАФК"</a:t>
            </a:r>
          </a:p>
          <a:p>
            <a:pPr lvl="0" algn="r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23478"/>
            <a:ext cx="4338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Методика тренировки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99970" y="765319"/>
            <a:ext cx="2808310" cy="43204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7882" y="723694"/>
            <a:ext cx="188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23527" y="1491630"/>
            <a:ext cx="2808311" cy="43204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754276"/>
            <a:ext cx="4782106" cy="4665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75856" y="75051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врачи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46201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Основание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1353007"/>
            <a:ext cx="4782106" cy="8787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данные, </a:t>
            </a:r>
            <a:r>
              <a:rPr lang="ru-RU" sz="2400" dirty="0">
                <a:solidFill>
                  <a:schemeClr val="tx1"/>
                </a:solidFill>
              </a:rPr>
              <a:t>полученных в процессе изометрического тестирования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23528" y="2355726"/>
            <a:ext cx="2808310" cy="79208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9970" y="2336271"/>
            <a:ext cx="282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Время применения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2427734"/>
            <a:ext cx="4782106" cy="7200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в начале, середине и конце лечения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323528" y="3291830"/>
            <a:ext cx="2880320" cy="17198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Основная цель </a:t>
            </a:r>
            <a:r>
              <a:rPr lang="ru-RU" sz="2400" dirty="0" smtClean="0">
                <a:solidFill>
                  <a:schemeClr val="tx1"/>
                </a:solidFill>
              </a:rPr>
              <a:t>восстановительного </a:t>
            </a:r>
            <a:r>
              <a:rPr lang="ru-RU" sz="2400" dirty="0">
                <a:solidFill>
                  <a:schemeClr val="tx1"/>
                </a:solidFill>
              </a:rPr>
              <a:t>лечения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3411556"/>
            <a:ext cx="4824536" cy="14803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ликвидация дефицита силы основных мышечных групп </a:t>
            </a:r>
            <a:r>
              <a:rPr lang="ru-RU" sz="2400" dirty="0" smtClean="0">
                <a:solidFill>
                  <a:schemeClr val="tx1"/>
                </a:solidFill>
              </a:rPr>
              <a:t>позвоночника, устранение </a:t>
            </a:r>
            <a:r>
              <a:rPr lang="ru-RU" sz="2400" dirty="0">
                <a:solidFill>
                  <a:schemeClr val="tx1"/>
                </a:solidFill>
              </a:rPr>
              <a:t>мышечного </a:t>
            </a:r>
            <a:r>
              <a:rPr lang="ru-RU" sz="2400" dirty="0" smtClean="0">
                <a:solidFill>
                  <a:schemeClr val="tx1"/>
                </a:solidFill>
              </a:rPr>
              <a:t>дисбаланса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-92546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Результаты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70085" y="492229"/>
            <a:ext cx="2808310" cy="585072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176288" y="1670440"/>
            <a:ext cx="2817737" cy="798319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158774" y="3662266"/>
            <a:ext cx="2808310" cy="43204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25669" y="371433"/>
            <a:ext cx="5142146" cy="104195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03723" y="1567450"/>
            <a:ext cx="5164092" cy="10043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средний </a:t>
            </a:r>
            <a:r>
              <a:rPr lang="ru-RU" sz="2400" dirty="0">
                <a:solidFill>
                  <a:schemeClr val="tx1"/>
                </a:solidFill>
              </a:rPr>
              <a:t>возраст </a:t>
            </a:r>
            <a:r>
              <a:rPr lang="ru-RU" sz="2400" dirty="0" smtClean="0">
                <a:solidFill>
                  <a:schemeClr val="tx1"/>
                </a:solidFill>
              </a:rPr>
              <a:t>48,6 </a:t>
            </a:r>
            <a:r>
              <a:rPr lang="ru-RU" sz="2400" dirty="0">
                <a:solidFill>
                  <a:schemeClr val="tx1"/>
                </a:solidFill>
              </a:rPr>
              <a:t>в диапазоне от 34 до 62 лет, рост - от 160 до 188 см, вес - от 48 до 94 кг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03723" y="2808566"/>
            <a:ext cx="5164092" cy="21394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эффективность </a:t>
            </a:r>
            <a:r>
              <a:rPr lang="ru-RU" sz="2400" dirty="0">
                <a:solidFill>
                  <a:schemeClr val="tx1"/>
                </a:solidFill>
              </a:rPr>
              <a:t>разработанного </a:t>
            </a:r>
            <a:r>
              <a:rPr lang="ru-RU" sz="2400" dirty="0" smtClean="0">
                <a:solidFill>
                  <a:schemeClr val="tx1"/>
                </a:solidFill>
              </a:rPr>
              <a:t>реабилитационного </a:t>
            </a:r>
            <a:r>
              <a:rPr lang="ru-RU" sz="2400" dirty="0">
                <a:solidFill>
                  <a:schemeClr val="tx1"/>
                </a:solidFill>
              </a:rPr>
              <a:t>комплекса была оценена и доказана с помощью функциональных двигательных тестов </a:t>
            </a:r>
            <a:r>
              <a:rPr lang="ru-RU" sz="2400" dirty="0" err="1">
                <a:solidFill>
                  <a:schemeClr val="tx1"/>
                </a:solidFill>
              </a:rPr>
              <a:t>David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Spine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Concept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1402" y="5539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Испытуемые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3723" y="292246"/>
            <a:ext cx="5142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28 пациентов с последствиями хирургического лечения шейного отдела позвоночника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739" y="1611884"/>
            <a:ext cx="279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Данные испытуемых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309" y="364745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Итог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yberleninka.ru/viewer_images/19383533/f/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6728" r="10107" b="6081"/>
          <a:stretch/>
        </p:blipFill>
        <p:spPr bwMode="auto">
          <a:xfrm rot="5400000">
            <a:off x="2225491" y="-1450203"/>
            <a:ext cx="4664998" cy="8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-10529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 и оценка возможностей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первом посещении</a:t>
            </a:r>
          </a:p>
        </p:txBody>
      </p:sp>
    </p:spTree>
    <p:extLst>
      <p:ext uri="{BB962C8B-B14F-4D97-AF65-F5344CB8AC3E}">
        <p14:creationId xmlns:p14="http://schemas.microsoft.com/office/powerpoint/2010/main" val="6380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82" y="-29261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Заключение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53" y="699542"/>
            <a:ext cx="4782106" cy="14401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курс на тренажере </a:t>
            </a:r>
            <a:r>
              <a:rPr lang="en-US" sz="2400" dirty="0">
                <a:solidFill>
                  <a:schemeClr val="tx1"/>
                </a:solidFill>
              </a:rPr>
              <a:t>David </a:t>
            </a:r>
            <a:r>
              <a:rPr lang="ru-RU" sz="2400" dirty="0">
                <a:solidFill>
                  <a:schemeClr val="tx1"/>
                </a:solidFill>
              </a:rPr>
              <a:t>может существенно улучшить качество реабилитационного процесса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699542"/>
            <a:ext cx="4019540" cy="41764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тренажеры типа </a:t>
            </a:r>
            <a:r>
              <a:rPr lang="ru-RU" sz="2400" dirty="0" err="1">
                <a:solidFill>
                  <a:schemeClr val="tx1"/>
                </a:solidFill>
              </a:rPr>
              <a:t>David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Spine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Concept</a:t>
            </a:r>
            <a:r>
              <a:rPr lang="ru-RU" sz="2400" dirty="0">
                <a:solidFill>
                  <a:schemeClr val="tx1"/>
                </a:solidFill>
              </a:rPr>
              <a:t> при обследовании пациентов перед началом тренировок дают объективную оценку силы и функциональных возможностей мышц шейного отдела позвоночника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8867" y="3382916"/>
            <a:ext cx="4782105" cy="149309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Результаты отражают </a:t>
            </a:r>
            <a:r>
              <a:rPr lang="ru-RU" sz="2400" dirty="0">
                <a:solidFill>
                  <a:schemeClr val="tx1"/>
                </a:solidFill>
              </a:rPr>
              <a:t>положительное влияние на качество жизни обследуемых </a:t>
            </a:r>
            <a:r>
              <a:rPr lang="ru-RU" sz="2400" dirty="0" smtClean="0">
                <a:solidFill>
                  <a:schemeClr val="tx1"/>
                </a:solidFill>
              </a:rPr>
              <a:t>пациентов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Рекомендации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19" y="718770"/>
            <a:ext cx="8568952" cy="9930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стоит продолжить изучение реабилитационного комплекса с использованием лечебной гимнастики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19" y="1923678"/>
            <a:ext cx="8568952" cy="14401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немаловажно оценить сохранение достигнутого положительного эффекта как при дальнейших занятиях пациентов на амбулаторном этапе или с самостоятельными регулярными упражнениями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-9254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Аннотация исследования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44696" y="1203598"/>
            <a:ext cx="3600400" cy="576064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55526"/>
            <a:ext cx="5184576" cy="187220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1520" y="126079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Цель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597" y="612725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пределить результативность применения спортивных тренажеров на занятиях адаптивной физической культурой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07504" y="3291830"/>
            <a:ext cx="3600400" cy="576064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исследования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19" y="2715766"/>
            <a:ext cx="5184253" cy="22322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включения спортивных тренажеров на уровень развития физических качеств и риски развития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деадаптационных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реакций на физическую нагрузку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46322" y="838256"/>
            <a:ext cx="3735216" cy="576064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2934" y="3363838"/>
            <a:ext cx="3735216" cy="576064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6387" y="40867"/>
            <a:ext cx="5157602" cy="217084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09413" y="2355726"/>
            <a:ext cx="5184576" cy="25922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55036" y="53407"/>
            <a:ext cx="50933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использования тренажеров в качестве средств индивидуализации нагрузки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занятиях адаптивной физической культурой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4194" y="2355726"/>
            <a:ext cx="51541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содержание и направленность учебных </a:t>
            </a:r>
            <a:r>
              <a:rPr lang="ru-RU" sz="2400" dirty="0" smtClean="0">
                <a:solidFill>
                  <a:schemeClr val="tx1"/>
                </a:solidFill>
              </a:rPr>
              <a:t>занятий по адаптивной </a:t>
            </a:r>
            <a:r>
              <a:rPr lang="ru-RU" sz="2400" dirty="0">
                <a:solidFill>
                  <a:schemeClr val="tx1"/>
                </a:solidFill>
              </a:rPr>
              <a:t>физической культуре </a:t>
            </a:r>
            <a:r>
              <a:rPr lang="ru-RU" sz="2400" dirty="0" smtClean="0">
                <a:solidFill>
                  <a:schemeClr val="tx1"/>
                </a:solidFill>
              </a:rPr>
              <a:t>среди студентов специальной медицинской группы «А», имеющих в анамнезе сочетанные хронические заболевания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570" y="45189"/>
            <a:ext cx="8814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Виды и классификация тренажеров в адаптивной физической культуре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4914" y="1275606"/>
            <a:ext cx="324036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Кардиотренажёры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7" y="3363838"/>
            <a:ext cx="2190750" cy="1492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499741"/>
            <a:ext cx="2492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Беговые дорожки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482332" y="1851670"/>
            <a:ext cx="14334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5708"/>
            <a:ext cx="1850369" cy="15123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9771" y="271365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Велотренажеры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985016" y="1851670"/>
            <a:ext cx="0" cy="861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98" y="3330738"/>
            <a:ext cx="2333684" cy="15023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0072" y="2699978"/>
            <a:ext cx="325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Гребные тренажеры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940152" y="1851670"/>
            <a:ext cx="1207838" cy="791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3638"/>
            <a:ext cx="7807368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9410" y="339501"/>
            <a:ext cx="43924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Тренажеры фитнес-класса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67492"/>
            <a:ext cx="684076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рофессиональные </a:t>
            </a:r>
            <a:r>
              <a:rPr lang="ru-RU" sz="2400" dirty="0">
                <a:solidFill>
                  <a:schemeClr val="tx1"/>
                </a:solidFill>
              </a:rPr>
              <a:t>силовые тренажеры для </a:t>
            </a:r>
            <a:r>
              <a:rPr lang="ru-RU" sz="2400" dirty="0" smtClean="0">
                <a:solidFill>
                  <a:schemeClr val="tx1"/>
                </a:solidFill>
              </a:rPr>
              <a:t>спортсменов-инвалидов: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7" y="2363934"/>
            <a:ext cx="2858794" cy="25604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1894060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шкаф-тренажер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647287" y="1471821"/>
            <a:ext cx="251872" cy="455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26" y="2363934"/>
            <a:ext cx="2232248" cy="25120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60032" y="185167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</a:t>
            </a:r>
            <a:r>
              <a:rPr lang="ru-RU" sz="2400" dirty="0" smtClean="0">
                <a:solidFill>
                  <a:schemeClr val="tx1"/>
                </a:solidFill>
              </a:rPr>
              <a:t>омплекс </a:t>
            </a:r>
            <a:r>
              <a:rPr lang="en-US" sz="2400" dirty="0">
                <a:solidFill>
                  <a:schemeClr val="tx1"/>
                </a:solidFill>
              </a:rPr>
              <a:t>DAVID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1370195"/>
            <a:ext cx="324036" cy="523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3477"/>
            <a:ext cx="6639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Комплекс «</a:t>
            </a:r>
            <a:r>
              <a:rPr lang="en-US" sz="3200" dirty="0" smtClean="0">
                <a:solidFill>
                  <a:schemeClr val="tx1"/>
                </a:solidFill>
              </a:rPr>
              <a:t>David </a:t>
            </a:r>
            <a:r>
              <a:rPr lang="en-US" sz="3200" dirty="0">
                <a:solidFill>
                  <a:schemeClr val="tx1"/>
                </a:solidFill>
              </a:rPr>
              <a:t>Spine </a:t>
            </a:r>
            <a:r>
              <a:rPr lang="en-US" sz="3200" dirty="0" smtClean="0">
                <a:solidFill>
                  <a:schemeClr val="tx1"/>
                </a:solidFill>
              </a:rPr>
              <a:t>Concept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80" y="2431237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</a:rPr>
              <a:t>а</a:t>
            </a:r>
            <a:r>
              <a:rPr lang="ru-RU" sz="2400" dirty="0" err="1" smtClean="0">
                <a:solidFill>
                  <a:schemeClr val="tx1"/>
                </a:solidFill>
              </a:rPr>
              <a:t>ппаратно</a:t>
            </a:r>
            <a:r>
              <a:rPr lang="ru-RU" sz="2400" dirty="0" smtClean="0">
                <a:solidFill>
                  <a:schemeClr val="tx1"/>
                </a:solidFill>
              </a:rPr>
              <a:t>–программный </a:t>
            </a:r>
            <a:r>
              <a:rPr lang="ru-RU" sz="2400" dirty="0">
                <a:solidFill>
                  <a:schemeClr val="tx1"/>
                </a:solidFill>
              </a:rPr>
              <a:t>комплекс «DAVID SPINE CONCEPT» позволяет провести  объективную оценку подвижности всех отделов </a:t>
            </a:r>
            <a:r>
              <a:rPr lang="ru-RU" sz="2400" dirty="0" smtClean="0">
                <a:solidFill>
                  <a:schemeClr val="tx1"/>
                </a:solidFill>
              </a:rPr>
              <a:t>позвоночника и шеи. </a:t>
            </a:r>
            <a:r>
              <a:rPr lang="ru-RU" sz="2400" dirty="0">
                <a:solidFill>
                  <a:schemeClr val="tx1"/>
                </a:solidFill>
              </a:rPr>
              <a:t>Выявить начальную фазу заболевания и скорость его прогрессирования. Определить  индивидуальный «профиль» позвоночника и осуществить  коррекцию выявленных нарушений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medmagister.by/wp-content/uploads/2019/02/g300_training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93885"/>
            <a:ext cx="3168352" cy="16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ечебно-диагностический комплекс David: обзор - страница 1 из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01672"/>
            <a:ext cx="1944216" cy="16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инейка тренажеров Давид | Реабилитационные медицинские тренажеры Давид для  мыш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3884"/>
            <a:ext cx="2484784" cy="16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23478"/>
            <a:ext cx="8116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изометрического тестирования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2260" y="1059582"/>
            <a:ext cx="88220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1.подготовка </a:t>
            </a:r>
            <a:r>
              <a:rPr lang="ru-RU" sz="2400" dirty="0">
                <a:solidFill>
                  <a:schemeClr val="tx1"/>
                </a:solidFill>
              </a:rPr>
              <a:t>пациента к тестированию.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Активизация сердечно-сосудистой системы с использованием циклических тренажеров (</a:t>
            </a:r>
            <a:r>
              <a:rPr lang="ru-RU" sz="2400" dirty="0" err="1">
                <a:solidFill>
                  <a:schemeClr val="tx1"/>
                </a:solidFill>
              </a:rPr>
              <a:t>тредмил</a:t>
            </a:r>
            <a:r>
              <a:rPr lang="ru-RU" sz="2400" dirty="0">
                <a:solidFill>
                  <a:schemeClr val="tx1"/>
                </a:solidFill>
              </a:rPr>
              <a:t>, велоэргометр, степ) в течение 6-10 минут;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Разминка — программа упражнений на растяжение основных мышечных групп. Длительность каждого упражнения 15-20 секунд. Продолжительность разминки 10-15 </a:t>
            </a:r>
            <a:r>
              <a:rPr lang="ru-RU" sz="2400" dirty="0" smtClean="0">
                <a:solidFill>
                  <a:schemeClr val="tx1"/>
                </a:solidFill>
              </a:rPr>
              <a:t>минут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05958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2.проведение </a:t>
            </a:r>
            <a:r>
              <a:rPr lang="ru-RU" sz="2400" dirty="0">
                <a:solidFill>
                  <a:schemeClr val="tx1"/>
                </a:solidFill>
              </a:rPr>
              <a:t>изометрического тестирования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Одно изометрическое усилие должно длиться от 3 до 5 </a:t>
            </a:r>
            <a:r>
              <a:rPr lang="ru-RU" sz="2400" dirty="0" smtClean="0">
                <a:solidFill>
                  <a:schemeClr val="tx1"/>
                </a:solidFill>
              </a:rPr>
              <a:t>секунд.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Тест проводится на задержке дыхания;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Время отдыха между тестами — 1 минута;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Тесты всегда выполняются в одной и той же последовательности.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0685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Eco Detergents Company by Slidesgo">
  <a:themeElements>
    <a:clrScheme name="Simple Light">
      <a:dk1>
        <a:srgbClr val="FFFFFF"/>
      </a:dk1>
      <a:lt1>
        <a:srgbClr val="142723"/>
      </a:lt1>
      <a:dk2>
        <a:srgbClr val="305049"/>
      </a:dk2>
      <a:lt2>
        <a:srgbClr val="5EE553"/>
      </a:lt2>
      <a:accent1>
        <a:srgbClr val="BBF7B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10365</TotalTime>
  <Words>388</Words>
  <Application>Microsoft Office PowerPoint</Application>
  <PresentationFormat>Экран (16:9)</PresentationFormat>
  <Paragraphs>57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Bebas Neue</vt:lpstr>
      <vt:lpstr>NTR</vt:lpstr>
      <vt:lpstr>Heebo</vt:lpstr>
      <vt:lpstr>Nunito Light</vt:lpstr>
      <vt:lpstr>Anaheim</vt:lpstr>
      <vt:lpstr>Eco Detergents Company by Slidesgo</vt:lpstr>
      <vt:lpstr>Исследования условий эффективного использования тренажеров в АФК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DETERGENTS COMPANY</dc:title>
  <dc:creator>Ольга</dc:creator>
  <cp:lastModifiedBy>Пользователь Windows</cp:lastModifiedBy>
  <cp:revision>24</cp:revision>
  <dcterms:modified xsi:type="dcterms:W3CDTF">2023-04-01T12:10:42Z</dcterms:modified>
</cp:coreProperties>
</file>