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3" r:id="rId5"/>
    <p:sldId id="264" r:id="rId6"/>
    <p:sldId id="271" r:id="rId7"/>
    <p:sldId id="262" r:id="rId8"/>
    <p:sldId id="266" r:id="rId9"/>
    <p:sldId id="275" r:id="rId10"/>
    <p:sldId id="260" r:id="rId11"/>
    <p:sldId id="272" r:id="rId12"/>
    <p:sldId id="273" r:id="rId13"/>
    <p:sldId id="274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" initials="П" lastIdx="1" clrIdx="0">
    <p:extLst>
      <p:ext uri="{19B8F6BF-5375-455C-9EA6-DF929625EA0E}">
        <p15:presenceInfo xmlns="" xmlns:p15="http://schemas.microsoft.com/office/powerpoint/2012/main" userId="Пользователь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19" autoAdjust="0"/>
  </p:normalViewPr>
  <p:slideViewPr>
    <p:cSldViewPr snapToGrid="0">
      <p:cViewPr varScale="1">
        <p:scale>
          <a:sx n="83" d="100"/>
          <a:sy n="83" d="100"/>
        </p:scale>
        <p:origin x="-70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60853D4-13E4-4A5E-B60E-4D212A20AF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696F4127-A029-4535-9E8E-5B16AF22DD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9A9E3F2-255B-4BA4-8D0D-7E573CB25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BCE3F-D857-4DD9-859B-846DFA442D83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DAFF133-D5F8-4645-BF74-3FC7FCA1E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C9C3071-8F2E-4B3A-A05D-F32EF4660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4BD43-E6AE-4EE5-A7FB-FD39870737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74938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A7CCBA8-1380-47BC-AA96-0D069E855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E241860F-ABD1-4DE7-B55A-EC8C09D5B5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15B8B27-3D5D-4301-B7B0-986C81526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BCE3F-D857-4DD9-859B-846DFA442D83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C055F59-29E9-4820-A99B-4878FEFAB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997EB67-B52D-4465-81A6-87D25D37D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4BD43-E6AE-4EE5-A7FB-FD39870737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51691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2CB9B425-5837-4B8A-948A-FE203DECE8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D824B03C-C5A9-4EB5-B185-6EEC373AA9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2767A01-C5E1-4046-823C-C5962638E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BCE3F-D857-4DD9-859B-846DFA442D83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4A41723-51F7-4505-A1A5-4812EB2A6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9AC4728-63E1-4583-8F4E-0DAC3CDD4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4BD43-E6AE-4EE5-A7FB-FD39870737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3920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3607DA3-BEB7-46FE-9C7F-CC0565E9E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E9757C4-53F0-419C-9E69-AC81AF2638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E675E3A-C814-4CE0-B9C8-7544B62A7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BCE3F-D857-4DD9-859B-846DFA442D83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3684570-CA7A-4384-BFA4-02EB0E98D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7ADF292-D2F8-491E-9331-EA3EEEB26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4BD43-E6AE-4EE5-A7FB-FD39870737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37413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DA30EC0-BE6B-4676-8122-BCC75AF37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7514CE1-DB84-41E8-BC37-8E52A050E0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AAEB3F0-94F8-47E8-9067-03ACF8B1F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BCE3F-D857-4DD9-859B-846DFA442D83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0533A86-F11E-4E91-A76F-64CD1319C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829F6FA-2539-4CE6-AFD4-6D6DA5EEA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4BD43-E6AE-4EE5-A7FB-FD39870737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96104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5B77992-CFD7-4C04-AC99-1D9C5D976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53BB5B6-FBCC-472A-AFEA-023D326B7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B1AC29FE-01A8-42F0-8062-FAA6C05241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2E9CF36-165E-4AE3-94AB-24880B7C5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BCE3F-D857-4DD9-859B-846DFA442D83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B59C08AD-7C48-4D4B-945C-D09F4279A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00EC17C-A3F1-442E-A8D0-72373F8DC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4BD43-E6AE-4EE5-A7FB-FD39870737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56028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F82F5BC-FF1E-4866-8EE2-FCD16BDF6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9F223AE-30AD-4929-A871-D7F2396AC5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73DEC98E-5E23-44E2-898A-278AD106C5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37F33FF6-5835-43F9-86A2-C21CA1FD2B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F5F061C9-7BB4-475A-ABBD-9F12FE8E1F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B074DA54-0523-4CDD-B574-A002530A3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BCE3F-D857-4DD9-859B-846DFA442D83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751127E9-5603-4756-ACA6-EEF2D4E57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8C65EECD-CA0F-40D0-AD44-68B3847A4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4BD43-E6AE-4EE5-A7FB-FD39870737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9697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3FBE29A-9E05-4B2E-A272-581829BF4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E0CF3B9E-69C4-4581-AD5D-8045D2061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BCE3F-D857-4DD9-859B-846DFA442D83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CCED7B3B-F5B7-42F4-8959-76C77ACCC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FC85B03D-419D-447C-AECF-2C5328949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4BD43-E6AE-4EE5-A7FB-FD39870737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40798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8D0D12A6-D18C-43F0-BAD7-EB86B9EED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BCE3F-D857-4DD9-859B-846DFA442D83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0BAD6B68-D1BE-49EC-B629-3A2637EA7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75F708A0-39C4-46D7-B345-EFB04D9E3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4BD43-E6AE-4EE5-A7FB-FD39870737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41743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0BCAF84-BEBD-4405-869C-9884ED90C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3313F89-9176-4500-A021-59C6198BC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1FFC3216-7BD4-48B3-929B-1F3D9C236C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30B674E9-CEFE-4E53-A1CF-471A28AF2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BCE3F-D857-4DD9-859B-846DFA442D83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570E97E-D53D-48CE-8285-4E805722A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E2026012-C338-4A7C-BD92-E84DD1567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4BD43-E6AE-4EE5-A7FB-FD39870737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24347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44914F9-D475-4E74-B156-8AECB2922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B55FD90D-AE2A-437E-BA94-BF75E82495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176A7C0-5172-4654-830E-A3C4F4CEF9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BB7D1647-EF07-4F02-8938-AB9A16FBB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BCE3F-D857-4DD9-859B-846DFA442D83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177E73A-A7BF-4DA1-A4DD-5C73625D5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E2C5311-297A-40E1-98DA-0B371FE1F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4BD43-E6AE-4EE5-A7FB-FD39870737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85208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7C5CA40-9DAC-4D79-8946-DB08347F9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E510E2D-3E22-4EDD-913F-33D6778429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82E611D-04A6-4FD5-825D-C0DB92CAE7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BCE3F-D857-4DD9-859B-846DFA442D83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C6A33A0-2F28-4011-8EB2-68460540F9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75A78BB-3D49-4F52-9861-85B2427E62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4BD43-E6AE-4EE5-A7FB-FD39870737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95723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1459B39-C09C-4CBF-9C2B-75C050ECDB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7426" y="1017271"/>
            <a:ext cx="9279988" cy="3108959"/>
          </a:xfrm>
        </p:spPr>
        <p:txBody>
          <a:bodyPr>
            <a:noAutofit/>
          </a:bodyPr>
          <a:lstStyle/>
          <a:p>
            <a:r>
              <a:rPr lang="ru-RU" sz="3200" b="1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БИОМЕХАНИЧЕСКИЕ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КРИТЕРИИ </a:t>
            </a:r>
            <a:r>
              <a:rPr lang="ru-RU" sz="3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3200" b="1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СРЕДСТВА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ФОРМИРОВАНИЯ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ДВИГАТЕЛЬНОГО ВЗАИМОДЕЙСТВИЯ ДЛЯ</a:t>
            </a:r>
            <a:b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ПАРНОЙ ВОЛЬТИЖЕРОВКИ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СПОРТИВНОЙ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АКРОБАТИКЕ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D62B02EE-E7DE-4DC7-84EE-42B522DE44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9" y="5690382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84F4B9E-758E-4B72-BE24-0EE102D90515}"/>
              </a:ext>
            </a:extLst>
          </p:cNvPr>
          <p:cNvSpPr txBox="1"/>
          <p:nvPr/>
        </p:nvSpPr>
        <p:spPr>
          <a:xfrm>
            <a:off x="4976949" y="4676377"/>
            <a:ext cx="70316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/>
              <a:t>Работу выполнил Тимченко Александр Сергеевич </a:t>
            </a:r>
          </a:p>
          <a:p>
            <a:pPr algn="r"/>
            <a:r>
              <a:rPr lang="ru-RU" b="1" dirty="0"/>
              <a:t>студент 208 группы ФАБОУ ВО «ВГАФК</a:t>
            </a:r>
            <a:r>
              <a:rPr lang="ru-RU" b="1" dirty="0" smtClean="0"/>
              <a:t>»</a:t>
            </a:r>
          </a:p>
          <a:p>
            <a:pPr algn="r"/>
            <a:endParaRPr lang="ru-RU" b="1" dirty="0"/>
          </a:p>
          <a:p>
            <a:pPr algn="r"/>
            <a:r>
              <a:rPr lang="ru-RU" b="1" dirty="0"/>
              <a:t>Научные руководители</a:t>
            </a:r>
            <a:r>
              <a:rPr lang="en-US" b="1" dirty="0"/>
              <a:t>:</a:t>
            </a:r>
            <a:endParaRPr lang="ru-RU" b="1" dirty="0"/>
          </a:p>
          <a:p>
            <a:pPr algn="r"/>
            <a:r>
              <a:rPr lang="ru-RU" b="1" dirty="0"/>
              <a:t>Абдрахманова И.В, доцент кафедры </a:t>
            </a:r>
            <a:r>
              <a:rPr lang="ru-RU" b="1" dirty="0" err="1"/>
              <a:t>ТиТФКиС</a:t>
            </a:r>
            <a:r>
              <a:rPr lang="ru-RU" b="1" dirty="0"/>
              <a:t> ФГБОУ ВО «ВГАФК»</a:t>
            </a:r>
          </a:p>
          <a:p>
            <a:pPr algn="r"/>
            <a:r>
              <a:rPr lang="ru-RU" b="1" dirty="0" err="1"/>
              <a:t>Лущик</a:t>
            </a:r>
            <a:r>
              <a:rPr lang="ru-RU" b="1" dirty="0"/>
              <a:t> И.В,  доцент кафедры </a:t>
            </a:r>
            <a:r>
              <a:rPr lang="ru-RU" b="1" dirty="0" err="1"/>
              <a:t>ТиТФКиС</a:t>
            </a:r>
            <a:r>
              <a:rPr lang="ru-RU" b="1" dirty="0"/>
              <a:t> ФГБОУ ВО «ВГАФК» </a:t>
            </a:r>
          </a:p>
        </p:txBody>
      </p:sp>
    </p:spTree>
    <p:extLst>
      <p:ext uri="{BB962C8B-B14F-4D97-AF65-F5344CB8AC3E}">
        <p14:creationId xmlns="" xmlns:p14="http://schemas.microsoft.com/office/powerpoint/2010/main" val="2670630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57B77C0-2506-4A72-944A-6C067D41B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564" y="612556"/>
            <a:ext cx="10335436" cy="632402"/>
          </a:xfrm>
        </p:spPr>
        <p:txBody>
          <a:bodyPr>
            <a:noAutofit/>
          </a:bodyPr>
          <a:lstStyle/>
          <a:p>
            <a:pPr algn="ctr"/>
            <a:r>
              <a:rPr lang="ru-RU" b="1" i="0" dirty="0">
                <a:effectLst/>
              </a:rPr>
              <a:t>Систематизация толчковых способов</a:t>
            </a:r>
            <a:endParaRPr lang="ru-RU" b="1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70F7D29A-221F-4DCB-A5F7-BAAD09DD25ED}"/>
              </a:ext>
            </a:extLst>
          </p:cNvPr>
          <p:cNvSpPr/>
          <p:nvPr/>
        </p:nvSpPr>
        <p:spPr>
          <a:xfrm>
            <a:off x="113954" y="4036731"/>
            <a:ext cx="1735974" cy="12915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0" i="0" dirty="0">
                <a:effectLst/>
                <a:latin typeface="-apple-system"/>
              </a:rPr>
              <a:t>поверхность </a:t>
            </a:r>
            <a:r>
              <a:rPr lang="ru-RU" sz="1800" b="0" i="0" dirty="0">
                <a:effectLst/>
              </a:rPr>
              <a:t>системного</a:t>
            </a:r>
            <a:r>
              <a:rPr lang="ru-RU" sz="1800" b="0" i="0" dirty="0">
                <a:effectLst/>
                <a:latin typeface="-apple-system"/>
              </a:rPr>
              <a:t> опорного узла</a:t>
            </a:r>
            <a:endParaRPr lang="ru-RU" dirty="0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="" xmlns:a16="http://schemas.microsoft.com/office/drawing/2014/main" id="{CF9FEF53-3DB8-4F6C-BEF5-07456138C8E5}"/>
              </a:ext>
            </a:extLst>
          </p:cNvPr>
          <p:cNvSpPr/>
          <p:nvPr/>
        </p:nvSpPr>
        <p:spPr>
          <a:xfrm>
            <a:off x="1951760" y="4036731"/>
            <a:ext cx="1943100" cy="12915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0" i="0" dirty="0">
                <a:effectLst/>
                <a:latin typeface="-apple-system"/>
              </a:rPr>
              <a:t>передаточная </a:t>
            </a:r>
            <a:r>
              <a:rPr lang="ru-RU" sz="1800" b="0" i="0" dirty="0">
                <a:effectLst/>
              </a:rPr>
              <a:t>поверхность</a:t>
            </a:r>
            <a:r>
              <a:rPr lang="ru-RU" sz="1800" b="0" i="0" dirty="0">
                <a:effectLst/>
                <a:latin typeface="-apple-system"/>
              </a:rPr>
              <a:t> узла связи нижнего</a:t>
            </a:r>
            <a:endParaRPr lang="ru-RU" dirty="0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="" xmlns:a16="http://schemas.microsoft.com/office/drawing/2014/main" id="{EBBDDC95-B3F1-4A13-8A9A-4F7A2E866764}"/>
              </a:ext>
            </a:extLst>
          </p:cNvPr>
          <p:cNvSpPr/>
          <p:nvPr/>
        </p:nvSpPr>
        <p:spPr>
          <a:xfrm>
            <a:off x="4000154" y="4036729"/>
            <a:ext cx="1943100" cy="12915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0" i="0" dirty="0">
                <a:effectLst/>
                <a:latin typeface="-apple-system"/>
              </a:rPr>
              <a:t>передаточной </a:t>
            </a:r>
            <a:r>
              <a:rPr lang="ru-RU" sz="1800" b="0" i="0" dirty="0">
                <a:effectLst/>
              </a:rPr>
              <a:t>поверхностью</a:t>
            </a:r>
            <a:r>
              <a:rPr lang="ru-RU" sz="1800" b="0" i="0" dirty="0">
                <a:effectLst/>
                <a:latin typeface="-apple-system"/>
              </a:rPr>
              <a:t> узла связи верхнего</a:t>
            </a:r>
            <a:endParaRPr lang="ru-RU" dirty="0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BB40C56D-4A2A-49BC-8EB2-471199708305}"/>
              </a:ext>
            </a:extLst>
          </p:cNvPr>
          <p:cNvSpPr/>
          <p:nvPr/>
        </p:nvSpPr>
        <p:spPr>
          <a:xfrm>
            <a:off x="10342072" y="4036731"/>
            <a:ext cx="1735974" cy="12915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0" i="0" dirty="0">
                <a:effectLst/>
              </a:rPr>
              <a:t>формой</a:t>
            </a:r>
            <a:r>
              <a:rPr lang="ru-RU" sz="1800" b="0" i="0" dirty="0">
                <a:effectLst/>
                <a:latin typeface="-apple-system"/>
              </a:rPr>
              <a:t> способа толкания</a:t>
            </a:r>
            <a:endParaRPr lang="ru-RU" dirty="0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="" xmlns:a16="http://schemas.microsoft.com/office/drawing/2014/main" id="{124724F7-8CD0-49B2-8DC4-2C4924A90413}"/>
              </a:ext>
            </a:extLst>
          </p:cNvPr>
          <p:cNvSpPr/>
          <p:nvPr/>
        </p:nvSpPr>
        <p:spPr>
          <a:xfrm>
            <a:off x="8297141" y="4036731"/>
            <a:ext cx="1943100" cy="12915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0" i="0" dirty="0">
                <a:effectLst/>
                <a:latin typeface="-apple-system"/>
              </a:rPr>
              <a:t>количеством </a:t>
            </a:r>
            <a:r>
              <a:rPr lang="ru-RU" sz="1800" b="0" i="0" dirty="0">
                <a:effectLst/>
              </a:rPr>
              <a:t>участников</a:t>
            </a:r>
            <a:r>
              <a:rPr lang="ru-RU" sz="1800" b="0" i="0" dirty="0">
                <a:effectLst/>
                <a:latin typeface="-apple-system"/>
              </a:rPr>
              <a:t> системного толчка</a:t>
            </a:r>
            <a:endParaRPr lang="ru-RU" dirty="0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="" xmlns:a16="http://schemas.microsoft.com/office/drawing/2014/main" id="{E965C824-46A2-42D7-BB7A-8A9CF4CDB121}"/>
              </a:ext>
            </a:extLst>
          </p:cNvPr>
          <p:cNvSpPr/>
          <p:nvPr/>
        </p:nvSpPr>
        <p:spPr>
          <a:xfrm>
            <a:off x="6248747" y="4036732"/>
            <a:ext cx="1943100" cy="12915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0" i="0" dirty="0">
                <a:effectLst/>
                <a:latin typeface="-apple-system"/>
              </a:rPr>
              <a:t>структурой </a:t>
            </a:r>
            <a:r>
              <a:rPr lang="ru-RU" sz="1800" b="0" i="0" dirty="0">
                <a:effectLst/>
              </a:rPr>
              <a:t>соединения</a:t>
            </a:r>
            <a:r>
              <a:rPr lang="ru-RU" sz="1800" b="0" i="0" dirty="0">
                <a:effectLst/>
                <a:latin typeface="-apple-system"/>
              </a:rPr>
              <a:t> передаточных поверхностей</a:t>
            </a:r>
            <a:endParaRPr lang="ru-RU" dirty="0"/>
          </a:p>
        </p:txBody>
      </p:sp>
      <p:sp>
        <p:nvSpPr>
          <p:cNvPr id="8" name="Стрелка: пятиугольник 7">
            <a:extLst>
              <a:ext uri="{FF2B5EF4-FFF2-40B4-BE49-F238E27FC236}">
                <a16:creationId xmlns="" xmlns:a16="http://schemas.microsoft.com/office/drawing/2014/main" id="{7870E2F7-40F0-41FC-99C7-14110E1C46C3}"/>
              </a:ext>
            </a:extLst>
          </p:cNvPr>
          <p:cNvSpPr/>
          <p:nvPr/>
        </p:nvSpPr>
        <p:spPr>
          <a:xfrm>
            <a:off x="982634" y="1934142"/>
            <a:ext cx="1735974" cy="80584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0" dirty="0">
                <a:effectLst/>
              </a:rPr>
              <a:t>Толчок</a:t>
            </a:r>
            <a:endParaRPr lang="ru-RU" sz="2400" b="1" dirty="0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="" xmlns:a16="http://schemas.microsoft.com/office/drawing/2014/main" id="{2270DF9B-7182-475D-9376-D46C2035C19C}"/>
              </a:ext>
            </a:extLst>
          </p:cNvPr>
          <p:cNvSpPr/>
          <p:nvPr/>
        </p:nvSpPr>
        <p:spPr>
          <a:xfrm>
            <a:off x="2718608" y="1655204"/>
            <a:ext cx="8349009" cy="13637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b="0" i="0" dirty="0">
                <a:effectLst/>
                <a:latin typeface="-apple-system"/>
              </a:rPr>
              <a:t>действие биосистемы посредством её ОДА-мышц и кинематической цепи - на внешнюю опору с целью собственного отрыва в безопорное положение, а также на связанный с ней предмет или другую кинематическую цепь</a:t>
            </a:r>
            <a:endParaRPr lang="ru-RU" dirty="0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="" xmlns:a16="http://schemas.microsoft.com/office/drawing/2014/main" id="{2D4B0E34-CD2E-47EF-8866-024FF9693286}"/>
              </a:ext>
            </a:extLst>
          </p:cNvPr>
          <p:cNvSpPr/>
          <p:nvPr/>
        </p:nvSpPr>
        <p:spPr>
          <a:xfrm>
            <a:off x="1434000" y="3297863"/>
            <a:ext cx="9324000" cy="6324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ПРИЗНАКИ</a:t>
            </a:r>
          </a:p>
        </p:txBody>
      </p:sp>
    </p:spTree>
    <p:extLst>
      <p:ext uri="{BB962C8B-B14F-4D97-AF65-F5344CB8AC3E}">
        <p14:creationId xmlns="" xmlns:p14="http://schemas.microsoft.com/office/powerpoint/2010/main" val="11763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8BB23C0-8005-4E20-B097-A3EBA59C0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330" y="18320"/>
            <a:ext cx="10772858" cy="1360439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Биомеханические </a:t>
            </a:r>
            <a:r>
              <a:rPr lang="ru-RU" b="1" dirty="0" smtClean="0"/>
              <a:t>критерии </a:t>
            </a:r>
            <a:r>
              <a:rPr lang="ru-RU" b="1" dirty="0"/>
              <a:t>в </a:t>
            </a:r>
            <a:r>
              <a:rPr lang="ru-RU" b="1" dirty="0" err="1"/>
              <a:t>в</a:t>
            </a:r>
            <a:r>
              <a:rPr lang="ru-RU" b="1" dirty="0" err="1" smtClean="0"/>
              <a:t>ольтиже</a:t>
            </a:r>
            <a:r>
              <a:rPr lang="ru-RU" b="1" dirty="0" smtClean="0"/>
              <a:t> </a:t>
            </a:r>
            <a:r>
              <a:rPr lang="ru-RU" b="1" dirty="0"/>
              <a:t>для Верхнего и </a:t>
            </a:r>
            <a:r>
              <a:rPr lang="ru-RU" b="1" dirty="0" smtClean="0"/>
              <a:t>средства </a:t>
            </a:r>
            <a:r>
              <a:rPr lang="ru-RU" b="1" dirty="0"/>
              <a:t>их решения 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="" xmlns:a16="http://schemas.microsoft.com/office/drawing/2014/main" id="{798A87CB-F8A5-4C1B-BA5B-47B360A13774}"/>
              </a:ext>
            </a:extLst>
          </p:cNvPr>
          <p:cNvSpPr/>
          <p:nvPr/>
        </p:nvSpPr>
        <p:spPr>
          <a:xfrm>
            <a:off x="903325" y="3602753"/>
            <a:ext cx="1885950" cy="7698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сохранение устойчивого положения 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0AA1D1EE-2583-49F1-9C6D-9B592570FA26}"/>
              </a:ext>
            </a:extLst>
          </p:cNvPr>
          <p:cNvSpPr/>
          <p:nvPr/>
        </p:nvSpPr>
        <p:spPr>
          <a:xfrm>
            <a:off x="1757126" y="1371192"/>
            <a:ext cx="2095499" cy="5488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вращательное движение </a:t>
            </a:r>
          </a:p>
        </p:txBody>
      </p:sp>
      <p:sp>
        <p:nvSpPr>
          <p:cNvPr id="9" name="Стрелка: вправо 8">
            <a:extLst>
              <a:ext uri="{FF2B5EF4-FFF2-40B4-BE49-F238E27FC236}">
                <a16:creationId xmlns="" xmlns:a16="http://schemas.microsoft.com/office/drawing/2014/main" id="{AFA20DC4-82E8-4F0E-A4A6-D8EE4E1BB5C0}"/>
              </a:ext>
            </a:extLst>
          </p:cNvPr>
          <p:cNvSpPr/>
          <p:nvPr/>
        </p:nvSpPr>
        <p:spPr>
          <a:xfrm>
            <a:off x="2822256" y="3827625"/>
            <a:ext cx="365760" cy="3079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: вправо 10">
            <a:extLst>
              <a:ext uri="{FF2B5EF4-FFF2-40B4-BE49-F238E27FC236}">
                <a16:creationId xmlns="" xmlns:a16="http://schemas.microsoft.com/office/drawing/2014/main" id="{5B5848A1-91EF-421B-8B37-184F5E4916F8}"/>
              </a:ext>
            </a:extLst>
          </p:cNvPr>
          <p:cNvSpPr/>
          <p:nvPr/>
        </p:nvSpPr>
        <p:spPr>
          <a:xfrm>
            <a:off x="3909059" y="2205249"/>
            <a:ext cx="365760" cy="32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="" xmlns:a16="http://schemas.microsoft.com/office/drawing/2014/main" id="{171E1AC1-DD26-44D7-A840-82435916ADFE}"/>
              </a:ext>
            </a:extLst>
          </p:cNvPr>
          <p:cNvSpPr/>
          <p:nvPr/>
        </p:nvSpPr>
        <p:spPr>
          <a:xfrm>
            <a:off x="3210876" y="3474171"/>
            <a:ext cx="1668780" cy="9881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упр. на сохранение равновесия</a:t>
            </a:r>
          </a:p>
        </p:txBody>
      </p:sp>
      <p:sp>
        <p:nvSpPr>
          <p:cNvPr id="20" name="Стрелка: вправо 19">
            <a:extLst>
              <a:ext uri="{FF2B5EF4-FFF2-40B4-BE49-F238E27FC236}">
                <a16:creationId xmlns="" xmlns:a16="http://schemas.microsoft.com/office/drawing/2014/main" id="{8623FB80-2630-4156-8FDE-1C68757778B9}"/>
              </a:ext>
            </a:extLst>
          </p:cNvPr>
          <p:cNvSpPr/>
          <p:nvPr/>
        </p:nvSpPr>
        <p:spPr>
          <a:xfrm>
            <a:off x="4913946" y="3827625"/>
            <a:ext cx="365760" cy="3079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9CDBCB64-2CFB-4526-8BD0-C083B89575C4}"/>
              </a:ext>
            </a:extLst>
          </p:cNvPr>
          <p:cNvSpPr/>
          <p:nvPr/>
        </p:nvSpPr>
        <p:spPr>
          <a:xfrm>
            <a:off x="5313995" y="3004666"/>
            <a:ext cx="1748796" cy="1887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акробатические прыжки с приземлением в различные позы</a:t>
            </a:r>
          </a:p>
        </p:txBody>
      </p:sp>
      <p:sp>
        <p:nvSpPr>
          <p:cNvPr id="22" name="Стрелка: вправо 21">
            <a:extLst>
              <a:ext uri="{FF2B5EF4-FFF2-40B4-BE49-F238E27FC236}">
                <a16:creationId xmlns="" xmlns:a16="http://schemas.microsoft.com/office/drawing/2014/main" id="{24C50151-0279-42CC-B28C-40BBD8DC6A6D}"/>
              </a:ext>
            </a:extLst>
          </p:cNvPr>
          <p:cNvSpPr/>
          <p:nvPr/>
        </p:nvSpPr>
        <p:spPr>
          <a:xfrm>
            <a:off x="7100886" y="3827625"/>
            <a:ext cx="365760" cy="3079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0DBD1E01-597E-431B-8360-DCA963D8B34F}"/>
              </a:ext>
            </a:extLst>
          </p:cNvPr>
          <p:cNvSpPr/>
          <p:nvPr/>
        </p:nvSpPr>
        <p:spPr>
          <a:xfrm>
            <a:off x="7497121" y="3004666"/>
            <a:ext cx="1748796" cy="18842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прыжки с различной возвышенности  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0672D185-B91F-44F0-BE49-677062119C38}"/>
              </a:ext>
            </a:extLst>
          </p:cNvPr>
          <p:cNvSpPr/>
          <p:nvPr/>
        </p:nvSpPr>
        <p:spPr>
          <a:xfrm>
            <a:off x="9690473" y="3001609"/>
            <a:ext cx="1748795" cy="1887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на неустойчивой опоре</a:t>
            </a:r>
          </a:p>
        </p:txBody>
      </p:sp>
      <p:sp>
        <p:nvSpPr>
          <p:cNvPr id="25" name="Стрелка: вправо 24">
            <a:extLst>
              <a:ext uri="{FF2B5EF4-FFF2-40B4-BE49-F238E27FC236}">
                <a16:creationId xmlns="" xmlns:a16="http://schemas.microsoft.com/office/drawing/2014/main" id="{13124451-ED17-4BBA-90EF-FF5388FBD2FC}"/>
              </a:ext>
            </a:extLst>
          </p:cNvPr>
          <p:cNvSpPr/>
          <p:nvPr/>
        </p:nvSpPr>
        <p:spPr>
          <a:xfrm>
            <a:off x="9285315" y="3824607"/>
            <a:ext cx="365760" cy="3079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="" xmlns:a16="http://schemas.microsoft.com/office/drawing/2014/main" id="{25F685CD-9D47-4221-B70C-BC84E8957650}"/>
              </a:ext>
            </a:extLst>
          </p:cNvPr>
          <p:cNvSpPr/>
          <p:nvPr/>
        </p:nvSpPr>
        <p:spPr>
          <a:xfrm>
            <a:off x="4321849" y="1371192"/>
            <a:ext cx="1730332" cy="14412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упр. на координацию </a:t>
            </a:r>
          </a:p>
        </p:txBody>
      </p:sp>
      <p:sp>
        <p:nvSpPr>
          <p:cNvPr id="34" name="Стрелка: вправо 33">
            <a:extLst>
              <a:ext uri="{FF2B5EF4-FFF2-40B4-BE49-F238E27FC236}">
                <a16:creationId xmlns="" xmlns:a16="http://schemas.microsoft.com/office/drawing/2014/main" id="{094A51F7-AEC6-472B-BB49-98FFC018E924}"/>
              </a:ext>
            </a:extLst>
          </p:cNvPr>
          <p:cNvSpPr/>
          <p:nvPr/>
        </p:nvSpPr>
        <p:spPr>
          <a:xfrm>
            <a:off x="3909059" y="1485587"/>
            <a:ext cx="365760" cy="32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A380664A-2D24-4E87-B82E-9A0E449EAA9C}"/>
              </a:ext>
            </a:extLst>
          </p:cNvPr>
          <p:cNvSpPr/>
          <p:nvPr/>
        </p:nvSpPr>
        <p:spPr>
          <a:xfrm>
            <a:off x="6503182" y="1340325"/>
            <a:ext cx="1728000" cy="14412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на скорость реакции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="" xmlns:a16="http://schemas.microsoft.com/office/drawing/2014/main" id="{D1A97E85-08C8-4FDE-BA9B-1C3F3D029879}"/>
              </a:ext>
            </a:extLst>
          </p:cNvPr>
          <p:cNvSpPr/>
          <p:nvPr/>
        </p:nvSpPr>
        <p:spPr>
          <a:xfrm>
            <a:off x="8694602" y="1340325"/>
            <a:ext cx="1728000" cy="14412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на ориентацию в пространстве</a:t>
            </a:r>
          </a:p>
        </p:txBody>
      </p:sp>
      <p:sp>
        <p:nvSpPr>
          <p:cNvPr id="38" name="Стрелка: вправо 37">
            <a:extLst>
              <a:ext uri="{FF2B5EF4-FFF2-40B4-BE49-F238E27FC236}">
                <a16:creationId xmlns="" xmlns:a16="http://schemas.microsoft.com/office/drawing/2014/main" id="{63289033-7557-4AB8-A801-68D15F8CA4BB}"/>
              </a:ext>
            </a:extLst>
          </p:cNvPr>
          <p:cNvSpPr/>
          <p:nvPr/>
        </p:nvSpPr>
        <p:spPr>
          <a:xfrm>
            <a:off x="8280012" y="1931805"/>
            <a:ext cx="365760" cy="32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="" xmlns:a16="http://schemas.microsoft.com/office/drawing/2014/main" id="{F10C0D43-5DDC-40B9-B618-E2C482AE1517}"/>
              </a:ext>
            </a:extLst>
          </p:cNvPr>
          <p:cNvSpPr/>
          <p:nvPr/>
        </p:nvSpPr>
        <p:spPr>
          <a:xfrm>
            <a:off x="1757126" y="1962608"/>
            <a:ext cx="2105621" cy="8498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сохранения ритма структуры движения </a:t>
            </a:r>
          </a:p>
        </p:txBody>
      </p:sp>
      <p:sp>
        <p:nvSpPr>
          <p:cNvPr id="40" name="Стрелка: вправо 39">
            <a:extLst>
              <a:ext uri="{FF2B5EF4-FFF2-40B4-BE49-F238E27FC236}">
                <a16:creationId xmlns="" xmlns:a16="http://schemas.microsoft.com/office/drawing/2014/main" id="{B1186DD0-EB3B-481A-9944-55E7D0FE4753}"/>
              </a:ext>
            </a:extLst>
          </p:cNvPr>
          <p:cNvSpPr/>
          <p:nvPr/>
        </p:nvSpPr>
        <p:spPr>
          <a:xfrm>
            <a:off x="6088592" y="1931805"/>
            <a:ext cx="365760" cy="32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: скругленные углы 36">
            <a:extLst>
              <a:ext uri="{FF2B5EF4-FFF2-40B4-BE49-F238E27FC236}">
                <a16:creationId xmlns="" xmlns:a16="http://schemas.microsoft.com/office/drawing/2014/main" id="{CD35DA45-65D5-4FD9-B7DC-882748B0A1CC}"/>
              </a:ext>
            </a:extLst>
          </p:cNvPr>
          <p:cNvSpPr/>
          <p:nvPr/>
        </p:nvSpPr>
        <p:spPr>
          <a:xfrm>
            <a:off x="887584" y="5387468"/>
            <a:ext cx="1901691" cy="8211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импульс силы</a:t>
            </a:r>
          </a:p>
        </p:txBody>
      </p:sp>
      <p:sp>
        <p:nvSpPr>
          <p:cNvPr id="41" name="Стрелка: вправо 40">
            <a:extLst>
              <a:ext uri="{FF2B5EF4-FFF2-40B4-BE49-F238E27FC236}">
                <a16:creationId xmlns="" xmlns:a16="http://schemas.microsoft.com/office/drawing/2014/main" id="{245592F3-0A75-49F7-A76A-DC0395DB0A9F}"/>
              </a:ext>
            </a:extLst>
          </p:cNvPr>
          <p:cNvSpPr/>
          <p:nvPr/>
        </p:nvSpPr>
        <p:spPr>
          <a:xfrm>
            <a:off x="2823388" y="5637113"/>
            <a:ext cx="355600" cy="3284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>
            <a:extLst>
              <a:ext uri="{FF2B5EF4-FFF2-40B4-BE49-F238E27FC236}">
                <a16:creationId xmlns="" xmlns:a16="http://schemas.microsoft.com/office/drawing/2014/main" id="{794CC76A-2140-4EAE-8FEE-700C551979DE}"/>
              </a:ext>
            </a:extLst>
          </p:cNvPr>
          <p:cNvSpPr/>
          <p:nvPr/>
        </p:nvSpPr>
        <p:spPr>
          <a:xfrm>
            <a:off x="9690473" y="5120606"/>
            <a:ext cx="1748795" cy="13997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 собственным весом 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="" xmlns:a16="http://schemas.microsoft.com/office/drawing/2014/main" id="{0F2B8784-3AEA-415D-B1D6-3B71D6C682FB}"/>
              </a:ext>
            </a:extLst>
          </p:cNvPr>
          <p:cNvSpPr/>
          <p:nvPr/>
        </p:nvSpPr>
        <p:spPr>
          <a:xfrm>
            <a:off x="5313995" y="5126200"/>
            <a:ext cx="1748796" cy="13885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 внешним сопротивлением </a:t>
            </a:r>
          </a:p>
        </p:txBody>
      </p:sp>
      <p:sp>
        <p:nvSpPr>
          <p:cNvPr id="44" name="Прямоугольник: скругленные углы 43">
            <a:extLst>
              <a:ext uri="{FF2B5EF4-FFF2-40B4-BE49-F238E27FC236}">
                <a16:creationId xmlns="" xmlns:a16="http://schemas.microsoft.com/office/drawing/2014/main" id="{42F7A50D-448D-4B3A-AB2B-53B3F4F98ABF}"/>
              </a:ext>
            </a:extLst>
          </p:cNvPr>
          <p:cNvSpPr/>
          <p:nvPr/>
        </p:nvSpPr>
        <p:spPr>
          <a:xfrm>
            <a:off x="3209930" y="5308636"/>
            <a:ext cx="1668780" cy="10250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упр. на различные виды сил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="" xmlns:a16="http://schemas.microsoft.com/office/drawing/2014/main" id="{6E6972CB-D051-470D-B4F1-70AE3A7B0581}"/>
              </a:ext>
            </a:extLst>
          </p:cNvPr>
          <p:cNvSpPr/>
          <p:nvPr/>
        </p:nvSpPr>
        <p:spPr>
          <a:xfrm>
            <a:off x="7497121" y="5136133"/>
            <a:ext cx="1765334" cy="13786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 ударным методом</a:t>
            </a:r>
          </a:p>
        </p:txBody>
      </p:sp>
      <p:sp>
        <p:nvSpPr>
          <p:cNvPr id="46" name="Стрелка: вправо 45">
            <a:extLst>
              <a:ext uri="{FF2B5EF4-FFF2-40B4-BE49-F238E27FC236}">
                <a16:creationId xmlns="" xmlns:a16="http://schemas.microsoft.com/office/drawing/2014/main" id="{F055A7D5-9FFA-4EF9-928D-0048B4FDD15D}"/>
              </a:ext>
            </a:extLst>
          </p:cNvPr>
          <p:cNvSpPr/>
          <p:nvPr/>
        </p:nvSpPr>
        <p:spPr>
          <a:xfrm>
            <a:off x="4915454" y="5633814"/>
            <a:ext cx="362982" cy="3284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Стрелка: вправо 46">
            <a:extLst>
              <a:ext uri="{FF2B5EF4-FFF2-40B4-BE49-F238E27FC236}">
                <a16:creationId xmlns="" xmlns:a16="http://schemas.microsoft.com/office/drawing/2014/main" id="{67BFCA2E-C634-4DCA-A7EB-3CFC1E147E90}"/>
              </a:ext>
            </a:extLst>
          </p:cNvPr>
          <p:cNvSpPr/>
          <p:nvPr/>
        </p:nvSpPr>
        <p:spPr>
          <a:xfrm>
            <a:off x="7095811" y="5633814"/>
            <a:ext cx="355600" cy="3284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трелка: вправо 47">
            <a:extLst>
              <a:ext uri="{FF2B5EF4-FFF2-40B4-BE49-F238E27FC236}">
                <a16:creationId xmlns="" xmlns:a16="http://schemas.microsoft.com/office/drawing/2014/main" id="{A6808EC8-18CB-49BE-8024-151E2C2C33A4}"/>
              </a:ext>
            </a:extLst>
          </p:cNvPr>
          <p:cNvSpPr/>
          <p:nvPr/>
        </p:nvSpPr>
        <p:spPr>
          <a:xfrm>
            <a:off x="9295475" y="5633814"/>
            <a:ext cx="355600" cy="3284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13533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C8A57D3-ADE2-4173-9981-6DC1BCB0E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008" y="12755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Биомеханические </a:t>
            </a:r>
            <a:r>
              <a:rPr lang="ru-RU" b="1" dirty="0" smtClean="0"/>
              <a:t>критерии </a:t>
            </a:r>
            <a:r>
              <a:rPr lang="ru-RU" b="1" dirty="0"/>
              <a:t>в </a:t>
            </a:r>
            <a:r>
              <a:rPr lang="ru-RU" b="1" dirty="0" err="1"/>
              <a:t>в</a:t>
            </a:r>
            <a:r>
              <a:rPr lang="ru-RU" b="1" dirty="0" err="1" smtClean="0"/>
              <a:t>ольтиже</a:t>
            </a:r>
            <a:r>
              <a:rPr lang="ru-RU" b="1" dirty="0" smtClean="0"/>
              <a:t> </a:t>
            </a:r>
            <a:r>
              <a:rPr lang="ru-RU" b="1" dirty="0"/>
              <a:t>для Нижнего и </a:t>
            </a:r>
            <a:r>
              <a:rPr lang="ru-RU" b="1" dirty="0" smtClean="0"/>
              <a:t>средства </a:t>
            </a:r>
            <a:r>
              <a:rPr lang="ru-RU" b="1" dirty="0"/>
              <a:t>их решения</a:t>
            </a:r>
            <a:endParaRPr lang="ru-RU" dirty="0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="" xmlns:a16="http://schemas.microsoft.com/office/drawing/2014/main" id="{47671D28-C9C2-4E85-BF4B-7463A0C39350}"/>
              </a:ext>
            </a:extLst>
          </p:cNvPr>
          <p:cNvSpPr/>
          <p:nvPr/>
        </p:nvSpPr>
        <p:spPr>
          <a:xfrm>
            <a:off x="2642948" y="1951750"/>
            <a:ext cx="1885950" cy="8001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сохранение устойчивого положения 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6AB3C402-33DD-431F-BBD0-4AC59E720033}"/>
              </a:ext>
            </a:extLst>
          </p:cNvPr>
          <p:cNvSpPr/>
          <p:nvPr/>
        </p:nvSpPr>
        <p:spPr>
          <a:xfrm>
            <a:off x="2114550" y="3776663"/>
            <a:ext cx="1885950" cy="11120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сохранения ритма структуры движения </a:t>
            </a:r>
          </a:p>
        </p:txBody>
      </p:sp>
      <p:sp>
        <p:nvSpPr>
          <p:cNvPr id="8" name="Стрелка: вправо 7">
            <a:extLst>
              <a:ext uri="{FF2B5EF4-FFF2-40B4-BE49-F238E27FC236}">
                <a16:creationId xmlns="" xmlns:a16="http://schemas.microsoft.com/office/drawing/2014/main" id="{5C9E36D2-FCF2-4DA8-8C59-4AB708398C94}"/>
              </a:ext>
            </a:extLst>
          </p:cNvPr>
          <p:cNvSpPr/>
          <p:nvPr/>
        </p:nvSpPr>
        <p:spPr>
          <a:xfrm>
            <a:off x="4568189" y="2194080"/>
            <a:ext cx="365760" cy="32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: вправо 9">
            <a:extLst>
              <a:ext uri="{FF2B5EF4-FFF2-40B4-BE49-F238E27FC236}">
                <a16:creationId xmlns="" xmlns:a16="http://schemas.microsoft.com/office/drawing/2014/main" id="{DDD87FA8-168E-4BAE-BDF0-A73354DD4B75}"/>
              </a:ext>
            </a:extLst>
          </p:cNvPr>
          <p:cNvSpPr/>
          <p:nvPr/>
        </p:nvSpPr>
        <p:spPr>
          <a:xfrm>
            <a:off x="4042410" y="4172665"/>
            <a:ext cx="365760" cy="32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="" xmlns:a16="http://schemas.microsoft.com/office/drawing/2014/main" id="{596B5188-6E51-4BD4-B9C8-66585404F811}"/>
              </a:ext>
            </a:extLst>
          </p:cNvPr>
          <p:cNvSpPr/>
          <p:nvPr/>
        </p:nvSpPr>
        <p:spPr>
          <a:xfrm>
            <a:off x="4968239" y="1840625"/>
            <a:ext cx="1824990" cy="11291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упр. на статико-динамическую работу  </a:t>
            </a:r>
          </a:p>
        </p:txBody>
      </p:sp>
      <p:sp>
        <p:nvSpPr>
          <p:cNvPr id="12" name="Стрелка: вправо 11">
            <a:extLst>
              <a:ext uri="{FF2B5EF4-FFF2-40B4-BE49-F238E27FC236}">
                <a16:creationId xmlns="" xmlns:a16="http://schemas.microsoft.com/office/drawing/2014/main" id="{81CAED9C-1BE5-458C-897D-0875C8F7D364}"/>
              </a:ext>
            </a:extLst>
          </p:cNvPr>
          <p:cNvSpPr/>
          <p:nvPr/>
        </p:nvSpPr>
        <p:spPr>
          <a:xfrm>
            <a:off x="6835138" y="2191780"/>
            <a:ext cx="365760" cy="32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2BF9A85B-1CC7-481E-92F2-380F98DCA19A}"/>
              </a:ext>
            </a:extLst>
          </p:cNvPr>
          <p:cNvSpPr/>
          <p:nvPr/>
        </p:nvSpPr>
        <p:spPr>
          <a:xfrm>
            <a:off x="7250429" y="1371121"/>
            <a:ext cx="2030732" cy="19613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выбрасывание с последующей ловлей партнера или тренажёра </a:t>
            </a: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="" xmlns:a16="http://schemas.microsoft.com/office/drawing/2014/main" id="{2F0EA482-950A-48DF-B4E0-C99C4A3FDADE}"/>
              </a:ext>
            </a:extLst>
          </p:cNvPr>
          <p:cNvSpPr/>
          <p:nvPr/>
        </p:nvSpPr>
        <p:spPr>
          <a:xfrm>
            <a:off x="4462938" y="3807463"/>
            <a:ext cx="1668780" cy="10269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упр. на координацию </a:t>
            </a:r>
          </a:p>
        </p:txBody>
      </p:sp>
      <p:sp>
        <p:nvSpPr>
          <p:cNvPr id="26" name="Стрелка: вправо 25">
            <a:extLst>
              <a:ext uri="{FF2B5EF4-FFF2-40B4-BE49-F238E27FC236}">
                <a16:creationId xmlns="" xmlns:a16="http://schemas.microsoft.com/office/drawing/2014/main" id="{F43A2095-4538-4B85-B563-80B4C2E6298A}"/>
              </a:ext>
            </a:extLst>
          </p:cNvPr>
          <p:cNvSpPr/>
          <p:nvPr/>
        </p:nvSpPr>
        <p:spPr>
          <a:xfrm>
            <a:off x="6177438" y="4203941"/>
            <a:ext cx="365760" cy="32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5BB39323-E392-4AB1-A550-E50542461591}"/>
              </a:ext>
            </a:extLst>
          </p:cNvPr>
          <p:cNvSpPr/>
          <p:nvPr/>
        </p:nvSpPr>
        <p:spPr>
          <a:xfrm>
            <a:off x="6588681" y="3468443"/>
            <a:ext cx="1417320" cy="15071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на скорость реакции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F02426A4-CC83-4892-9C06-80EA9C78DFEC}"/>
              </a:ext>
            </a:extLst>
          </p:cNvPr>
          <p:cNvSpPr/>
          <p:nvPr/>
        </p:nvSpPr>
        <p:spPr>
          <a:xfrm>
            <a:off x="8451532" y="3468443"/>
            <a:ext cx="1503997" cy="15071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на ориентацию в пространстве</a:t>
            </a:r>
          </a:p>
        </p:txBody>
      </p:sp>
      <p:sp>
        <p:nvSpPr>
          <p:cNvPr id="29" name="Стрелка: вправо 28">
            <a:extLst>
              <a:ext uri="{FF2B5EF4-FFF2-40B4-BE49-F238E27FC236}">
                <a16:creationId xmlns="" xmlns:a16="http://schemas.microsoft.com/office/drawing/2014/main" id="{09EE0E9B-87D4-4101-8FE3-3A2F2A516075}"/>
              </a:ext>
            </a:extLst>
          </p:cNvPr>
          <p:cNvSpPr/>
          <p:nvPr/>
        </p:nvSpPr>
        <p:spPr>
          <a:xfrm>
            <a:off x="8051721" y="4134876"/>
            <a:ext cx="365760" cy="32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="" xmlns:a16="http://schemas.microsoft.com/office/drawing/2014/main" id="{9C6D4152-2F4C-4D5B-A0C4-8CBCD14BBABC}"/>
              </a:ext>
            </a:extLst>
          </p:cNvPr>
          <p:cNvSpPr/>
          <p:nvPr/>
        </p:nvSpPr>
        <p:spPr>
          <a:xfrm>
            <a:off x="1183005" y="5455127"/>
            <a:ext cx="1885950" cy="8001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импульс силы</a:t>
            </a:r>
          </a:p>
        </p:txBody>
      </p:sp>
      <p:sp>
        <p:nvSpPr>
          <p:cNvPr id="31" name="Стрелка: вправо 30">
            <a:extLst>
              <a:ext uri="{FF2B5EF4-FFF2-40B4-BE49-F238E27FC236}">
                <a16:creationId xmlns="" xmlns:a16="http://schemas.microsoft.com/office/drawing/2014/main" id="{82E2BA16-16A1-4155-B5EE-ED1963949C57}"/>
              </a:ext>
            </a:extLst>
          </p:cNvPr>
          <p:cNvSpPr/>
          <p:nvPr/>
        </p:nvSpPr>
        <p:spPr>
          <a:xfrm>
            <a:off x="3110865" y="5714683"/>
            <a:ext cx="365760" cy="32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E665495A-9DA1-4631-9AD9-52931FFD01E0}"/>
              </a:ext>
            </a:extLst>
          </p:cNvPr>
          <p:cNvSpPr/>
          <p:nvPr/>
        </p:nvSpPr>
        <p:spPr>
          <a:xfrm>
            <a:off x="9657396" y="5230888"/>
            <a:ext cx="1581150" cy="1381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 собственным весом 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12382A6D-8225-43E9-AC94-FAEB8233DE11}"/>
              </a:ext>
            </a:extLst>
          </p:cNvPr>
          <p:cNvSpPr/>
          <p:nvPr/>
        </p:nvSpPr>
        <p:spPr>
          <a:xfrm>
            <a:off x="5611178" y="5230890"/>
            <a:ext cx="1417320" cy="13813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 внешним сопротивлением (партнером)</a:t>
            </a: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="" xmlns:a16="http://schemas.microsoft.com/office/drawing/2014/main" id="{5DECE458-EA6F-4866-9E00-2101EFEAA107}"/>
              </a:ext>
            </a:extLst>
          </p:cNvPr>
          <p:cNvSpPr/>
          <p:nvPr/>
        </p:nvSpPr>
        <p:spPr>
          <a:xfrm>
            <a:off x="3508533" y="5361228"/>
            <a:ext cx="1668780" cy="10269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упр. на различные виды сил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B9452944-A642-4A70-8128-498BB9D809B4}"/>
              </a:ext>
            </a:extLst>
          </p:cNvPr>
          <p:cNvSpPr/>
          <p:nvPr/>
        </p:nvSpPr>
        <p:spPr>
          <a:xfrm>
            <a:off x="7465694" y="5230890"/>
            <a:ext cx="1765936" cy="13813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 максимальным отягощением</a:t>
            </a:r>
          </a:p>
        </p:txBody>
      </p:sp>
      <p:sp>
        <p:nvSpPr>
          <p:cNvPr id="36" name="Стрелка: вправо 35">
            <a:extLst>
              <a:ext uri="{FF2B5EF4-FFF2-40B4-BE49-F238E27FC236}">
                <a16:creationId xmlns="" xmlns:a16="http://schemas.microsoft.com/office/drawing/2014/main" id="{9DC6C515-F6FD-43FF-8E15-54A1021E9336}"/>
              </a:ext>
            </a:extLst>
          </p:cNvPr>
          <p:cNvSpPr/>
          <p:nvPr/>
        </p:nvSpPr>
        <p:spPr>
          <a:xfrm>
            <a:off x="5214460" y="5714682"/>
            <a:ext cx="365760" cy="32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: вправо 36">
            <a:extLst>
              <a:ext uri="{FF2B5EF4-FFF2-40B4-BE49-F238E27FC236}">
                <a16:creationId xmlns="" xmlns:a16="http://schemas.microsoft.com/office/drawing/2014/main" id="{D9DC53B3-206A-4419-AC42-AF1DAF874378}"/>
              </a:ext>
            </a:extLst>
          </p:cNvPr>
          <p:cNvSpPr/>
          <p:nvPr/>
        </p:nvSpPr>
        <p:spPr>
          <a:xfrm>
            <a:off x="7062788" y="5714999"/>
            <a:ext cx="365760" cy="32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: вправо 37">
            <a:extLst>
              <a:ext uri="{FF2B5EF4-FFF2-40B4-BE49-F238E27FC236}">
                <a16:creationId xmlns="" xmlns:a16="http://schemas.microsoft.com/office/drawing/2014/main" id="{CBF6564C-6F87-4888-AE26-E0E0C8FF5D1C}"/>
              </a:ext>
            </a:extLst>
          </p:cNvPr>
          <p:cNvSpPr/>
          <p:nvPr/>
        </p:nvSpPr>
        <p:spPr>
          <a:xfrm>
            <a:off x="9268776" y="5764207"/>
            <a:ext cx="365760" cy="32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0920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195EA14-AC83-4E63-B9E3-70B8B39B0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105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/>
              <a:t>Биомеханические </a:t>
            </a:r>
            <a:r>
              <a:rPr lang="ru-RU" sz="3600" b="1" dirty="0" smtClean="0"/>
              <a:t>критерии </a:t>
            </a:r>
            <a:r>
              <a:rPr lang="ru-RU" sz="3600" b="1" dirty="0"/>
              <a:t>в </a:t>
            </a:r>
            <a:r>
              <a:rPr lang="ru-RU" sz="3600" b="1" dirty="0" err="1"/>
              <a:t>в</a:t>
            </a:r>
            <a:r>
              <a:rPr lang="ru-RU" sz="3600" b="1" dirty="0" err="1" smtClean="0"/>
              <a:t>ольтиже</a:t>
            </a:r>
            <a:r>
              <a:rPr lang="ru-RU" sz="3600" b="1" dirty="0" smtClean="0"/>
              <a:t> </a:t>
            </a:r>
            <a:r>
              <a:rPr lang="ru-RU" sz="3600" b="1" dirty="0"/>
              <a:t>для </a:t>
            </a:r>
            <a:br>
              <a:rPr lang="ru-RU" sz="3600" b="1" dirty="0"/>
            </a:br>
            <a:r>
              <a:rPr lang="ru-RU" sz="3600" b="1" dirty="0" smtClean="0"/>
              <a:t>пары/группы </a:t>
            </a:r>
            <a:r>
              <a:rPr lang="ru-RU" sz="3600" b="1" dirty="0"/>
              <a:t>и </a:t>
            </a:r>
            <a:r>
              <a:rPr lang="ru-RU" sz="3600" b="1" dirty="0" smtClean="0"/>
              <a:t>средства </a:t>
            </a:r>
            <a:r>
              <a:rPr lang="ru-RU" sz="3600" b="1" dirty="0"/>
              <a:t>их решения </a:t>
            </a:r>
            <a:endParaRPr lang="ru-RU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05BF18A-000F-4580-9EA9-E898EF58CB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.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53A0B402-83C8-4946-AD2C-AF35AC56C22B}"/>
              </a:ext>
            </a:extLst>
          </p:cNvPr>
          <p:cNvSpPr/>
          <p:nvPr/>
        </p:nvSpPr>
        <p:spPr>
          <a:xfrm>
            <a:off x="960120" y="1988820"/>
            <a:ext cx="1885950" cy="8001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сохранение устойчивого положения 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="" xmlns:a16="http://schemas.microsoft.com/office/drawing/2014/main" id="{D38B1D77-B152-411E-8CCC-C92831DA55F3}"/>
              </a:ext>
            </a:extLst>
          </p:cNvPr>
          <p:cNvSpPr/>
          <p:nvPr/>
        </p:nvSpPr>
        <p:spPr>
          <a:xfrm>
            <a:off x="960120" y="3831316"/>
            <a:ext cx="1885950" cy="8001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импульс силы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="" xmlns:a16="http://schemas.microsoft.com/office/drawing/2014/main" id="{0F6D05B7-9E45-41DD-8A2A-AA0ACEFBA9B6}"/>
              </a:ext>
            </a:extLst>
          </p:cNvPr>
          <p:cNvSpPr/>
          <p:nvPr/>
        </p:nvSpPr>
        <p:spPr>
          <a:xfrm>
            <a:off x="960120" y="5562627"/>
            <a:ext cx="1885950" cy="11120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сохранения  структуры движения </a:t>
            </a:r>
          </a:p>
        </p:txBody>
      </p:sp>
      <p:sp>
        <p:nvSpPr>
          <p:cNvPr id="7" name="Стрелка: вправо 6">
            <a:extLst>
              <a:ext uri="{FF2B5EF4-FFF2-40B4-BE49-F238E27FC236}">
                <a16:creationId xmlns="" xmlns:a16="http://schemas.microsoft.com/office/drawing/2014/main" id="{723725AF-86F7-42F3-8B08-DDCE6D6EF803}"/>
              </a:ext>
            </a:extLst>
          </p:cNvPr>
          <p:cNvSpPr/>
          <p:nvPr/>
        </p:nvSpPr>
        <p:spPr>
          <a:xfrm>
            <a:off x="2887980" y="2228850"/>
            <a:ext cx="365760" cy="32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: вправо 7">
            <a:extLst>
              <a:ext uri="{FF2B5EF4-FFF2-40B4-BE49-F238E27FC236}">
                <a16:creationId xmlns="" xmlns:a16="http://schemas.microsoft.com/office/drawing/2014/main" id="{F8454409-F7AB-4929-9F77-7742A582C46F}"/>
              </a:ext>
            </a:extLst>
          </p:cNvPr>
          <p:cNvSpPr/>
          <p:nvPr/>
        </p:nvSpPr>
        <p:spPr>
          <a:xfrm>
            <a:off x="2876550" y="4090872"/>
            <a:ext cx="365760" cy="32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: вправо 8">
            <a:extLst>
              <a:ext uri="{FF2B5EF4-FFF2-40B4-BE49-F238E27FC236}">
                <a16:creationId xmlns="" xmlns:a16="http://schemas.microsoft.com/office/drawing/2014/main" id="{38CDB5E5-7D30-4C41-9DCC-2CDD3CB8F543}"/>
              </a:ext>
            </a:extLst>
          </p:cNvPr>
          <p:cNvSpPr/>
          <p:nvPr/>
        </p:nvSpPr>
        <p:spPr>
          <a:xfrm>
            <a:off x="2876550" y="5958629"/>
            <a:ext cx="365760" cy="32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="" xmlns:a16="http://schemas.microsoft.com/office/drawing/2014/main" id="{04E75FC9-25AC-4757-90CC-86180ED7F2F3}"/>
              </a:ext>
            </a:extLst>
          </p:cNvPr>
          <p:cNvSpPr/>
          <p:nvPr/>
        </p:nvSpPr>
        <p:spPr>
          <a:xfrm>
            <a:off x="3299460" y="1875395"/>
            <a:ext cx="1824990" cy="11291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упр. на статико-динамическую работу  </a:t>
            </a:r>
          </a:p>
        </p:txBody>
      </p:sp>
      <p:sp>
        <p:nvSpPr>
          <p:cNvPr id="11" name="Стрелка: вправо 10">
            <a:extLst>
              <a:ext uri="{FF2B5EF4-FFF2-40B4-BE49-F238E27FC236}">
                <a16:creationId xmlns="" xmlns:a16="http://schemas.microsoft.com/office/drawing/2014/main" id="{AEE4B48C-7513-48DF-9C54-EF0187571756}"/>
              </a:ext>
            </a:extLst>
          </p:cNvPr>
          <p:cNvSpPr/>
          <p:nvPr/>
        </p:nvSpPr>
        <p:spPr>
          <a:xfrm>
            <a:off x="5162550" y="2228850"/>
            <a:ext cx="365760" cy="32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687688AA-1027-47DE-B585-542DE5F40EE4}"/>
              </a:ext>
            </a:extLst>
          </p:cNvPr>
          <p:cNvSpPr/>
          <p:nvPr/>
        </p:nvSpPr>
        <p:spPr>
          <a:xfrm>
            <a:off x="5581652" y="1530668"/>
            <a:ext cx="2030732" cy="18365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выбрасывание с последующей ловлей партнера </a:t>
            </a:r>
          </a:p>
          <a:p>
            <a:pPr algn="ctr"/>
            <a:r>
              <a:rPr lang="ru-RU" dirty="0" err="1"/>
              <a:t>упр</a:t>
            </a:r>
            <a:r>
              <a:rPr lang="ru-RU" dirty="0"/>
              <a:t>(темпы с рук в руки) несколько серий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FFEC074D-F56E-4376-825B-DA6CBF589D08}"/>
              </a:ext>
            </a:extLst>
          </p:cNvPr>
          <p:cNvSpPr/>
          <p:nvPr/>
        </p:nvSpPr>
        <p:spPr>
          <a:xfrm>
            <a:off x="5388292" y="3481271"/>
            <a:ext cx="2002153" cy="16651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Броски партнера на возвышенность 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="" xmlns:a16="http://schemas.microsoft.com/office/drawing/2014/main" id="{3150273F-C2C9-4200-8983-63FE24EFC6EB}"/>
              </a:ext>
            </a:extLst>
          </p:cNvPr>
          <p:cNvSpPr/>
          <p:nvPr/>
        </p:nvSpPr>
        <p:spPr>
          <a:xfrm>
            <a:off x="3285648" y="3737417"/>
            <a:ext cx="1668780" cy="10269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упр. на различные виды сил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="" xmlns:a16="http://schemas.microsoft.com/office/drawing/2014/main" id="{CA804E1D-844D-449D-86E9-9D06A5A7D858}"/>
              </a:ext>
            </a:extLst>
          </p:cNvPr>
          <p:cNvSpPr/>
          <p:nvPr/>
        </p:nvSpPr>
        <p:spPr>
          <a:xfrm>
            <a:off x="3274218" y="5593427"/>
            <a:ext cx="1668780" cy="10269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упр. на координацию </a:t>
            </a:r>
          </a:p>
        </p:txBody>
      </p:sp>
      <p:sp>
        <p:nvSpPr>
          <p:cNvPr id="18" name="Стрелка: вправо 17">
            <a:extLst>
              <a:ext uri="{FF2B5EF4-FFF2-40B4-BE49-F238E27FC236}">
                <a16:creationId xmlns="" xmlns:a16="http://schemas.microsoft.com/office/drawing/2014/main" id="{9ED4B6EA-25E8-4F5F-8DDF-3133FB3F586F}"/>
              </a:ext>
            </a:extLst>
          </p:cNvPr>
          <p:cNvSpPr/>
          <p:nvPr/>
        </p:nvSpPr>
        <p:spPr>
          <a:xfrm>
            <a:off x="4980145" y="4090871"/>
            <a:ext cx="365760" cy="32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: вправо 20">
            <a:extLst>
              <a:ext uri="{FF2B5EF4-FFF2-40B4-BE49-F238E27FC236}">
                <a16:creationId xmlns="" xmlns:a16="http://schemas.microsoft.com/office/drawing/2014/main" id="{FA982206-A19E-47EA-8FBD-1E6EE4F5FDEC}"/>
              </a:ext>
            </a:extLst>
          </p:cNvPr>
          <p:cNvSpPr/>
          <p:nvPr/>
        </p:nvSpPr>
        <p:spPr>
          <a:xfrm>
            <a:off x="4965858" y="5989905"/>
            <a:ext cx="365760" cy="32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41B260DF-2852-4439-8810-07E7EA817103}"/>
              </a:ext>
            </a:extLst>
          </p:cNvPr>
          <p:cNvSpPr/>
          <p:nvPr/>
        </p:nvSpPr>
        <p:spPr>
          <a:xfrm>
            <a:off x="5342811" y="5254407"/>
            <a:ext cx="1417320" cy="15071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аналитическое и целостное выполнение 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9DC42530-5E94-44E5-8186-961B093819B0}"/>
              </a:ext>
            </a:extLst>
          </p:cNvPr>
          <p:cNvSpPr/>
          <p:nvPr/>
        </p:nvSpPr>
        <p:spPr>
          <a:xfrm>
            <a:off x="7159942" y="5254407"/>
            <a:ext cx="1503997" cy="15071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на ориентацию в пространстве</a:t>
            </a:r>
          </a:p>
        </p:txBody>
      </p:sp>
      <p:sp>
        <p:nvSpPr>
          <p:cNvPr id="24" name="Стрелка: вправо 23">
            <a:extLst>
              <a:ext uri="{FF2B5EF4-FFF2-40B4-BE49-F238E27FC236}">
                <a16:creationId xmlns="" xmlns:a16="http://schemas.microsoft.com/office/drawing/2014/main" id="{D2B6552C-1D17-43BD-B175-F6BDA5DBB99F}"/>
              </a:ext>
            </a:extLst>
          </p:cNvPr>
          <p:cNvSpPr/>
          <p:nvPr/>
        </p:nvSpPr>
        <p:spPr>
          <a:xfrm>
            <a:off x="6782991" y="5920840"/>
            <a:ext cx="365760" cy="32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: вправо 24">
            <a:extLst>
              <a:ext uri="{FF2B5EF4-FFF2-40B4-BE49-F238E27FC236}">
                <a16:creationId xmlns="" xmlns:a16="http://schemas.microsoft.com/office/drawing/2014/main" id="{CD57ED84-6E75-47DA-B45E-D719701160E2}"/>
              </a:ext>
            </a:extLst>
          </p:cNvPr>
          <p:cNvSpPr/>
          <p:nvPr/>
        </p:nvSpPr>
        <p:spPr>
          <a:xfrm>
            <a:off x="7661912" y="2228850"/>
            <a:ext cx="365760" cy="32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F0C74904-678A-4694-B462-F865A8BAE38D}"/>
              </a:ext>
            </a:extLst>
          </p:cNvPr>
          <p:cNvSpPr/>
          <p:nvPr/>
        </p:nvSpPr>
        <p:spPr>
          <a:xfrm>
            <a:off x="8084822" y="1551376"/>
            <a:ext cx="2030732" cy="18365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выбрасывание партнера на сход с последующей ловлей </a:t>
            </a:r>
          </a:p>
          <a:p>
            <a:pPr algn="ctr"/>
            <a:endParaRPr lang="ru-RU" dirty="0"/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A762B2F4-EA71-4E71-9825-813B408869C2}"/>
              </a:ext>
            </a:extLst>
          </p:cNvPr>
          <p:cNvSpPr/>
          <p:nvPr/>
        </p:nvSpPr>
        <p:spPr>
          <a:xfrm>
            <a:off x="9072800" y="5254407"/>
            <a:ext cx="1503997" cy="15071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 облегченных условиях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BCA7591E-8FFE-4C61-A53E-4BB91BABEC88}"/>
              </a:ext>
            </a:extLst>
          </p:cNvPr>
          <p:cNvSpPr/>
          <p:nvPr/>
        </p:nvSpPr>
        <p:spPr>
          <a:xfrm>
            <a:off x="7856226" y="3475258"/>
            <a:ext cx="2030732" cy="16651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выбрасывание с последующей ловлей партнера </a:t>
            </a:r>
          </a:p>
          <a:p>
            <a:pPr algn="ctr"/>
            <a:r>
              <a:rPr lang="ru-RU" dirty="0" err="1"/>
              <a:t>упр</a:t>
            </a:r>
            <a:r>
              <a:rPr lang="ru-RU" dirty="0"/>
              <a:t>(темпы с рук в руки) несколько серий</a:t>
            </a:r>
          </a:p>
        </p:txBody>
      </p:sp>
      <p:sp>
        <p:nvSpPr>
          <p:cNvPr id="29" name="Стрелка: вправо 28">
            <a:extLst>
              <a:ext uri="{FF2B5EF4-FFF2-40B4-BE49-F238E27FC236}">
                <a16:creationId xmlns="" xmlns:a16="http://schemas.microsoft.com/office/drawing/2014/main" id="{C4FD32D3-5771-480F-9640-87CD5077744A}"/>
              </a:ext>
            </a:extLst>
          </p:cNvPr>
          <p:cNvSpPr/>
          <p:nvPr/>
        </p:nvSpPr>
        <p:spPr>
          <a:xfrm>
            <a:off x="7444746" y="4090871"/>
            <a:ext cx="365760" cy="32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Стрелка: вправо 29">
            <a:extLst>
              <a:ext uri="{FF2B5EF4-FFF2-40B4-BE49-F238E27FC236}">
                <a16:creationId xmlns="" xmlns:a16="http://schemas.microsoft.com/office/drawing/2014/main" id="{A1EA2E33-C2B7-4C51-859D-BB4886AAEAB7}"/>
              </a:ext>
            </a:extLst>
          </p:cNvPr>
          <p:cNvSpPr/>
          <p:nvPr/>
        </p:nvSpPr>
        <p:spPr>
          <a:xfrm>
            <a:off x="8691800" y="5920840"/>
            <a:ext cx="365760" cy="32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2640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85B8331-AF8B-4AA5-8590-C8AA59FF9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" y="365125"/>
            <a:ext cx="12012930" cy="1325563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cs typeface="Arial" panose="020B0604020202020204" pitchFamily="34" charset="0"/>
              </a:rPr>
              <a:t>Подготовка спортсменов к сложно координационному выполнению </a:t>
            </a:r>
            <a:r>
              <a:rPr lang="ru-RU" b="1" dirty="0" err="1">
                <a:cs typeface="Arial" panose="020B0604020202020204" pitchFamily="34" charset="0"/>
              </a:rPr>
              <a:t>вольтижных</a:t>
            </a:r>
            <a:r>
              <a:rPr lang="ru-RU" b="1" dirty="0">
                <a:cs typeface="Arial" panose="020B0604020202020204" pitchFamily="34" charset="0"/>
              </a:rPr>
              <a:t> элементов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0B477453-479A-44DC-9DD8-9CC1BA4E04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37" y="3287303"/>
            <a:ext cx="3207327" cy="3429000"/>
          </a:xfrm>
          <a:prstGeom prst="rect">
            <a:avLst/>
          </a:prstGeom>
        </p:spPr>
      </p:pic>
      <p:sp>
        <p:nvSpPr>
          <p:cNvPr id="7" name="Стрелка: вправо 6">
            <a:extLst>
              <a:ext uri="{FF2B5EF4-FFF2-40B4-BE49-F238E27FC236}">
                <a16:creationId xmlns="" xmlns:a16="http://schemas.microsoft.com/office/drawing/2014/main" id="{0267E7E2-F07A-4912-83B6-FF83BF0DB8AF}"/>
              </a:ext>
            </a:extLst>
          </p:cNvPr>
          <p:cNvSpPr/>
          <p:nvPr/>
        </p:nvSpPr>
        <p:spPr>
          <a:xfrm>
            <a:off x="4640984" y="3429000"/>
            <a:ext cx="1898073" cy="2882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вольтижное</a:t>
            </a:r>
            <a:r>
              <a:rPr lang="ru-RU" dirty="0"/>
              <a:t> упражнение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DFD75678-E294-47FC-9D9F-8B0E8B54F1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693" y="3270550"/>
            <a:ext cx="4289471" cy="3440953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0B1FF4EC-939C-4C5A-B104-4202EBA11FBA}"/>
              </a:ext>
            </a:extLst>
          </p:cNvPr>
          <p:cNvSpPr/>
          <p:nvPr/>
        </p:nvSpPr>
        <p:spPr>
          <a:xfrm>
            <a:off x="838200" y="3563937"/>
            <a:ext cx="1147354" cy="7119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темп</a:t>
            </a:r>
          </a:p>
          <a:p>
            <a:pPr algn="ctr"/>
            <a:r>
              <a:rPr lang="ru-RU" dirty="0"/>
              <a:t>с </a:t>
            </a:r>
            <a:r>
              <a:rPr lang="ru-RU" dirty="0" err="1"/>
              <a:t>фуса</a:t>
            </a:r>
            <a:endParaRPr lang="ru-RU" dirty="0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="" xmlns:a16="http://schemas.microsoft.com/office/drawing/2014/main" id="{22EA69AA-7ABA-403E-A274-C243761B9273}"/>
              </a:ext>
            </a:extLst>
          </p:cNvPr>
          <p:cNvSpPr/>
          <p:nvPr/>
        </p:nvSpPr>
        <p:spPr>
          <a:xfrm>
            <a:off x="9860578" y="3135613"/>
            <a:ext cx="1493222" cy="13563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сальто вперед через партнера с </a:t>
            </a:r>
            <a:r>
              <a:rPr lang="ru-RU" dirty="0" err="1"/>
              <a:t>фуса</a:t>
            </a:r>
            <a:endParaRPr lang="ru-RU" dirty="0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="" xmlns:a16="http://schemas.microsoft.com/office/drawing/2014/main" id="{F2F116B6-E9B1-417B-AA4F-F706DC2504E0}"/>
              </a:ext>
            </a:extLst>
          </p:cNvPr>
          <p:cNvSpPr/>
          <p:nvPr/>
        </p:nvSpPr>
        <p:spPr>
          <a:xfrm>
            <a:off x="2306955" y="1969789"/>
            <a:ext cx="7578090" cy="9905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Подготовка </a:t>
            </a:r>
            <a:r>
              <a:rPr lang="ru-RU" dirty="0"/>
              <a:t>осуществляется с формированием необходимых физических качеств и технической подготовки во время парной работы, а также подводящих упражнений «темпов»</a:t>
            </a:r>
          </a:p>
        </p:txBody>
      </p:sp>
    </p:spTree>
    <p:extLst>
      <p:ext uri="{BB962C8B-B14F-4D97-AF65-F5344CB8AC3E}">
        <p14:creationId xmlns="" xmlns:p14="http://schemas.microsoft.com/office/powerpoint/2010/main" val="3084032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11F6D9B-6E40-419E-9BFA-01DC049118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002"/>
            <a:ext cx="10515600" cy="60544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900" dirty="0"/>
              <a:t>  </a:t>
            </a:r>
            <a:r>
              <a:rPr lang="ru-RU" sz="4400" dirty="0" smtClean="0">
                <a:latin typeface="+mj-lt"/>
              </a:rPr>
              <a:t> </a:t>
            </a:r>
            <a:r>
              <a:rPr lang="ru-RU" sz="4400" b="1" dirty="0" smtClean="0">
                <a:latin typeface="+mj-lt"/>
              </a:rPr>
              <a:t>Отличия подготовки </a:t>
            </a:r>
            <a:r>
              <a:rPr lang="ru-RU" sz="4400" b="1" dirty="0">
                <a:latin typeface="+mj-lt"/>
              </a:rPr>
              <a:t>спортсменов </a:t>
            </a:r>
            <a:r>
              <a:rPr lang="ru-RU" sz="4400" b="1" dirty="0" smtClean="0">
                <a:latin typeface="+mj-lt"/>
              </a:rPr>
              <a:t>в </a:t>
            </a:r>
            <a:r>
              <a:rPr lang="ru-RU" sz="4400" b="1" dirty="0">
                <a:latin typeface="+mj-lt"/>
              </a:rPr>
              <a:t>подводящих упражнениях для выполнения </a:t>
            </a:r>
            <a:r>
              <a:rPr lang="ru-RU" sz="4400" b="1" dirty="0" err="1">
                <a:latin typeface="+mj-lt"/>
              </a:rPr>
              <a:t>вольтижного</a:t>
            </a:r>
            <a:r>
              <a:rPr lang="ru-RU" sz="4400" b="1" dirty="0">
                <a:latin typeface="+mj-lt"/>
              </a:rPr>
              <a:t> элемента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sz="3600" dirty="0"/>
          </a:p>
          <a:p>
            <a:pPr marL="0" indent="0">
              <a:buNone/>
            </a:pPr>
            <a:endParaRPr lang="ru-RU" sz="3600" dirty="0"/>
          </a:p>
          <a:p>
            <a:pPr marL="0" indent="0">
              <a:buNone/>
            </a:pPr>
            <a:endParaRPr lang="ru-RU" sz="3600" dirty="0"/>
          </a:p>
          <a:p>
            <a:pPr marL="0" indent="0">
              <a:buNone/>
            </a:pPr>
            <a:r>
              <a:rPr lang="ru-RU" dirty="0"/>
              <a:t> </a:t>
            </a:r>
            <a:endParaRPr lang="ru-RU" sz="3600" dirty="0"/>
          </a:p>
        </p:txBody>
      </p:sp>
      <p:sp>
        <p:nvSpPr>
          <p:cNvPr id="2" name="Стрелка: пятиугольник 1">
            <a:extLst>
              <a:ext uri="{FF2B5EF4-FFF2-40B4-BE49-F238E27FC236}">
                <a16:creationId xmlns="" xmlns:a16="http://schemas.microsoft.com/office/drawing/2014/main" id="{374A2E15-E04A-4D92-A22C-CE8E7DF407A5}"/>
              </a:ext>
            </a:extLst>
          </p:cNvPr>
          <p:cNvSpPr/>
          <p:nvPr/>
        </p:nvSpPr>
        <p:spPr>
          <a:xfrm>
            <a:off x="3407770" y="2724184"/>
            <a:ext cx="2194560" cy="6858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</a:t>
            </a:r>
            <a:r>
              <a:rPr lang="ru-RU" sz="1800" dirty="0"/>
              <a:t>ижний</a:t>
            </a:r>
            <a:endParaRPr lang="ru-RU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1C9557C0-DD70-4B47-8E83-FC697FE5B1BE}"/>
              </a:ext>
            </a:extLst>
          </p:cNvPr>
          <p:cNvSpPr/>
          <p:nvPr/>
        </p:nvSpPr>
        <p:spPr>
          <a:xfrm>
            <a:off x="1088028" y="2482811"/>
            <a:ext cx="1935480" cy="37056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ПРИМЕР</a:t>
            </a:r>
            <a:endParaRPr lang="ru-RU" sz="2400" dirty="0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="" xmlns:a16="http://schemas.microsoft.com/office/drawing/2014/main" id="{129C9430-1397-423E-AE55-0EC43C385C31}"/>
              </a:ext>
            </a:extLst>
          </p:cNvPr>
          <p:cNvSpPr/>
          <p:nvPr/>
        </p:nvSpPr>
        <p:spPr>
          <a:xfrm>
            <a:off x="5878829" y="2482811"/>
            <a:ext cx="4935583" cy="11623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выполняет броски тренажера (штанги) с последующей ловлей- </a:t>
            </a:r>
            <a:r>
              <a:rPr lang="ru-RU" dirty="0" err="1"/>
              <a:t>многоповторно</a:t>
            </a:r>
            <a:endParaRPr lang="ru-RU" dirty="0"/>
          </a:p>
        </p:txBody>
      </p:sp>
      <p:sp>
        <p:nvSpPr>
          <p:cNvPr id="6" name="Стрелка: пятиугольник 5">
            <a:extLst>
              <a:ext uri="{FF2B5EF4-FFF2-40B4-BE49-F238E27FC236}">
                <a16:creationId xmlns="" xmlns:a16="http://schemas.microsoft.com/office/drawing/2014/main" id="{E774C73A-3770-4C95-895E-EBC53D9BD927}"/>
              </a:ext>
            </a:extLst>
          </p:cNvPr>
          <p:cNvSpPr/>
          <p:nvPr/>
        </p:nvSpPr>
        <p:spPr>
          <a:xfrm>
            <a:off x="3407770" y="3995800"/>
            <a:ext cx="2194560" cy="6858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</a:t>
            </a:r>
            <a:r>
              <a:rPr lang="ru-RU" sz="1800" dirty="0"/>
              <a:t>ерхний</a:t>
            </a:r>
            <a:endParaRPr lang="ru-RU" dirty="0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C4CB0D1A-07F2-4ADA-97FD-32428FBF3706}"/>
              </a:ext>
            </a:extLst>
          </p:cNvPr>
          <p:cNvSpPr/>
          <p:nvPr/>
        </p:nvSpPr>
        <p:spPr>
          <a:xfrm>
            <a:off x="5878830" y="3757502"/>
            <a:ext cx="4935582" cy="11623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отрабатывает акробатические прыжки(вращательные движения)-</a:t>
            </a:r>
            <a:r>
              <a:rPr lang="ru-RU" dirty="0" err="1"/>
              <a:t>многоповторно</a:t>
            </a:r>
            <a:r>
              <a:rPr lang="ru-RU" dirty="0"/>
              <a:t> или серийно, с контролем техники выполнения элемента</a:t>
            </a:r>
          </a:p>
        </p:txBody>
      </p:sp>
      <p:sp>
        <p:nvSpPr>
          <p:cNvPr id="8" name="Стрелка: пятиугольник 7">
            <a:extLst>
              <a:ext uri="{FF2B5EF4-FFF2-40B4-BE49-F238E27FC236}">
                <a16:creationId xmlns="" xmlns:a16="http://schemas.microsoft.com/office/drawing/2014/main" id="{28885BE0-B753-4718-B298-19E87B735F0F}"/>
              </a:ext>
            </a:extLst>
          </p:cNvPr>
          <p:cNvSpPr/>
          <p:nvPr/>
        </p:nvSpPr>
        <p:spPr>
          <a:xfrm>
            <a:off x="3407770" y="5267416"/>
            <a:ext cx="2194560" cy="6858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/>
              <a:t>ПРИМЕЧАНИЕ</a:t>
            </a:r>
            <a:endParaRPr lang="ru-RU" dirty="0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="" xmlns:a16="http://schemas.microsoft.com/office/drawing/2014/main" id="{BCFF83B5-C764-4B81-9D7C-8D3E4AF40436}"/>
              </a:ext>
            </a:extLst>
          </p:cNvPr>
          <p:cNvSpPr/>
          <p:nvPr/>
        </p:nvSpPr>
        <p:spPr>
          <a:xfrm>
            <a:off x="5878829" y="5032194"/>
            <a:ext cx="4935582" cy="11562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подбор, дозировка элементов осуществляется тренером а также его контролем за выполнением и самоконтролем спортсменов</a:t>
            </a:r>
          </a:p>
        </p:txBody>
      </p:sp>
    </p:spTree>
    <p:extLst>
      <p:ext uri="{BB962C8B-B14F-4D97-AF65-F5344CB8AC3E}">
        <p14:creationId xmlns="" xmlns:p14="http://schemas.microsoft.com/office/powerpoint/2010/main" val="3165130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C575356-AFF6-4696-B966-6ABEE186C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9209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7200" b="1" dirty="0"/>
              <a:t>СПАСИБО  </a:t>
            </a:r>
            <a:br>
              <a:rPr lang="ru-RU" sz="7200" b="1" dirty="0"/>
            </a:br>
            <a:r>
              <a:rPr lang="ru-RU" sz="7200" b="1" dirty="0"/>
              <a:t>ЗА </a:t>
            </a:r>
            <a:br>
              <a:rPr lang="ru-RU" sz="7200" b="1" dirty="0"/>
            </a:br>
            <a:r>
              <a:rPr lang="ru-RU" sz="7200" b="1" dirty="0"/>
              <a:t>ВНИМАНИЕ</a:t>
            </a:r>
          </a:p>
        </p:txBody>
      </p:sp>
    </p:spTree>
    <p:extLst>
      <p:ext uri="{BB962C8B-B14F-4D97-AF65-F5344CB8AC3E}">
        <p14:creationId xmlns="" xmlns:p14="http://schemas.microsoft.com/office/powerpoint/2010/main" val="3584961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8493BC8-8171-43E5-9694-DCA275F5954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/>
          <a:lstStyle/>
          <a:p>
            <a:r>
              <a:rPr lang="ru-RU" b="1" dirty="0"/>
              <a:t>ВОЛЬТИЖ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F877A38F-05B0-4B43-AFF7-6AC60DB04B3D}"/>
              </a:ext>
            </a:extLst>
          </p:cNvPr>
          <p:cNvSpPr/>
          <p:nvPr/>
        </p:nvSpPr>
        <p:spPr>
          <a:xfrm>
            <a:off x="2807970" y="2000249"/>
            <a:ext cx="8648700" cy="10058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/>
              <a:t>один из видов соревновательной деятельности спортсменов, </a:t>
            </a:r>
            <a:r>
              <a:rPr lang="ru-RU" sz="2000" dirty="0" err="1"/>
              <a:t>вольтижу</a:t>
            </a:r>
            <a:r>
              <a:rPr lang="ru-RU" sz="2000" dirty="0"/>
              <a:t> обучаются все спортивные группы(четверки(мужские),тройки(женские) а также пары(смешанные, мужские, женские)</a:t>
            </a:r>
          </a:p>
        </p:txBody>
      </p:sp>
      <p:sp>
        <p:nvSpPr>
          <p:cNvPr id="5" name="Стрелка: пятиугольник 4">
            <a:extLst>
              <a:ext uri="{FF2B5EF4-FFF2-40B4-BE49-F238E27FC236}">
                <a16:creationId xmlns="" xmlns:a16="http://schemas.microsoft.com/office/drawing/2014/main" id="{6FAB528A-4EDF-48C3-84DB-0105943EB911}"/>
              </a:ext>
            </a:extLst>
          </p:cNvPr>
          <p:cNvSpPr/>
          <p:nvPr/>
        </p:nvSpPr>
        <p:spPr>
          <a:xfrm>
            <a:off x="754380" y="2000249"/>
            <a:ext cx="2053590" cy="100584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ВОЛЬТИЖ В СПОРТИВНОЙ АКРОБАТИКЕ</a:t>
            </a:r>
          </a:p>
        </p:txBody>
      </p:sp>
      <p:sp>
        <p:nvSpPr>
          <p:cNvPr id="6" name="Стрелка: пятиугольник 5">
            <a:extLst>
              <a:ext uri="{FF2B5EF4-FFF2-40B4-BE49-F238E27FC236}">
                <a16:creationId xmlns="" xmlns:a16="http://schemas.microsoft.com/office/drawing/2014/main" id="{9E78FC7A-473E-4A61-8C5D-9B295EFC77DB}"/>
              </a:ext>
            </a:extLst>
          </p:cNvPr>
          <p:cNvSpPr/>
          <p:nvPr/>
        </p:nvSpPr>
        <p:spPr>
          <a:xfrm>
            <a:off x="754380" y="3424236"/>
            <a:ext cx="2053590" cy="100584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ВОЛЬТИЖНЫЕ УПРАЖНЕНИЯ 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="" xmlns:a16="http://schemas.microsoft.com/office/drawing/2014/main" id="{86CA3846-3D76-45FC-B643-F26B9820B716}"/>
              </a:ext>
            </a:extLst>
          </p:cNvPr>
          <p:cNvSpPr/>
          <p:nvPr/>
        </p:nvSpPr>
        <p:spPr>
          <a:xfrm>
            <a:off x="2807970" y="3424236"/>
            <a:ext cx="8648700" cy="10058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0" dirty="0">
                <a:effectLst/>
              </a:rPr>
              <a:t>полеты, полу перевороты и сальто, выполняемые с помощью партнеров, имеют фазу полета и завершаются соскоком или ловлей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191618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CE93F3E-3C1F-4740-BE69-D5C14490A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554" y="-189057"/>
            <a:ext cx="10515600" cy="1325563"/>
          </a:xfrm>
        </p:spPr>
        <p:txBody>
          <a:bodyPr/>
          <a:lstStyle/>
          <a:p>
            <a:r>
              <a:rPr lang="ru-RU" b="1" dirty="0"/>
              <a:t>Исходные положения в </a:t>
            </a:r>
            <a:r>
              <a:rPr lang="ru-RU" b="1" dirty="0" err="1"/>
              <a:t>в</a:t>
            </a:r>
            <a:r>
              <a:rPr lang="ru-RU" b="1" dirty="0" err="1" smtClean="0"/>
              <a:t>ольтиже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A20864E-2B12-426D-A17E-09B947558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219" y="762000"/>
            <a:ext cx="10993582" cy="5414963"/>
          </a:xfrm>
        </p:spPr>
        <p:txBody>
          <a:bodyPr/>
          <a:lstStyle/>
          <a:p>
            <a:pPr marL="0" indent="0">
              <a:buNone/>
            </a:pPr>
            <a:r>
              <a:rPr lang="ru-RU" b="0" i="0" dirty="0">
                <a:effectLst/>
                <a:latin typeface="-apple-system"/>
              </a:rPr>
              <a:t> </a:t>
            </a:r>
          </a:p>
          <a:p>
            <a:pPr marL="0" indent="0">
              <a:buNone/>
            </a:pPr>
            <a:endParaRPr lang="ru-RU" dirty="0">
              <a:latin typeface="-apple-system"/>
            </a:endParaRPr>
          </a:p>
          <a:p>
            <a:pPr marL="0" indent="0">
              <a:buNone/>
            </a:pPr>
            <a:endParaRPr lang="ru-RU" b="0" i="0" dirty="0">
              <a:effectLst/>
              <a:latin typeface="-apple-system"/>
            </a:endParaRPr>
          </a:p>
          <a:p>
            <a:pPr marL="0" indent="0">
              <a:buNone/>
            </a:pPr>
            <a:endParaRPr lang="ru-RU" dirty="0">
              <a:latin typeface="-apple-system"/>
            </a:endParaRPr>
          </a:p>
          <a:p>
            <a:pPr marL="0" indent="0">
              <a:buNone/>
            </a:pPr>
            <a:endParaRPr lang="ru-RU" b="0" i="0" dirty="0">
              <a:effectLst/>
              <a:latin typeface="-apple-system"/>
            </a:endParaRPr>
          </a:p>
          <a:p>
            <a:pPr marL="0" indent="0">
              <a:buNone/>
            </a:pPr>
            <a:endParaRPr lang="ru-RU" b="0" i="0" dirty="0">
              <a:effectLst/>
              <a:latin typeface="-apple-system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EEE9DA7-72B9-46C3-8271-B2405DB848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168" y="835407"/>
            <a:ext cx="3671454" cy="162060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E65B1672-6704-4A35-BE3C-DB9B85A510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578" y="2643391"/>
            <a:ext cx="2502047" cy="200307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B514DEBD-8ADF-4741-9206-DF46CC430E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658" y="4956039"/>
            <a:ext cx="4336473" cy="159568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444212C2-580E-42AB-A72D-809D98724A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447" y="2643392"/>
            <a:ext cx="2918766" cy="2003074"/>
          </a:xfrm>
          <a:prstGeom prst="rect">
            <a:avLst/>
          </a:prstGeom>
        </p:spPr>
      </p:pic>
      <p:sp>
        <p:nvSpPr>
          <p:cNvPr id="4" name="Стрелка: пятиугольник 3">
            <a:extLst>
              <a:ext uri="{FF2B5EF4-FFF2-40B4-BE49-F238E27FC236}">
                <a16:creationId xmlns="" xmlns:a16="http://schemas.microsoft.com/office/drawing/2014/main" id="{0DAEE2DA-4FD7-43EE-9032-319714D88882}"/>
              </a:ext>
            </a:extLst>
          </p:cNvPr>
          <p:cNvSpPr/>
          <p:nvPr/>
        </p:nvSpPr>
        <p:spPr>
          <a:xfrm>
            <a:off x="360217" y="1148077"/>
            <a:ext cx="2592000" cy="73152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1. НА ЕСТЕСТВЕННОЙ ОПОРЕ</a:t>
            </a:r>
          </a:p>
        </p:txBody>
      </p:sp>
      <p:sp>
        <p:nvSpPr>
          <p:cNvPr id="10" name="Стрелка: пятиугольник 9">
            <a:extLst>
              <a:ext uri="{FF2B5EF4-FFF2-40B4-BE49-F238E27FC236}">
                <a16:creationId xmlns="" xmlns:a16="http://schemas.microsoft.com/office/drawing/2014/main" id="{E95F78A4-62CE-4CB8-84E3-B116AC6672F9}"/>
              </a:ext>
            </a:extLst>
          </p:cNvPr>
          <p:cNvSpPr/>
          <p:nvPr/>
        </p:nvSpPr>
        <p:spPr>
          <a:xfrm>
            <a:off x="360217" y="3207038"/>
            <a:ext cx="2592000" cy="73152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0" i="0" dirty="0">
                <a:effectLst/>
                <a:latin typeface="-apple-system"/>
              </a:rPr>
              <a:t>2. НА ПАРТНЁРЕ</a:t>
            </a:r>
            <a:endParaRPr lang="ru-RU" dirty="0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="" xmlns:a16="http://schemas.microsoft.com/office/drawing/2014/main" id="{E3FB3469-3102-464D-82D9-6FC85B1C0BD2}"/>
              </a:ext>
            </a:extLst>
          </p:cNvPr>
          <p:cNvSpPr/>
          <p:nvPr/>
        </p:nvSpPr>
        <p:spPr>
          <a:xfrm>
            <a:off x="8357212" y="1068198"/>
            <a:ext cx="3198599" cy="8912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п</a:t>
            </a:r>
            <a:r>
              <a:rPr lang="ru-RU" sz="2000" b="0" i="0" dirty="0">
                <a:effectLst/>
              </a:rPr>
              <a:t>еред нижним: </a:t>
            </a:r>
            <a:r>
              <a:rPr lang="ru-RU" sz="2000" dirty="0"/>
              <a:t>с</a:t>
            </a:r>
            <a:r>
              <a:rPr lang="ru-RU" sz="2000" b="0" i="0" dirty="0">
                <a:effectLst/>
              </a:rPr>
              <a:t>пиной, лицом, боком </a:t>
            </a:r>
          </a:p>
        </p:txBody>
      </p:sp>
      <p:sp>
        <p:nvSpPr>
          <p:cNvPr id="12" name="Стрелка: пятиугольник 11">
            <a:extLst>
              <a:ext uri="{FF2B5EF4-FFF2-40B4-BE49-F238E27FC236}">
                <a16:creationId xmlns="" xmlns:a16="http://schemas.microsoft.com/office/drawing/2014/main" id="{1224689C-92DD-40ED-9DDF-20224188AD3E}"/>
              </a:ext>
            </a:extLst>
          </p:cNvPr>
          <p:cNvSpPr/>
          <p:nvPr/>
        </p:nvSpPr>
        <p:spPr>
          <a:xfrm>
            <a:off x="360217" y="5395989"/>
            <a:ext cx="2592000" cy="73152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-apple-system"/>
              </a:rPr>
              <a:t>3. НА СМЕШАННОЙ ОПОРЕ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="" xmlns:a16="http://schemas.microsoft.com/office/drawing/2014/main" id="{9C66DA4B-5982-4CAC-96DA-5B136BE3113F}"/>
              </a:ext>
            </a:extLst>
          </p:cNvPr>
          <p:cNvSpPr/>
          <p:nvPr/>
        </p:nvSpPr>
        <p:spPr>
          <a:xfrm>
            <a:off x="8357213" y="2880360"/>
            <a:ext cx="3198599" cy="14058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л</a:t>
            </a:r>
            <a:r>
              <a:rPr lang="ru-RU" sz="2000" b="0" i="0" dirty="0">
                <a:effectLst/>
              </a:rPr>
              <a:t>ицевой хват, передний хват, </a:t>
            </a:r>
            <a:r>
              <a:rPr lang="ru-RU" sz="2000" dirty="0"/>
              <a:t>стойка на руках верхним в руках нижнего </a:t>
            </a:r>
            <a:r>
              <a:rPr lang="ru-RU" sz="2000" dirty="0" err="1"/>
              <a:t>итп</a:t>
            </a:r>
            <a:r>
              <a:rPr lang="ru-RU" sz="2000" dirty="0"/>
              <a:t>.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="" xmlns:a16="http://schemas.microsoft.com/office/drawing/2014/main" id="{119A0113-8CF6-49ED-B527-C6898E4F90F4}"/>
              </a:ext>
            </a:extLst>
          </p:cNvPr>
          <p:cNvSpPr/>
          <p:nvPr/>
        </p:nvSpPr>
        <p:spPr>
          <a:xfrm>
            <a:off x="8357212" y="5152859"/>
            <a:ext cx="3198599" cy="8912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с опорой на партнера и естественную опору</a:t>
            </a:r>
          </a:p>
        </p:txBody>
      </p:sp>
    </p:spTree>
    <p:extLst>
      <p:ext uri="{BB962C8B-B14F-4D97-AF65-F5344CB8AC3E}">
        <p14:creationId xmlns="" xmlns:p14="http://schemas.microsoft.com/office/powerpoint/2010/main" val="1585575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D5369C4-BD96-4B26-BD64-822F7BA57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3658" y="138175"/>
            <a:ext cx="9064683" cy="786966"/>
          </a:xfrm>
        </p:spPr>
        <p:txBody>
          <a:bodyPr/>
          <a:lstStyle/>
          <a:p>
            <a:pPr algn="ctr"/>
            <a:r>
              <a:rPr lang="ru-RU" b="1" dirty="0"/>
              <a:t>Фазы </a:t>
            </a:r>
            <a:r>
              <a:rPr lang="ru-RU" b="1" dirty="0" err="1"/>
              <a:t>вольтижного</a:t>
            </a:r>
            <a:r>
              <a:rPr lang="ru-RU" b="1" dirty="0"/>
              <a:t> упражнения  </a:t>
            </a:r>
          </a:p>
        </p:txBody>
      </p:sp>
      <p:sp>
        <p:nvSpPr>
          <p:cNvPr id="5" name="Овал 4">
            <a:extLst>
              <a:ext uri="{FF2B5EF4-FFF2-40B4-BE49-F238E27FC236}">
                <a16:creationId xmlns="" xmlns:a16="http://schemas.microsoft.com/office/drawing/2014/main" id="{32A0535D-5420-41E1-AED7-69C3C6C52737}"/>
              </a:ext>
            </a:extLst>
          </p:cNvPr>
          <p:cNvSpPr/>
          <p:nvPr/>
        </p:nvSpPr>
        <p:spPr>
          <a:xfrm>
            <a:off x="4714008" y="1252797"/>
            <a:ext cx="2286001" cy="57359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ФАЗЫ</a:t>
            </a:r>
          </a:p>
        </p:txBody>
      </p:sp>
      <p:sp>
        <p:nvSpPr>
          <p:cNvPr id="6" name="Стрелка: вниз 5">
            <a:extLst>
              <a:ext uri="{FF2B5EF4-FFF2-40B4-BE49-F238E27FC236}">
                <a16:creationId xmlns="" xmlns:a16="http://schemas.microsoft.com/office/drawing/2014/main" id="{C9BC1E0C-5895-4480-8A22-4C457DCBD3C0}"/>
              </a:ext>
            </a:extLst>
          </p:cNvPr>
          <p:cNvSpPr/>
          <p:nvPr/>
        </p:nvSpPr>
        <p:spPr>
          <a:xfrm>
            <a:off x="5649189" y="1826390"/>
            <a:ext cx="512620" cy="4543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D4A17E2C-9871-4F26-AE17-70951704B42C}"/>
              </a:ext>
            </a:extLst>
          </p:cNvPr>
          <p:cNvSpPr/>
          <p:nvPr/>
        </p:nvSpPr>
        <p:spPr>
          <a:xfrm>
            <a:off x="3702627" y="2298851"/>
            <a:ext cx="4509654" cy="6553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ru-RU" sz="1400" b="0" i="0" dirty="0">
                <a:solidFill>
                  <a:schemeClr val="accent1">
                    <a:lumMod val="50000"/>
                  </a:schemeClr>
                </a:solidFill>
                <a:effectLst/>
              </a:rPr>
              <a:t>                                 </a:t>
            </a:r>
            <a:r>
              <a:rPr lang="ru-RU" sz="2800" b="0" i="0" dirty="0">
                <a:solidFill>
                  <a:schemeClr val="accent1">
                    <a:lumMod val="50000"/>
                  </a:schemeClr>
                </a:solidFill>
                <a:effectLst/>
              </a:rPr>
              <a:t>ПОДГОТОВИТЕЛЬНАЯ</a:t>
            </a:r>
            <a:r>
              <a:rPr lang="ru-RU" sz="1400" b="0" i="0" dirty="0">
                <a:solidFill>
                  <a:schemeClr val="accent1">
                    <a:lumMod val="50000"/>
                  </a:schemeClr>
                </a:solidFill>
                <a:effectLst/>
              </a:rPr>
              <a:t/>
            </a:r>
            <a:br>
              <a:rPr lang="ru-RU" sz="1400" b="0" i="0" dirty="0">
                <a:solidFill>
                  <a:schemeClr val="accent1">
                    <a:lumMod val="50000"/>
                  </a:schemeClr>
                </a:solidFill>
                <a:effectLst/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Стрелка: вниз 7">
            <a:extLst>
              <a:ext uri="{FF2B5EF4-FFF2-40B4-BE49-F238E27FC236}">
                <a16:creationId xmlns="" xmlns:a16="http://schemas.microsoft.com/office/drawing/2014/main" id="{59E2775A-C692-4733-B99C-64177B4AEC50}"/>
              </a:ext>
            </a:extLst>
          </p:cNvPr>
          <p:cNvSpPr/>
          <p:nvPr/>
        </p:nvSpPr>
        <p:spPr>
          <a:xfrm>
            <a:off x="5697680" y="2941962"/>
            <a:ext cx="512620" cy="4543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трелка: вниз 8">
            <a:extLst>
              <a:ext uri="{FF2B5EF4-FFF2-40B4-BE49-F238E27FC236}">
                <a16:creationId xmlns="" xmlns:a16="http://schemas.microsoft.com/office/drawing/2014/main" id="{4413595A-CD87-4DA6-BCB8-0209F5695C65}"/>
              </a:ext>
            </a:extLst>
          </p:cNvPr>
          <p:cNvSpPr/>
          <p:nvPr/>
        </p:nvSpPr>
        <p:spPr>
          <a:xfrm>
            <a:off x="5697680" y="4069736"/>
            <a:ext cx="512620" cy="4543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="" xmlns:a16="http://schemas.microsoft.com/office/drawing/2014/main" id="{4C16AA60-F31D-484D-9073-E9FDDAC658A9}"/>
              </a:ext>
            </a:extLst>
          </p:cNvPr>
          <p:cNvSpPr/>
          <p:nvPr/>
        </p:nvSpPr>
        <p:spPr>
          <a:xfrm>
            <a:off x="3695699" y="3414423"/>
            <a:ext cx="4516582" cy="6553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ОСНОВНАЯ</a:t>
            </a:r>
            <a:r>
              <a:rPr lang="ru-RU" sz="1400" b="0" i="0" dirty="0">
                <a:solidFill>
                  <a:schemeClr val="accent1">
                    <a:lumMod val="50000"/>
                  </a:schemeClr>
                </a:solidFill>
                <a:effectLst/>
              </a:rPr>
              <a:t/>
            </a:r>
            <a:br>
              <a:rPr lang="ru-RU" sz="1400" b="0" i="0" dirty="0">
                <a:solidFill>
                  <a:schemeClr val="accent1">
                    <a:lumMod val="50000"/>
                  </a:schemeClr>
                </a:solidFill>
                <a:effectLst/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="" xmlns:a16="http://schemas.microsoft.com/office/drawing/2014/main" id="{EEC05394-BB73-4C49-9F01-F2A6D571FFBB}"/>
              </a:ext>
            </a:extLst>
          </p:cNvPr>
          <p:cNvSpPr/>
          <p:nvPr/>
        </p:nvSpPr>
        <p:spPr>
          <a:xfrm>
            <a:off x="3695699" y="4542197"/>
            <a:ext cx="4516582" cy="78383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ru-RU" sz="1400" b="0" i="0" dirty="0">
                <a:solidFill>
                  <a:schemeClr val="accent1">
                    <a:lumMod val="50000"/>
                  </a:schemeClr>
                </a:solidFill>
                <a:effectLst/>
              </a:rPr>
              <a:t>                                  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ЗАКЛЮЧИТЕЛЬНАЯ</a:t>
            </a:r>
            <a:r>
              <a:rPr lang="ru-RU" sz="1400" b="0" i="0" dirty="0">
                <a:solidFill>
                  <a:schemeClr val="accent1">
                    <a:lumMod val="50000"/>
                  </a:schemeClr>
                </a:solidFill>
                <a:effectLst/>
              </a:rPr>
              <a:t/>
            </a:r>
            <a:br>
              <a:rPr lang="ru-RU" sz="1400" b="0" i="0" dirty="0">
                <a:solidFill>
                  <a:schemeClr val="accent1">
                    <a:lumMod val="50000"/>
                  </a:schemeClr>
                </a:solidFill>
                <a:effectLst/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1332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F234268-D3B4-4F2E-83AE-34A217B59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0901"/>
            <a:ext cx="10515600" cy="57474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i="0" dirty="0">
                <a:effectLst/>
                <a:latin typeface="+mj-lt"/>
              </a:rPr>
              <a:t>Подготовительная фаза Верхнего </a:t>
            </a:r>
            <a:endParaRPr lang="ru-RU" sz="4400" dirty="0">
              <a:latin typeface="+mj-lt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59A0301-6038-4E93-9757-BA4A0DF235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930" y="2948940"/>
            <a:ext cx="1070148" cy="362815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DF3A1BCB-2A79-4112-BE7E-07E6DFA93B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8817" y="2948938"/>
            <a:ext cx="2086610" cy="362815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DED38F9C-FD77-44DB-82D5-7E6D2D35BE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76033" y="2948940"/>
            <a:ext cx="823191" cy="362815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5E04ABCD-05CF-4E9F-83A2-B0F6D27434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295" y="2948939"/>
            <a:ext cx="2829816" cy="3628159"/>
          </a:xfrm>
          <a:prstGeom prst="rect">
            <a:avLst/>
          </a:prstGeom>
        </p:spPr>
      </p:pic>
      <p:sp>
        <p:nvSpPr>
          <p:cNvPr id="14" name="Стрелка: вправо 13">
            <a:extLst>
              <a:ext uri="{FF2B5EF4-FFF2-40B4-BE49-F238E27FC236}">
                <a16:creationId xmlns="" xmlns:a16="http://schemas.microsoft.com/office/drawing/2014/main" id="{363ADFED-0326-4D9A-9FC5-E65377A9E009}"/>
              </a:ext>
            </a:extLst>
          </p:cNvPr>
          <p:cNvSpPr/>
          <p:nvPr/>
        </p:nvSpPr>
        <p:spPr>
          <a:xfrm>
            <a:off x="2300982" y="4100945"/>
            <a:ext cx="919911" cy="4017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: вправо 14">
            <a:extLst>
              <a:ext uri="{FF2B5EF4-FFF2-40B4-BE49-F238E27FC236}">
                <a16:creationId xmlns="" xmlns:a16="http://schemas.microsoft.com/office/drawing/2014/main" id="{37CCAD10-8912-4976-9165-D2B6A3D8E5CA}"/>
              </a:ext>
            </a:extLst>
          </p:cNvPr>
          <p:cNvSpPr/>
          <p:nvPr/>
        </p:nvSpPr>
        <p:spPr>
          <a:xfrm>
            <a:off x="8409111" y="4100945"/>
            <a:ext cx="919911" cy="4017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трелка: пятиугольник 1">
            <a:extLst>
              <a:ext uri="{FF2B5EF4-FFF2-40B4-BE49-F238E27FC236}">
                <a16:creationId xmlns="" xmlns:a16="http://schemas.microsoft.com/office/drawing/2014/main" id="{DE1D4290-4566-40E6-93FD-939810EDD948}"/>
              </a:ext>
            </a:extLst>
          </p:cNvPr>
          <p:cNvSpPr/>
          <p:nvPr/>
        </p:nvSpPr>
        <p:spPr>
          <a:xfrm>
            <a:off x="1000588" y="1185905"/>
            <a:ext cx="4603217" cy="56545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0" i="0" dirty="0">
                <a:effectLst/>
              </a:rPr>
              <a:t>предварительное приседание с движением руками</a:t>
            </a:r>
            <a:endParaRPr lang="ru-RU" sz="2000" dirty="0"/>
          </a:p>
        </p:txBody>
      </p:sp>
      <p:sp>
        <p:nvSpPr>
          <p:cNvPr id="10" name="Стрелка: пятиугольник 9">
            <a:extLst>
              <a:ext uri="{FF2B5EF4-FFF2-40B4-BE49-F238E27FC236}">
                <a16:creationId xmlns="" xmlns:a16="http://schemas.microsoft.com/office/drawing/2014/main" id="{356551E2-D3EC-4278-B38D-1D1C0BCFE688}"/>
              </a:ext>
            </a:extLst>
          </p:cNvPr>
          <p:cNvSpPr/>
          <p:nvPr/>
        </p:nvSpPr>
        <p:spPr>
          <a:xfrm>
            <a:off x="1000587" y="1869793"/>
            <a:ext cx="4603217" cy="56545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0" i="0" dirty="0">
                <a:effectLst/>
              </a:rPr>
              <a:t>темповой подскок или наскок (разбег)</a:t>
            </a:r>
            <a:endParaRPr lang="ru-RU" sz="2000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6EE0D435-0A79-4E4E-873D-8BC150498030}"/>
              </a:ext>
            </a:extLst>
          </p:cNvPr>
          <p:cNvSpPr/>
          <p:nvPr/>
        </p:nvSpPr>
        <p:spPr>
          <a:xfrm>
            <a:off x="5665432" y="1035326"/>
            <a:ext cx="5487357" cy="15026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0" i="0" dirty="0">
                <a:effectLst/>
              </a:rPr>
              <a:t>создают наиболее целесообразные условия для выполнения основной фазы(ВРАЩЕНИЯ)</a:t>
            </a:r>
            <a:endParaRPr lang="ru-RU" sz="2000" b="1" dirty="0"/>
          </a:p>
        </p:txBody>
      </p:sp>
    </p:spTree>
    <p:extLst>
      <p:ext uri="{BB962C8B-B14F-4D97-AF65-F5344CB8AC3E}">
        <p14:creationId xmlns="" xmlns:p14="http://schemas.microsoft.com/office/powerpoint/2010/main" val="3020037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CE712EF-D0A4-4ACE-B3BB-FA5A70FCC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"/>
            <a:ext cx="10515600" cy="60398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>
                <a:latin typeface="+mj-lt"/>
              </a:rPr>
              <a:t>Основная</a:t>
            </a:r>
            <a:r>
              <a:rPr lang="ru-RU" sz="4400" dirty="0">
                <a:latin typeface="+mj-lt"/>
              </a:rPr>
              <a:t> </a:t>
            </a:r>
            <a:r>
              <a:rPr lang="ru-RU" sz="4400" b="1" dirty="0">
                <a:latin typeface="+mj-lt"/>
              </a:rPr>
              <a:t>фаза Верхнего  </a:t>
            </a:r>
            <a:r>
              <a:rPr lang="ru-RU" sz="4400" b="0" i="0" dirty="0">
                <a:effectLst/>
                <a:latin typeface="+mj-lt"/>
              </a:rPr>
              <a:t/>
            </a:r>
            <a:br>
              <a:rPr lang="ru-RU" sz="4400" b="0" i="0" dirty="0">
                <a:effectLst/>
                <a:latin typeface="+mj-lt"/>
              </a:rPr>
            </a:br>
            <a:r>
              <a:rPr lang="ru-RU" dirty="0"/>
              <a:t> 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716B8492-0AA4-4769-93BA-11BD15FA9F90}"/>
              </a:ext>
            </a:extLst>
          </p:cNvPr>
          <p:cNvSpPr/>
          <p:nvPr/>
        </p:nvSpPr>
        <p:spPr>
          <a:xfrm>
            <a:off x="1323961" y="1700941"/>
            <a:ext cx="1737360" cy="514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отталкивание</a:t>
            </a:r>
          </a:p>
        </p:txBody>
      </p:sp>
      <p:sp>
        <p:nvSpPr>
          <p:cNvPr id="5" name="Стрелка: вниз 4">
            <a:extLst>
              <a:ext uri="{FF2B5EF4-FFF2-40B4-BE49-F238E27FC236}">
                <a16:creationId xmlns="" xmlns:a16="http://schemas.microsoft.com/office/drawing/2014/main" id="{EBA62DB6-0C7A-48AC-A1C0-FE01BFB76309}"/>
              </a:ext>
            </a:extLst>
          </p:cNvPr>
          <p:cNvSpPr/>
          <p:nvPr/>
        </p:nvSpPr>
        <p:spPr>
          <a:xfrm>
            <a:off x="2071041" y="2277204"/>
            <a:ext cx="262890" cy="5143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="" xmlns:a16="http://schemas.microsoft.com/office/drawing/2014/main" id="{C97AB9F6-1875-43DF-B379-9DE8A20A5977}"/>
              </a:ext>
            </a:extLst>
          </p:cNvPr>
          <p:cNvSpPr/>
          <p:nvPr/>
        </p:nvSpPr>
        <p:spPr>
          <a:xfrm>
            <a:off x="986641" y="2840354"/>
            <a:ext cx="2412000" cy="9829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Формирующие</a:t>
            </a:r>
            <a:r>
              <a:rPr lang="ru-RU" sz="2000" dirty="0"/>
              <a:t> </a:t>
            </a:r>
            <a:r>
              <a:rPr lang="ru-RU" dirty="0"/>
              <a:t>действия в полете </a:t>
            </a:r>
          </a:p>
        </p:txBody>
      </p:sp>
      <p:sp>
        <p:nvSpPr>
          <p:cNvPr id="9" name="Стрелка: вниз 8">
            <a:extLst>
              <a:ext uri="{FF2B5EF4-FFF2-40B4-BE49-F238E27FC236}">
                <a16:creationId xmlns="" xmlns:a16="http://schemas.microsoft.com/office/drawing/2014/main" id="{2EC54EE0-0620-4DB0-96C3-76B5E95766D2}"/>
              </a:ext>
            </a:extLst>
          </p:cNvPr>
          <p:cNvSpPr/>
          <p:nvPr/>
        </p:nvSpPr>
        <p:spPr>
          <a:xfrm>
            <a:off x="1219506" y="3854722"/>
            <a:ext cx="262890" cy="5143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: вниз 9">
            <a:extLst>
              <a:ext uri="{FF2B5EF4-FFF2-40B4-BE49-F238E27FC236}">
                <a16:creationId xmlns="" xmlns:a16="http://schemas.microsoft.com/office/drawing/2014/main" id="{4A5CC666-B215-4C27-9744-B01912496FCF}"/>
              </a:ext>
            </a:extLst>
          </p:cNvPr>
          <p:cNvSpPr/>
          <p:nvPr/>
        </p:nvSpPr>
        <p:spPr>
          <a:xfrm>
            <a:off x="2071041" y="3854722"/>
            <a:ext cx="262890" cy="5143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: вниз 10">
            <a:extLst>
              <a:ext uri="{FF2B5EF4-FFF2-40B4-BE49-F238E27FC236}">
                <a16:creationId xmlns="" xmlns:a16="http://schemas.microsoft.com/office/drawing/2014/main" id="{3DFAB14B-6176-4021-AF18-33FD0C74C4A5}"/>
              </a:ext>
            </a:extLst>
          </p:cNvPr>
          <p:cNvSpPr/>
          <p:nvPr/>
        </p:nvSpPr>
        <p:spPr>
          <a:xfrm>
            <a:off x="2922576" y="3866153"/>
            <a:ext cx="262890" cy="5143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="" xmlns:a16="http://schemas.microsoft.com/office/drawing/2014/main" id="{BB6A3443-1C80-4040-AC2C-AF6AC00AA534}"/>
              </a:ext>
            </a:extLst>
          </p:cNvPr>
          <p:cNvSpPr/>
          <p:nvPr/>
        </p:nvSpPr>
        <p:spPr>
          <a:xfrm>
            <a:off x="93331" y="4415803"/>
            <a:ext cx="1389065" cy="8377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группировка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="" xmlns:a16="http://schemas.microsoft.com/office/drawing/2014/main" id="{6DC7A593-FC95-49ED-93DB-FD5D7467EE19}"/>
              </a:ext>
            </a:extLst>
          </p:cNvPr>
          <p:cNvSpPr/>
          <p:nvPr/>
        </p:nvSpPr>
        <p:spPr>
          <a:xfrm>
            <a:off x="1547322" y="4430984"/>
            <a:ext cx="1351597" cy="14468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0" i="0" dirty="0">
                <a:effectLst/>
              </a:rPr>
              <a:t>сгибания</a:t>
            </a:r>
            <a:r>
              <a:rPr lang="ru-RU" sz="1600" b="0" i="0" dirty="0">
                <a:effectLst/>
              </a:rPr>
              <a:t> </a:t>
            </a:r>
            <a:r>
              <a:rPr lang="ru-RU" sz="1600" b="0" i="0" dirty="0" err="1">
                <a:effectLst/>
              </a:rPr>
              <a:t>прогибания</a:t>
            </a:r>
            <a:endParaRPr lang="ru-RU" sz="1600" dirty="0"/>
          </a:p>
        </p:txBody>
      </p:sp>
      <p:pic>
        <p:nvPicPr>
          <p:cNvPr id="15" name="Объект 4">
            <a:extLst>
              <a:ext uri="{FF2B5EF4-FFF2-40B4-BE49-F238E27FC236}">
                <a16:creationId xmlns="" xmlns:a16="http://schemas.microsoft.com/office/drawing/2014/main" id="{70C1342D-3005-4EDF-887F-A18647E8C0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380" y="1852213"/>
            <a:ext cx="4688651" cy="3743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F52EF0CE-9F04-4BC6-A7FA-90E261DED5B2}"/>
              </a:ext>
            </a:extLst>
          </p:cNvPr>
          <p:cNvSpPr txBox="1"/>
          <p:nvPr/>
        </p:nvSpPr>
        <p:spPr>
          <a:xfrm>
            <a:off x="4898748" y="1492444"/>
            <a:ext cx="361473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ЭЛЕМЕНТ</a:t>
            </a:r>
            <a:r>
              <a:rPr lang="ru-RU" sz="1400" b="1" dirty="0"/>
              <a:t> </a:t>
            </a:r>
            <a:br>
              <a:rPr lang="ru-RU" sz="1400" b="1" dirty="0"/>
            </a:br>
            <a:r>
              <a:rPr lang="ru-RU" sz="1400" b="1" dirty="0"/>
              <a:t>ВИНТ 360° С ПЛЕЧ В ПЛЕЧИ</a:t>
            </a:r>
            <a:br>
              <a:rPr lang="ru-RU" sz="1400" b="1" dirty="0"/>
            </a:br>
            <a:endParaRPr lang="ru-RU" sz="1400" dirty="0"/>
          </a:p>
        </p:txBody>
      </p:sp>
      <p:sp>
        <p:nvSpPr>
          <p:cNvPr id="2" name="Овал 1">
            <a:extLst>
              <a:ext uri="{FF2B5EF4-FFF2-40B4-BE49-F238E27FC236}">
                <a16:creationId xmlns="" xmlns:a16="http://schemas.microsoft.com/office/drawing/2014/main" id="{28DC6912-19E9-4C18-AC1F-09EFA5793899}"/>
              </a:ext>
            </a:extLst>
          </p:cNvPr>
          <p:cNvSpPr/>
          <p:nvPr/>
        </p:nvSpPr>
        <p:spPr>
          <a:xfrm>
            <a:off x="4855642" y="2086243"/>
            <a:ext cx="2366010" cy="1908811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трелка: вправо 6">
            <a:extLst>
              <a:ext uri="{FF2B5EF4-FFF2-40B4-BE49-F238E27FC236}">
                <a16:creationId xmlns="" xmlns:a16="http://schemas.microsoft.com/office/drawing/2014/main" id="{07F753BF-D5A0-4440-81F9-F369782E644D}"/>
              </a:ext>
            </a:extLst>
          </p:cNvPr>
          <p:cNvSpPr/>
          <p:nvPr/>
        </p:nvSpPr>
        <p:spPr>
          <a:xfrm flipH="1">
            <a:off x="7221652" y="2496359"/>
            <a:ext cx="1769301" cy="1099417"/>
          </a:xfrm>
          <a:prstGeom prst="rightArrow">
            <a:avLst>
              <a:gd name="adj1" fmla="val 51449"/>
              <a:gd name="adj2" fmla="val 749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ОСНОВНАЯ ЧАСТЬ 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="" xmlns:a16="http://schemas.microsoft.com/office/drawing/2014/main" id="{2F65EFC1-B705-459F-82F7-2292218719A6}"/>
              </a:ext>
            </a:extLst>
          </p:cNvPr>
          <p:cNvSpPr/>
          <p:nvPr/>
        </p:nvSpPr>
        <p:spPr>
          <a:xfrm>
            <a:off x="9059079" y="2171797"/>
            <a:ext cx="2862831" cy="17377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 </a:t>
            </a:r>
            <a:r>
              <a:rPr lang="ru-RU" sz="1800" b="0" i="0" dirty="0">
                <a:effectLst/>
              </a:rPr>
              <a:t>действия определяющие вероятность выполнения технически  правильного вращения</a:t>
            </a:r>
            <a:endParaRPr lang="ru-RU" dirty="0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="" xmlns:a16="http://schemas.microsoft.com/office/drawing/2014/main" id="{144D8938-8949-4F40-A5B2-A1AD136D8173}"/>
              </a:ext>
            </a:extLst>
          </p:cNvPr>
          <p:cNvSpPr/>
          <p:nvPr/>
        </p:nvSpPr>
        <p:spPr>
          <a:xfrm>
            <a:off x="2963845" y="4427702"/>
            <a:ext cx="1389065" cy="8377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0" i="0" dirty="0">
                <a:effectLst/>
              </a:rPr>
              <a:t>повороты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45753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F67C182-F327-44C4-A65C-775B452A5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13"/>
            <a:ext cx="10515600" cy="1325563"/>
          </a:xfrm>
        </p:spPr>
        <p:txBody>
          <a:bodyPr/>
          <a:lstStyle/>
          <a:p>
            <a:pPr algn="ctr"/>
            <a:r>
              <a:rPr lang="ru-RU" b="1" dirty="0"/>
              <a:t>Траектория полета </a:t>
            </a:r>
            <a:r>
              <a:rPr lang="ru-RU" b="1" dirty="0" smtClean="0"/>
              <a:t>Верхнего </a:t>
            </a:r>
            <a:r>
              <a:rPr lang="ru-RU" b="1" dirty="0"/>
              <a:t>в </a:t>
            </a:r>
            <a:r>
              <a:rPr lang="ru-RU" b="1" dirty="0" err="1"/>
              <a:t>вольтиже</a:t>
            </a:r>
            <a:r>
              <a:rPr lang="ru-RU" b="1" dirty="0"/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F73C267-2A85-4C20-A93A-57619C69A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997" y="1336676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 </a:t>
            </a:r>
          </a:p>
          <a:p>
            <a:pPr marL="0" indent="0">
              <a:buNone/>
            </a:pPr>
            <a:endParaRPr lang="ru-RU" sz="3000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9F9E2C77-E270-49DF-869B-9B267683B104}"/>
              </a:ext>
            </a:extLst>
          </p:cNvPr>
          <p:cNvSpPr/>
          <p:nvPr/>
        </p:nvSpPr>
        <p:spPr>
          <a:xfrm>
            <a:off x="4741545" y="2376489"/>
            <a:ext cx="2640330" cy="8686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ru-RU" sz="2400" dirty="0"/>
              <a:t>высоко-далекая</a:t>
            </a:r>
          </a:p>
        </p:txBody>
      </p:sp>
      <p:sp>
        <p:nvSpPr>
          <p:cNvPr id="6" name="Выноска: стрелка вниз 5">
            <a:extLst>
              <a:ext uri="{FF2B5EF4-FFF2-40B4-BE49-F238E27FC236}">
                <a16:creationId xmlns="" xmlns:a16="http://schemas.microsoft.com/office/drawing/2014/main" id="{87E85EA8-A5A5-411D-BF5B-E9521CBCFB31}"/>
              </a:ext>
            </a:extLst>
          </p:cNvPr>
          <p:cNvSpPr/>
          <p:nvPr/>
        </p:nvSpPr>
        <p:spPr>
          <a:xfrm>
            <a:off x="4878705" y="1264444"/>
            <a:ext cx="2388870" cy="109728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Траектория 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F3A1F7AC-4D88-4ED6-9155-B493BEE591D2}"/>
              </a:ext>
            </a:extLst>
          </p:cNvPr>
          <p:cNvSpPr/>
          <p:nvPr/>
        </p:nvSpPr>
        <p:spPr>
          <a:xfrm>
            <a:off x="1821177" y="2368394"/>
            <a:ext cx="2640330" cy="8686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ru-RU" sz="2400" dirty="0"/>
              <a:t>высокая</a:t>
            </a:r>
            <a:r>
              <a:rPr lang="ru-RU" sz="3600" dirty="0"/>
              <a:t> 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="" xmlns:a16="http://schemas.microsoft.com/office/drawing/2014/main" id="{370C1779-8F9B-4CFC-8B2E-96D10D940B8D}"/>
              </a:ext>
            </a:extLst>
          </p:cNvPr>
          <p:cNvSpPr/>
          <p:nvPr/>
        </p:nvSpPr>
        <p:spPr>
          <a:xfrm>
            <a:off x="7639053" y="2376489"/>
            <a:ext cx="2640330" cy="8686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длинная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="" xmlns:a16="http://schemas.microsoft.com/office/drawing/2014/main" id="{B0125232-4C65-40AF-B188-D0098253BA10}"/>
              </a:ext>
            </a:extLst>
          </p:cNvPr>
          <p:cNvSpPr/>
          <p:nvPr/>
        </p:nvSpPr>
        <p:spPr>
          <a:xfrm>
            <a:off x="5404024" y="3517663"/>
            <a:ext cx="4628197" cy="8686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основная часть </a:t>
            </a:r>
            <a:r>
              <a:rPr lang="ru-RU" sz="1800" dirty="0"/>
              <a:t>техники, зависящая от выполняемого броска нижним(и) а также от прыжка верхним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="" xmlns:a16="http://schemas.microsoft.com/office/drawing/2014/main" id="{61B05A05-D522-49A6-964F-4DACF83AD7D2}"/>
              </a:ext>
            </a:extLst>
          </p:cNvPr>
          <p:cNvSpPr/>
          <p:nvPr/>
        </p:nvSpPr>
        <p:spPr>
          <a:xfrm>
            <a:off x="5404024" y="4666932"/>
            <a:ext cx="4628197" cy="17632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</a:t>
            </a:r>
            <a:r>
              <a:rPr lang="ru-RU" sz="1800" b="0" i="0" dirty="0">
                <a:effectLst/>
              </a:rPr>
              <a:t>ертикальный вылет используется в парном </a:t>
            </a:r>
            <a:r>
              <a:rPr lang="ru-RU" sz="1800" b="0" i="0" dirty="0" err="1">
                <a:effectLst/>
              </a:rPr>
              <a:t>вольтиже</a:t>
            </a:r>
            <a:r>
              <a:rPr lang="ru-RU" sz="1800" b="0" i="0" dirty="0">
                <a:effectLst/>
              </a:rPr>
              <a:t> и в выпряжках, высоко-далекий - в соскоках и в групповых </a:t>
            </a:r>
            <a:r>
              <a:rPr lang="ru-RU" sz="1800" b="0" i="0" dirty="0" err="1">
                <a:effectLst/>
              </a:rPr>
              <a:t>вольтижных</a:t>
            </a:r>
            <a:r>
              <a:rPr lang="ru-RU" sz="1800" b="0" i="0" dirty="0">
                <a:effectLst/>
              </a:rPr>
              <a:t> упражнениях. Низкие и длинные полеты - следствие ошибок в технике</a:t>
            </a:r>
            <a:endParaRPr lang="ru-RU" dirty="0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="" xmlns:a16="http://schemas.microsoft.com/office/drawing/2014/main" id="{325A28B3-28AC-4E88-BC86-3057931721F7}"/>
              </a:ext>
            </a:extLst>
          </p:cNvPr>
          <p:cNvSpPr/>
          <p:nvPr/>
        </p:nvSpPr>
        <p:spPr>
          <a:xfrm>
            <a:off x="2123110" y="3517663"/>
            <a:ext cx="1921195" cy="29125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траектория полета в </a:t>
            </a:r>
            <a:r>
              <a:rPr lang="ru-RU" sz="2400" dirty="0" err="1"/>
              <a:t>вольтиже</a:t>
            </a:r>
            <a:endParaRPr lang="ru-RU" sz="2400" dirty="0"/>
          </a:p>
        </p:txBody>
      </p:sp>
      <p:sp>
        <p:nvSpPr>
          <p:cNvPr id="15" name="Стрелка: вправо 14">
            <a:extLst>
              <a:ext uri="{FF2B5EF4-FFF2-40B4-BE49-F238E27FC236}">
                <a16:creationId xmlns="" xmlns:a16="http://schemas.microsoft.com/office/drawing/2014/main" id="{27EB63C9-7B13-4CE8-A7F4-79362AA495D1}"/>
              </a:ext>
            </a:extLst>
          </p:cNvPr>
          <p:cNvSpPr/>
          <p:nvPr/>
        </p:nvSpPr>
        <p:spPr>
          <a:xfrm>
            <a:off x="4120508" y="3687287"/>
            <a:ext cx="1204445" cy="5900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: вправо 15">
            <a:extLst>
              <a:ext uri="{FF2B5EF4-FFF2-40B4-BE49-F238E27FC236}">
                <a16:creationId xmlns="" xmlns:a16="http://schemas.microsoft.com/office/drawing/2014/main" id="{4F78807F-9A27-4D62-B974-9421577ED7FF}"/>
              </a:ext>
            </a:extLst>
          </p:cNvPr>
          <p:cNvSpPr/>
          <p:nvPr/>
        </p:nvSpPr>
        <p:spPr>
          <a:xfrm>
            <a:off x="4120509" y="5246530"/>
            <a:ext cx="1204445" cy="5900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5210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FE91F5B-DFD3-444C-BB09-7D43E2FF6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128" y="152401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b="1" i="0" dirty="0">
                <a:effectLst/>
                <a:latin typeface="+mj-lt"/>
              </a:rPr>
              <a:t>Заключительная фаза Верхнего</a:t>
            </a:r>
            <a:r>
              <a:rPr lang="ru-RU" sz="2800" dirty="0"/>
              <a:t/>
            </a:r>
            <a:br>
              <a:rPr lang="ru-RU" sz="2800" dirty="0"/>
            </a:b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1B91377D-A834-4944-95CC-A6F418D817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87" y="2642554"/>
            <a:ext cx="5377900" cy="3722370"/>
          </a:xfrm>
          <a:prstGeom prst="rect">
            <a:avLst/>
          </a:prstGeom>
        </p:spPr>
      </p:pic>
      <p:sp>
        <p:nvSpPr>
          <p:cNvPr id="10" name="Стрелка: влево 9">
            <a:extLst>
              <a:ext uri="{FF2B5EF4-FFF2-40B4-BE49-F238E27FC236}">
                <a16:creationId xmlns="" xmlns:a16="http://schemas.microsoft.com/office/drawing/2014/main" id="{95F1EA91-7F45-4427-8025-875721297F1B}"/>
              </a:ext>
            </a:extLst>
          </p:cNvPr>
          <p:cNvSpPr/>
          <p:nvPr/>
        </p:nvSpPr>
        <p:spPr>
          <a:xfrm>
            <a:off x="5290907" y="4805240"/>
            <a:ext cx="1051616" cy="33250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="" xmlns:a16="http://schemas.microsoft.com/office/drawing/2014/main" id="{CA38B31B-7E00-4236-8474-D9FC59B8065B}"/>
              </a:ext>
            </a:extLst>
          </p:cNvPr>
          <p:cNvSpPr/>
          <p:nvPr/>
        </p:nvSpPr>
        <p:spPr>
          <a:xfrm>
            <a:off x="6414913" y="4179966"/>
            <a:ext cx="5257798" cy="1583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Заключительная-приземление на опру верхним </a:t>
            </a:r>
          </a:p>
          <a:p>
            <a:pPr algn="ctr"/>
            <a:r>
              <a:rPr lang="ru-RU" dirty="0"/>
              <a:t>и ловлей верхнего нижнем для подстраховки и профилактики травм</a:t>
            </a:r>
          </a:p>
        </p:txBody>
      </p:sp>
      <p:sp>
        <p:nvSpPr>
          <p:cNvPr id="2" name="Овал 1">
            <a:extLst>
              <a:ext uri="{FF2B5EF4-FFF2-40B4-BE49-F238E27FC236}">
                <a16:creationId xmlns="" xmlns:a16="http://schemas.microsoft.com/office/drawing/2014/main" id="{62F114CA-5529-4E31-9D1E-DE8E8279658F}"/>
              </a:ext>
            </a:extLst>
          </p:cNvPr>
          <p:cNvSpPr/>
          <p:nvPr/>
        </p:nvSpPr>
        <p:spPr>
          <a:xfrm>
            <a:off x="3151535" y="3856093"/>
            <a:ext cx="2066982" cy="242157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C476A37E-F8FA-4E3C-86A6-0974D66D4DAD}"/>
              </a:ext>
            </a:extLst>
          </p:cNvPr>
          <p:cNvSpPr/>
          <p:nvPr/>
        </p:nvSpPr>
        <p:spPr>
          <a:xfrm>
            <a:off x="3821083" y="898286"/>
            <a:ext cx="7059239" cy="1583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0" i="0" dirty="0">
                <a:effectLst/>
              </a:rPr>
              <a:t>действия начинаются после прохождения высшей точки - подготовка к приземлению и само приземление. Задача завершающих действий</a:t>
            </a:r>
            <a:br>
              <a:rPr lang="ru-RU" sz="1800" b="0" i="0" dirty="0">
                <a:effectLst/>
              </a:rPr>
            </a:br>
            <a:r>
              <a:rPr lang="ru-RU" sz="1800" b="0" i="0" dirty="0">
                <a:effectLst/>
              </a:rPr>
              <a:t>- погасить энергию движения, </a:t>
            </a:r>
            <a:r>
              <a:rPr lang="ru-RU" sz="1800" i="0" dirty="0">
                <a:effectLst/>
              </a:rPr>
              <a:t>приземлиться или принять нужную позу на партнере без потери равновесия</a:t>
            </a:r>
            <a:endParaRPr lang="ru-RU" dirty="0"/>
          </a:p>
        </p:txBody>
      </p:sp>
      <p:sp>
        <p:nvSpPr>
          <p:cNvPr id="5" name="Стрелка: пятиугольник 4">
            <a:extLst>
              <a:ext uri="{FF2B5EF4-FFF2-40B4-BE49-F238E27FC236}">
                <a16:creationId xmlns="" xmlns:a16="http://schemas.microsoft.com/office/drawing/2014/main" id="{8498A94F-5166-43CD-A5EC-A65333ACB997}"/>
              </a:ext>
            </a:extLst>
          </p:cNvPr>
          <p:cNvSpPr/>
          <p:nvPr/>
        </p:nvSpPr>
        <p:spPr>
          <a:xfrm>
            <a:off x="1241368" y="1239198"/>
            <a:ext cx="2480310" cy="89454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заключительная</a:t>
            </a:r>
          </a:p>
        </p:txBody>
      </p:sp>
    </p:spTree>
    <p:extLst>
      <p:ext uri="{BB962C8B-B14F-4D97-AF65-F5344CB8AC3E}">
        <p14:creationId xmlns="" xmlns:p14="http://schemas.microsoft.com/office/powerpoint/2010/main" val="3190904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9C59603-85FE-4A2E-84FC-72A6A57F6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328" y="1"/>
            <a:ext cx="10515600" cy="925830"/>
          </a:xfrm>
        </p:spPr>
        <p:txBody>
          <a:bodyPr/>
          <a:lstStyle/>
          <a:p>
            <a:pPr algn="ctr"/>
            <a:r>
              <a:rPr lang="ru-RU" b="1" dirty="0"/>
              <a:t>Фазы Нижнего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AAE3EE85-B8CA-4451-A0BA-B9A22BC616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835" y="2648509"/>
            <a:ext cx="5978585" cy="3999940"/>
          </a:xfrm>
        </p:spPr>
      </p:pic>
      <p:sp>
        <p:nvSpPr>
          <p:cNvPr id="3" name="Стрелка: пятиугольник 2">
            <a:extLst>
              <a:ext uri="{FF2B5EF4-FFF2-40B4-BE49-F238E27FC236}">
                <a16:creationId xmlns="" xmlns:a16="http://schemas.microsoft.com/office/drawing/2014/main" id="{E973A2AA-DBB6-41C8-9013-D13EBBFC2AF4}"/>
              </a:ext>
            </a:extLst>
          </p:cNvPr>
          <p:cNvSpPr/>
          <p:nvPr/>
        </p:nvSpPr>
        <p:spPr>
          <a:xfrm>
            <a:off x="2867780" y="835507"/>
            <a:ext cx="2503549" cy="454581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/>
              <a:t>ПОДГОТОВИТЕЛЬНАЯ</a:t>
            </a:r>
            <a:endParaRPr lang="ru-RU" dirty="0"/>
          </a:p>
        </p:txBody>
      </p:sp>
      <p:sp>
        <p:nvSpPr>
          <p:cNvPr id="15" name="Стрелка: пятиугольник 14">
            <a:extLst>
              <a:ext uri="{FF2B5EF4-FFF2-40B4-BE49-F238E27FC236}">
                <a16:creationId xmlns="" xmlns:a16="http://schemas.microsoft.com/office/drawing/2014/main" id="{E6446EFD-09FD-45F1-B30C-5B31DD848B64}"/>
              </a:ext>
            </a:extLst>
          </p:cNvPr>
          <p:cNvSpPr/>
          <p:nvPr/>
        </p:nvSpPr>
        <p:spPr>
          <a:xfrm>
            <a:off x="2867779" y="1367159"/>
            <a:ext cx="2503549" cy="565070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/>
              <a:t>ОСНОВНАЯ</a:t>
            </a:r>
            <a:endParaRPr lang="ru-RU" dirty="0"/>
          </a:p>
        </p:txBody>
      </p:sp>
      <p:sp>
        <p:nvSpPr>
          <p:cNvPr id="17" name="Стрелка: пятиугольник 16">
            <a:extLst>
              <a:ext uri="{FF2B5EF4-FFF2-40B4-BE49-F238E27FC236}">
                <a16:creationId xmlns="" xmlns:a16="http://schemas.microsoft.com/office/drawing/2014/main" id="{C9709577-E642-44D4-A949-4C6F95A328E6}"/>
              </a:ext>
            </a:extLst>
          </p:cNvPr>
          <p:cNvSpPr/>
          <p:nvPr/>
        </p:nvSpPr>
        <p:spPr>
          <a:xfrm>
            <a:off x="2867778" y="2007835"/>
            <a:ext cx="2503549" cy="454580"/>
          </a:xfrm>
          <a:prstGeom prst="homePlat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/>
              <a:t>ЗАКЛЮЧИТЕЛЬНАЯ</a:t>
            </a:r>
            <a:endParaRPr lang="ru-RU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40F36863-E5B5-457F-82CC-1172CEC9983E}"/>
              </a:ext>
            </a:extLst>
          </p:cNvPr>
          <p:cNvSpPr/>
          <p:nvPr/>
        </p:nvSpPr>
        <p:spPr>
          <a:xfrm>
            <a:off x="5380870" y="836975"/>
            <a:ext cx="3943350" cy="4545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/>
              <a:t> </a:t>
            </a:r>
            <a:r>
              <a:rPr lang="ru-RU" sz="1800" dirty="0" err="1"/>
              <a:t>засед</a:t>
            </a:r>
            <a:r>
              <a:rPr lang="ru-RU" sz="1800" dirty="0"/>
              <a:t> и разгон(выпрямление ног)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="" xmlns:a16="http://schemas.microsoft.com/office/drawing/2014/main" id="{7F5726E1-C0B4-4FE5-9F49-01EF141947A0}"/>
              </a:ext>
            </a:extLst>
          </p:cNvPr>
          <p:cNvSpPr/>
          <p:nvPr/>
        </p:nvSpPr>
        <p:spPr>
          <a:xfrm>
            <a:off x="5380870" y="1367160"/>
            <a:ext cx="3943350" cy="56507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/>
              <a:t> бросок с дальнейшим выходом под партнера</a:t>
            </a: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="" xmlns:a16="http://schemas.microsoft.com/office/drawing/2014/main" id="{09FB9FFF-1474-4854-AE1C-B4D58E4232CD}"/>
              </a:ext>
            </a:extLst>
          </p:cNvPr>
          <p:cNvSpPr/>
          <p:nvPr/>
        </p:nvSpPr>
        <p:spPr>
          <a:xfrm>
            <a:off x="5403730" y="2007835"/>
            <a:ext cx="3943350" cy="45458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/>
              <a:t>ловля партнера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="" xmlns:a16="http://schemas.microsoft.com/office/drawing/2014/main" id="{5FDE216A-A377-4BBE-BF88-CD784720B75C}"/>
              </a:ext>
            </a:extLst>
          </p:cNvPr>
          <p:cNvSpPr/>
          <p:nvPr/>
        </p:nvSpPr>
        <p:spPr>
          <a:xfrm>
            <a:off x="7610822" y="4462385"/>
            <a:ext cx="1474470" cy="1817090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="" xmlns:a16="http://schemas.microsoft.com/office/drawing/2014/main" id="{0167E95F-D32D-4676-9945-9D75E62200BD}"/>
              </a:ext>
            </a:extLst>
          </p:cNvPr>
          <p:cNvSpPr/>
          <p:nvPr/>
        </p:nvSpPr>
        <p:spPr>
          <a:xfrm>
            <a:off x="4480560" y="4309110"/>
            <a:ext cx="3130262" cy="2339339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="" xmlns:a16="http://schemas.microsoft.com/office/drawing/2014/main" id="{7F95E064-A0ED-4E09-BA7C-E0BA4133C006}"/>
              </a:ext>
            </a:extLst>
          </p:cNvPr>
          <p:cNvSpPr/>
          <p:nvPr/>
        </p:nvSpPr>
        <p:spPr>
          <a:xfrm>
            <a:off x="3291840" y="4926330"/>
            <a:ext cx="1188720" cy="1562099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930266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877</TotalTime>
  <Words>671</Words>
  <Application>Microsoft Office PowerPoint</Application>
  <PresentationFormat>Произвольный</PresentationFormat>
  <Paragraphs>142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БИОМЕХАНИЧЕСКИЕ КРИТЕРИИ И СРЕДСТВА ФОРМИРОВАНИЯ ДВИГАТЕЛЬНОГО ВЗАИМОДЕЙСТВИЯ ДЛЯ  ПАРНОЙ ВОЛЬТИЖЕРОВКИ В СПОРТИВНОЙ АКРОБАТИКЕ                             </vt:lpstr>
      <vt:lpstr>ВОЛЬТИЖ</vt:lpstr>
      <vt:lpstr>Исходные положения в вольтиже</vt:lpstr>
      <vt:lpstr>Фазы вольтижного упражнения  </vt:lpstr>
      <vt:lpstr>Слайд 5</vt:lpstr>
      <vt:lpstr>Слайд 6</vt:lpstr>
      <vt:lpstr>Траектория полета Верхнего в вольтиже </vt:lpstr>
      <vt:lpstr>Слайд 8</vt:lpstr>
      <vt:lpstr>Фазы Нижнего</vt:lpstr>
      <vt:lpstr>Систематизация толчковых способов</vt:lpstr>
      <vt:lpstr>Биомеханические критерии в вольтиже для Верхнего и средства их решения </vt:lpstr>
      <vt:lpstr>Биомеханические критерии в вольтиже для Нижнего и средства их решения</vt:lpstr>
      <vt:lpstr>Биомеханические критерии в вольтиже для  пары/группы и средства их решения </vt:lpstr>
      <vt:lpstr>Подготовка спортсменов к сложно координационному выполнению вольтижных элементов</vt:lpstr>
      <vt:lpstr>Слайд 15</vt:lpstr>
      <vt:lpstr>СПАСИБО   ЗА 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Биомеханические критерии и средства форми</dc:title>
  <dc:creator>Пользователь</dc:creator>
  <cp:lastModifiedBy>Студент</cp:lastModifiedBy>
  <cp:revision>77</cp:revision>
  <dcterms:created xsi:type="dcterms:W3CDTF">2023-02-26T11:10:42Z</dcterms:created>
  <dcterms:modified xsi:type="dcterms:W3CDTF">2023-03-30T08:03:44Z</dcterms:modified>
</cp:coreProperties>
</file>