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userId="6ccf7d34a302fb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83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1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1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19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8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4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3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6A57962-D643-4436-B4D3-3E10FE4F629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2B42A364-D816-4BB8-8F8C-EEDB02A4A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4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1E7A-0980-480E-B84E-6A638C80E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300719"/>
            <a:ext cx="8825658" cy="1013731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травматизма спортсменов в баскетболе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51AC65-74B5-4E15-A0AA-9B12F090E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971" y="4762229"/>
            <a:ext cx="8216058" cy="1972061"/>
          </a:xfrm>
          <a:solidFill>
            <a:schemeClr val="accent4">
              <a:tint val="60000"/>
              <a:satMod val="120000"/>
              <a:alpha val="77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выполнила Гончар Алена Владимировна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 211 группы ФГБОУ ВО "ВГАФК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И.В.,доцент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кафедры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"ВГАФК"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И.В.,доцент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кафедры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"ВГАФК"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D2D95A-1465-4AE4-B2FF-A116DB8A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38" y="1533525"/>
            <a:ext cx="9217523" cy="515302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BACAAC-D68F-4ABE-8F8E-49AC5E7FA255}"/>
              </a:ext>
            </a:extLst>
          </p:cNvPr>
          <p:cNvSpPr/>
          <p:nvPr/>
        </p:nvSpPr>
        <p:spPr>
          <a:xfrm>
            <a:off x="2152650" y="171450"/>
            <a:ext cx="7886700" cy="120554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травм по тяжести течения и воздействия на организм (%)</a:t>
            </a:r>
          </a:p>
        </p:txBody>
      </p:sp>
    </p:spTree>
    <p:extLst>
      <p:ext uri="{BB962C8B-B14F-4D97-AF65-F5344CB8AC3E}">
        <p14:creationId xmlns:p14="http://schemas.microsoft.com/office/powerpoint/2010/main" val="26109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D2AE7-56E6-423F-B5A5-917968C3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013" y="340979"/>
            <a:ext cx="7986903" cy="862647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травматизма в баскетболе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33CEF-F0A3-4005-978A-591875FF5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009" y="1434164"/>
            <a:ext cx="5050055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профилактическим мероприятиям по предотвращению травматизма в баскетболе относятся: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2DE4C-2C4D-4644-8359-36DADCA3F3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3" y="2714642"/>
            <a:ext cx="5006525" cy="23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6AD4CD73-2813-4D3A-A0C1-5F4001B96887}"/>
              </a:ext>
            </a:extLst>
          </p:cNvPr>
          <p:cNvSpPr/>
          <p:nvPr/>
        </p:nvSpPr>
        <p:spPr>
          <a:xfrm>
            <a:off x="5943049" y="3191235"/>
            <a:ext cx="4635115" cy="69420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правильно подобранной экипировки и инвентаря</a:t>
            </a: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3DD3C242-5430-46D3-B0F4-328C81324880}"/>
              </a:ext>
            </a:extLst>
          </p:cNvPr>
          <p:cNvSpPr/>
          <p:nvPr/>
        </p:nvSpPr>
        <p:spPr>
          <a:xfrm>
            <a:off x="5943049" y="1503660"/>
            <a:ext cx="3528210" cy="86264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норм техники безопасности во время тренировки</a:t>
            </a: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0B93DD6A-DDF3-41E5-9614-3D778A04843D}"/>
              </a:ext>
            </a:extLst>
          </p:cNvPr>
          <p:cNvSpPr/>
          <p:nvPr/>
        </p:nvSpPr>
        <p:spPr>
          <a:xfrm>
            <a:off x="7507706" y="2456674"/>
            <a:ext cx="3711090" cy="64701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предельных тренировочных нагрузок</a:t>
            </a:r>
          </a:p>
        </p:txBody>
      </p:sp>
      <p:sp>
        <p:nvSpPr>
          <p:cNvPr id="10" name="Блок-схема: знак завершения 9">
            <a:extLst>
              <a:ext uri="{FF2B5EF4-FFF2-40B4-BE49-F238E27FC236}">
                <a16:creationId xmlns:a16="http://schemas.microsoft.com/office/drawing/2014/main" id="{06997B75-CAAD-43EF-951D-C307159F791B}"/>
              </a:ext>
            </a:extLst>
          </p:cNvPr>
          <p:cNvSpPr/>
          <p:nvPr/>
        </p:nvSpPr>
        <p:spPr>
          <a:xfrm>
            <a:off x="7507706" y="3972990"/>
            <a:ext cx="2618072" cy="61921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разминки</a:t>
            </a: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973E1FD7-FE6F-47AF-B5E8-8FBC4B5B0704}"/>
              </a:ext>
            </a:extLst>
          </p:cNvPr>
          <p:cNvSpPr/>
          <p:nvPr/>
        </p:nvSpPr>
        <p:spPr>
          <a:xfrm>
            <a:off x="5943049" y="4679749"/>
            <a:ext cx="2536807" cy="53829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закаливание организма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226B541C-FB92-43D0-8FA9-3924CD6788DD}"/>
              </a:ext>
            </a:extLst>
          </p:cNvPr>
          <p:cNvSpPr/>
          <p:nvPr/>
        </p:nvSpPr>
        <p:spPr>
          <a:xfrm>
            <a:off x="7507706" y="5305594"/>
            <a:ext cx="3326080" cy="64701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медицинских 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10578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>
            <a:extLst>
              <a:ext uri="{FF2B5EF4-FFF2-40B4-BE49-F238E27FC236}">
                <a16:creationId xmlns:a16="http://schemas.microsoft.com/office/drawing/2014/main" id="{B5C3F75B-D760-47EF-952F-81B9F9780D04}"/>
              </a:ext>
            </a:extLst>
          </p:cNvPr>
          <p:cNvSpPr/>
          <p:nvPr/>
        </p:nvSpPr>
        <p:spPr>
          <a:xfrm>
            <a:off x="1924050" y="1438275"/>
            <a:ext cx="7581900" cy="398145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5399D82A-A9D2-4C30-BD37-EE22514EC999}"/>
              </a:ext>
            </a:extLst>
          </p:cNvPr>
          <p:cNvSpPr/>
          <p:nvPr/>
        </p:nvSpPr>
        <p:spPr>
          <a:xfrm>
            <a:off x="1924050" y="1438275"/>
            <a:ext cx="7581900" cy="398145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36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D4547-ADAC-4AFB-80FD-19537C6C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642" y="169988"/>
            <a:ext cx="7911003" cy="844299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r>
              <a:rPr lang="ru-RU" dirty="0"/>
              <a:t>                  </a:t>
            </a:r>
            <a:r>
              <a:rPr lang="ru-RU" sz="3200" dirty="0"/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Баскетбол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8C37B-A419-4B10-B452-CFAA08F30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8143" y="1589133"/>
            <a:ext cx="4423631" cy="1096917"/>
          </a:xfrm>
          <a:solidFill>
            <a:schemeClr val="accent2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431800">
              <a:schemeClr val="bg1">
                <a:lumMod val="75000"/>
                <a:lumOff val="25000"/>
                <a:alpha val="56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командная игра с мячом, в которой мяч забрасывают руками в корзину соперника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C2F865-ADD9-422A-A589-829BB54E2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508" y="2284528"/>
            <a:ext cx="5109666" cy="3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EED2E-C865-4074-9694-8B3D7E5D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497" y="149085"/>
            <a:ext cx="7634478" cy="86296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Виды травм в баскетболе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7DE8A-D8C0-4ABE-99E1-97710A7D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DB9FF349-1FC6-4263-B3F1-F123CFC82FFF}"/>
              </a:ext>
            </a:extLst>
          </p:cNvPr>
          <p:cNvSpPr/>
          <p:nvPr/>
        </p:nvSpPr>
        <p:spPr>
          <a:xfrm>
            <a:off x="1685925" y="2057400"/>
            <a:ext cx="1819274" cy="61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Острые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046F1A80-4F93-4AA5-A49C-93FE913C2D1A}"/>
              </a:ext>
            </a:extLst>
          </p:cNvPr>
          <p:cNvSpPr/>
          <p:nvPr/>
        </p:nvSpPr>
        <p:spPr>
          <a:xfrm>
            <a:off x="1685923" y="3361225"/>
            <a:ext cx="1819275" cy="61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Хронические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2E7749F9-7D6B-4CD7-B6AD-00FF56CC85AC}"/>
              </a:ext>
            </a:extLst>
          </p:cNvPr>
          <p:cNvSpPr/>
          <p:nvPr/>
        </p:nvSpPr>
        <p:spPr>
          <a:xfrm>
            <a:off x="1685925" y="4657725"/>
            <a:ext cx="1819274" cy="61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Усталостные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48F9F1-CE6E-493F-819D-EB661A2D5367}"/>
              </a:ext>
            </a:extLst>
          </p:cNvPr>
          <p:cNvSpPr/>
          <p:nvPr/>
        </p:nvSpPr>
        <p:spPr>
          <a:xfrm>
            <a:off x="4229100" y="2057399"/>
            <a:ext cx="5267323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внезапного воздействия того или иного травмирующего фактора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D6582-25F3-41A9-9515-B4F25F9A0440}"/>
              </a:ext>
            </a:extLst>
          </p:cNvPr>
          <p:cNvSpPr/>
          <p:nvPr/>
        </p:nvSpPr>
        <p:spPr>
          <a:xfrm>
            <a:off x="4229099" y="3352800"/>
            <a:ext cx="5267325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многократного действия одного и того же травмирующего фактора на определенную область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B37C70-102D-4070-9E2A-A78657811AEA}"/>
              </a:ext>
            </a:extLst>
          </p:cNvPr>
          <p:cNvSpPr/>
          <p:nvPr/>
        </p:nvSpPr>
        <p:spPr>
          <a:xfrm>
            <a:off x="4229099" y="4657725"/>
            <a:ext cx="5267323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постоянной нагрузки на определенные группы мышц в результате однообразных движений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05ED326-6E9E-4A47-9C6F-2AA31D7D0238}"/>
              </a:ext>
            </a:extLst>
          </p:cNvPr>
          <p:cNvCxnSpPr/>
          <p:nvPr/>
        </p:nvCxnSpPr>
        <p:spPr>
          <a:xfrm>
            <a:off x="3505199" y="2358189"/>
            <a:ext cx="87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F990617-88CD-47D8-BAC1-0594E377CC59}"/>
              </a:ext>
            </a:extLst>
          </p:cNvPr>
          <p:cNvCxnSpPr/>
          <p:nvPr/>
        </p:nvCxnSpPr>
        <p:spPr>
          <a:xfrm>
            <a:off x="3505199" y="3667225"/>
            <a:ext cx="855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EE9537A-8C9A-47DE-9DA9-E270E48638C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05199" y="4963725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2FE9-A733-4CA0-9C51-F5F5085B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386" y="291467"/>
            <a:ext cx="6015228" cy="103441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Причины травм в баскетболе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B1DA3-FC5E-4496-A31D-EB19609C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249" y="1577341"/>
            <a:ext cx="3497580" cy="46634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C18D22-601C-4463-BBBE-EDBD1F004FA0}"/>
              </a:ext>
            </a:extLst>
          </p:cNvPr>
          <p:cNvSpPr/>
          <p:nvPr/>
        </p:nvSpPr>
        <p:spPr>
          <a:xfrm>
            <a:off x="397001" y="1656876"/>
            <a:ext cx="4165473" cy="82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нежелание соблюдать правила техники безопасности на тренировках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C2A5B5-617A-47D8-82BE-4AAD3B748D81}"/>
              </a:ext>
            </a:extLst>
          </p:cNvPr>
          <p:cNvSpPr/>
          <p:nvPr/>
        </p:nvSpPr>
        <p:spPr>
          <a:xfrm>
            <a:off x="397001" y="2900599"/>
            <a:ext cx="4013074" cy="62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неровное, скользкое покрытие площадки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0C8011-04F5-4683-A8F5-1BB354B5C616}"/>
              </a:ext>
            </a:extLst>
          </p:cNvPr>
          <p:cNvSpPr/>
          <p:nvPr/>
        </p:nvSpPr>
        <p:spPr>
          <a:xfrm>
            <a:off x="4947094" y="4560697"/>
            <a:ext cx="349758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для тренировок перекаченных баскетбольных мячей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A19D99-A602-4B0A-AB3E-EE7E619D6BD1}"/>
              </a:ext>
            </a:extLst>
          </p:cNvPr>
          <p:cNvSpPr/>
          <p:nvPr/>
        </p:nvSpPr>
        <p:spPr>
          <a:xfrm>
            <a:off x="397001" y="3941443"/>
            <a:ext cx="4165473" cy="82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игнорирование разминки и разогрева, несоблюдение указаний тренера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116801-CE9E-4567-9A26-88D85144288E}"/>
              </a:ext>
            </a:extLst>
          </p:cNvPr>
          <p:cNvSpPr/>
          <p:nvPr/>
        </p:nvSpPr>
        <p:spPr>
          <a:xfrm>
            <a:off x="397001" y="5201124"/>
            <a:ext cx="3848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тренировка в неспециализированной обуви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A25526-D0B1-4745-BE77-D9CB63FE2ACE}"/>
              </a:ext>
            </a:extLst>
          </p:cNvPr>
          <p:cNvSpPr/>
          <p:nvPr/>
        </p:nvSpPr>
        <p:spPr>
          <a:xfrm>
            <a:off x="4947094" y="2373502"/>
            <a:ext cx="3361756" cy="62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квалификации у тренера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3CD913-FBAE-4766-B87B-5B4D6C2B8716}"/>
              </a:ext>
            </a:extLst>
          </p:cNvPr>
          <p:cNvSpPr/>
          <p:nvPr/>
        </p:nvSpPr>
        <p:spPr>
          <a:xfrm>
            <a:off x="4947094" y="3467100"/>
            <a:ext cx="3111056" cy="62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врачебных рекомендаций и норм</a:t>
            </a:r>
          </a:p>
        </p:txBody>
      </p:sp>
    </p:spTree>
    <p:extLst>
      <p:ext uri="{BB962C8B-B14F-4D97-AF65-F5344CB8AC3E}">
        <p14:creationId xmlns:p14="http://schemas.microsoft.com/office/powerpoint/2010/main" val="26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D5981-4AF8-4D96-A0F6-ED3E513219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Лечение спортивной травмы</a:t>
            </a:r>
          </a:p>
        </p:txBody>
      </p:sp>
      <p:pic>
        <p:nvPicPr>
          <p:cNvPr id="5" name="Объект 4" descr="Медицина">
            <a:extLst>
              <a:ext uri="{FF2B5EF4-FFF2-40B4-BE49-F238E27FC236}">
                <a16:creationId xmlns:a16="http://schemas.microsoft.com/office/drawing/2014/main" id="{337B5727-A8CD-4362-984D-F862C76B0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5595" y="5258778"/>
            <a:ext cx="1748790" cy="174879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C07B62C-BE00-4559-A1E4-5D915A9B9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5550" y="2170205"/>
            <a:ext cx="3826383" cy="4625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Оказание первой помощи</a:t>
            </a:r>
          </a:p>
        </p:txBody>
      </p:sp>
      <p:pic>
        <p:nvPicPr>
          <p:cNvPr id="8" name="Рисунок 7" descr="Набор первой помощи">
            <a:extLst>
              <a:ext uri="{FF2B5EF4-FFF2-40B4-BE49-F238E27FC236}">
                <a16:creationId xmlns:a16="http://schemas.microsoft.com/office/drawing/2014/main" id="{2C213FED-98A1-4943-B9C4-DE52D974F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800" y="2068112"/>
            <a:ext cx="666750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F8684E-80B7-4F11-9DAE-AB822EDA614E}"/>
              </a:ext>
            </a:extLst>
          </p:cNvPr>
          <p:cNvSpPr txBox="1"/>
          <p:nvPr/>
        </p:nvSpPr>
        <p:spPr>
          <a:xfrm>
            <a:off x="6832049" y="2208295"/>
            <a:ext cx="39385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в медицинское учреждение</a:t>
            </a:r>
          </a:p>
        </p:txBody>
      </p:sp>
      <p:pic>
        <p:nvPicPr>
          <p:cNvPr id="12" name="Рисунок 11" descr="Больница">
            <a:extLst>
              <a:ext uri="{FF2B5EF4-FFF2-40B4-BE49-F238E27FC236}">
                <a16:creationId xmlns:a16="http://schemas.microsoft.com/office/drawing/2014/main" id="{1936FCD2-AB2B-4789-997A-4B9A7CFC2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1687" y="1966020"/>
            <a:ext cx="676870" cy="676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E14DC5-5D51-46B9-B28D-6195596228EB}"/>
              </a:ext>
            </a:extLst>
          </p:cNvPr>
          <p:cNvSpPr txBox="1"/>
          <p:nvPr/>
        </p:nvSpPr>
        <p:spPr>
          <a:xfrm>
            <a:off x="1395550" y="4139388"/>
            <a:ext cx="45674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Консервативное лечение при легких травмах</a:t>
            </a:r>
          </a:p>
        </p:txBody>
      </p:sp>
      <p:pic>
        <p:nvPicPr>
          <p:cNvPr id="16" name="Рисунок 15" descr="Лекарство">
            <a:extLst>
              <a:ext uri="{FF2B5EF4-FFF2-40B4-BE49-F238E27FC236}">
                <a16:creationId xmlns:a16="http://schemas.microsoft.com/office/drawing/2014/main" id="{CD4B0526-3140-4C69-AE81-80FB610F8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194" y="4123139"/>
            <a:ext cx="653356" cy="6533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6F1AC0-D011-451E-B903-077B3010BBFB}"/>
              </a:ext>
            </a:extLst>
          </p:cNvPr>
          <p:cNvSpPr txBox="1"/>
          <p:nvPr/>
        </p:nvSpPr>
        <p:spPr>
          <a:xfrm>
            <a:off x="6832049" y="3246180"/>
            <a:ext cx="43378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показаниям проводится оперативное лечение</a:t>
            </a:r>
          </a:p>
        </p:txBody>
      </p:sp>
      <p:pic>
        <p:nvPicPr>
          <p:cNvPr id="20" name="Рисунок 19" descr="Шприц">
            <a:extLst>
              <a:ext uri="{FF2B5EF4-FFF2-40B4-BE49-F238E27FC236}">
                <a16:creationId xmlns:a16="http://schemas.microsoft.com/office/drawing/2014/main" id="{E65EB4B3-D2EA-40D8-AE5A-17E77886F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76" y="3246180"/>
            <a:ext cx="709702" cy="709702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9412D69-2D5A-4CED-B4D8-18BA9C30B7DB}"/>
              </a:ext>
            </a:extLst>
          </p:cNvPr>
          <p:cNvCxnSpPr>
            <a:cxnSpLocks/>
          </p:cNvCxnSpPr>
          <p:nvPr/>
        </p:nvCxnSpPr>
        <p:spPr>
          <a:xfrm flipH="1">
            <a:off x="3302779" y="2665180"/>
            <a:ext cx="1" cy="396495"/>
          </a:xfrm>
          <a:prstGeom prst="straightConnector1">
            <a:avLst/>
          </a:prstGeom>
          <a:ln w="57150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DBF5FA3-A12F-47D3-94E8-6B45DFEB1FC6}"/>
              </a:ext>
            </a:extLst>
          </p:cNvPr>
          <p:cNvSpPr/>
          <p:nvPr/>
        </p:nvSpPr>
        <p:spPr>
          <a:xfrm>
            <a:off x="1827603" y="3061674"/>
            <a:ext cx="3039672" cy="89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холодный компресс, фиксация, прием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обезбаливающих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9A829EB-AA18-401B-AE9A-EEA681879460}"/>
              </a:ext>
            </a:extLst>
          </p:cNvPr>
          <p:cNvCxnSpPr>
            <a:cxnSpLocks/>
          </p:cNvCxnSpPr>
          <p:nvPr/>
        </p:nvCxnSpPr>
        <p:spPr>
          <a:xfrm>
            <a:off x="3308740" y="4871562"/>
            <a:ext cx="0" cy="3872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E569446-0445-42BE-9B69-3A54CE541F1D}"/>
              </a:ext>
            </a:extLst>
          </p:cNvPr>
          <p:cNvSpPr/>
          <p:nvPr/>
        </p:nvSpPr>
        <p:spPr>
          <a:xfrm>
            <a:off x="1827602" y="5258778"/>
            <a:ext cx="3270523" cy="999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отеков, болевого симптома, наложение фиксатора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FB541B0-7998-4814-84D9-13DCC80350E0}"/>
              </a:ext>
            </a:extLst>
          </p:cNvPr>
          <p:cNvSpPr/>
          <p:nvPr/>
        </p:nvSpPr>
        <p:spPr>
          <a:xfrm>
            <a:off x="6832050" y="4400550"/>
            <a:ext cx="39621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период</a:t>
            </a:r>
          </a:p>
        </p:txBody>
      </p:sp>
      <p:pic>
        <p:nvPicPr>
          <p:cNvPr id="38" name="Рисунок 37" descr="Сердце с пульсом">
            <a:extLst>
              <a:ext uri="{FF2B5EF4-FFF2-40B4-BE49-F238E27FC236}">
                <a16:creationId xmlns:a16="http://schemas.microsoft.com/office/drawing/2014/main" id="{FF1496A4-EC64-45C7-BE07-390C4162A0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6135" y="4355469"/>
            <a:ext cx="709701" cy="709701"/>
          </a:xfrm>
          <a:prstGeom prst="rect">
            <a:avLst/>
          </a:prstGeom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A9CE07D-6764-4868-9A90-89C1A9DD00BA}"/>
              </a:ext>
            </a:extLst>
          </p:cNvPr>
          <p:cNvCxnSpPr>
            <a:stCxn id="36" idx="2"/>
          </p:cNvCxnSpPr>
          <p:nvPr/>
        </p:nvCxnSpPr>
        <p:spPr>
          <a:xfrm>
            <a:off x="8813134" y="5046881"/>
            <a:ext cx="0" cy="3252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2FC9AE0-FE5B-465A-B108-D97224EB0A70}"/>
              </a:ext>
            </a:extLst>
          </p:cNvPr>
          <p:cNvSpPr/>
          <p:nvPr/>
        </p:nvSpPr>
        <p:spPr>
          <a:xfrm>
            <a:off x="7093871" y="5372100"/>
            <a:ext cx="3438525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физиопроцедуры, массаж, лечебная физкультура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12966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10" grpId="0" animBg="1"/>
      <p:bldP spid="14" grpId="0" animBg="1"/>
      <p:bldP spid="18" grpId="0" animBg="1"/>
      <p:bldP spid="30" grpId="0" animBg="1"/>
      <p:bldP spid="35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043672-03E4-42F1-AF93-3BBB16D94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4BF3E1-24E1-43CA-9942-63613AB3AD3D}"/>
              </a:ext>
            </a:extLst>
          </p:cNvPr>
          <p:cNvSpPr/>
          <p:nvPr/>
        </p:nvSpPr>
        <p:spPr>
          <a:xfrm>
            <a:off x="382085" y="1053418"/>
            <a:ext cx="2592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E5F1C3C-9305-4D76-A67D-2640B5523308}"/>
              </a:ext>
            </a:extLst>
          </p:cNvPr>
          <p:cNvSpPr/>
          <p:nvPr/>
        </p:nvSpPr>
        <p:spPr>
          <a:xfrm>
            <a:off x="382085" y="1770152"/>
            <a:ext cx="4494074" cy="12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характерных травм и их количества у студентов-баскетболистов БГУФК за период их обучения в университете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80ADB9-423E-436C-B28B-57D7E04C5B22}"/>
              </a:ext>
            </a:extLst>
          </p:cNvPr>
          <p:cNvSpPr/>
          <p:nvPr/>
        </p:nvSpPr>
        <p:spPr>
          <a:xfrm>
            <a:off x="5559552" y="4883718"/>
            <a:ext cx="2592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C370F79-A9F3-4E21-BEFF-7D63CBD4DA3C}"/>
              </a:ext>
            </a:extLst>
          </p:cNvPr>
          <p:cNvSpPr/>
          <p:nvPr/>
        </p:nvSpPr>
        <p:spPr>
          <a:xfrm>
            <a:off x="5559552" y="5599805"/>
            <a:ext cx="3428868" cy="582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повреждения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FA6EB1-6D3C-4AD0-A552-C0C5F6D204C2}"/>
              </a:ext>
            </a:extLst>
          </p:cNvPr>
          <p:cNvSpPr/>
          <p:nvPr/>
        </p:nvSpPr>
        <p:spPr>
          <a:xfrm>
            <a:off x="2885474" y="3218340"/>
            <a:ext cx="2592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C5BEBAC-B3FA-49BE-9047-E56215850910}"/>
              </a:ext>
            </a:extLst>
          </p:cNvPr>
          <p:cNvSpPr/>
          <p:nvPr/>
        </p:nvSpPr>
        <p:spPr>
          <a:xfrm>
            <a:off x="2885474" y="3971895"/>
            <a:ext cx="3799389" cy="76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эмпирические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1F4201-6FB4-457A-B60D-2447EF588A75}"/>
              </a:ext>
            </a:extLst>
          </p:cNvPr>
          <p:cNvSpPr/>
          <p:nvPr/>
        </p:nvSpPr>
        <p:spPr>
          <a:xfrm>
            <a:off x="3548223" y="264320"/>
            <a:ext cx="4022658" cy="646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6828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E27C7-1682-4838-8F0E-8CF38AD6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56209"/>
            <a:ext cx="7732395" cy="1567815"/>
          </a:xfrm>
        </p:spPr>
        <p:txBody>
          <a:bodyPr>
            <a:normAutofit/>
          </a:bodyPr>
          <a:lstStyle/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EE2110-6239-4432-8502-82E3AB6E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934" y="2261238"/>
            <a:ext cx="9164130" cy="444055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2A5E99-62C2-4BBF-AAAD-E2BD8E9D90B9}"/>
              </a:ext>
            </a:extLst>
          </p:cNvPr>
          <p:cNvSpPr/>
          <p:nvPr/>
        </p:nvSpPr>
        <p:spPr>
          <a:xfrm>
            <a:off x="1002199" y="156209"/>
            <a:ext cx="10187601" cy="19392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Динамика травматизма у студентов-баскетболистов за четыре года обучения в БГУФК (Белорусский государственный университет физической культуры)</a:t>
            </a:r>
          </a:p>
        </p:txBody>
      </p:sp>
    </p:spTree>
    <p:extLst>
      <p:ext uri="{BB962C8B-B14F-4D97-AF65-F5344CB8AC3E}">
        <p14:creationId xmlns:p14="http://schemas.microsoft.com/office/powerpoint/2010/main" val="16339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D148AE-F0E9-4909-9A6C-0182D672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571" y="211455"/>
            <a:ext cx="5034154" cy="6500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травм баскетболистов по характеру повреждения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75DCC92-3540-4928-B5F6-1C0CCDD41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570" y="861491"/>
            <a:ext cx="9716409" cy="268181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8EDC23B-0498-4A99-82F9-5B11EB61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71" y="3543301"/>
            <a:ext cx="6043803" cy="73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травм по характеру повреждения (в %)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F31472-2697-421D-B44B-E1039F951B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0" y="4351722"/>
            <a:ext cx="10500575" cy="2355684"/>
          </a:xfrm>
        </p:spPr>
      </p:pic>
    </p:spTree>
    <p:extLst>
      <p:ext uri="{BB962C8B-B14F-4D97-AF65-F5344CB8AC3E}">
        <p14:creationId xmlns:p14="http://schemas.microsoft.com/office/powerpoint/2010/main" val="21464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0B0287-4B5F-4A6D-A1AA-A118AD0B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709" y="1790699"/>
            <a:ext cx="8594582" cy="496598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643C14-4888-4510-893D-D525189891A9}"/>
              </a:ext>
            </a:extLst>
          </p:cNvPr>
          <p:cNvSpPr/>
          <p:nvPr/>
        </p:nvSpPr>
        <p:spPr>
          <a:xfrm>
            <a:off x="2735334" y="321945"/>
            <a:ext cx="6721331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травм по характеру повреждения (%)</a:t>
            </a:r>
          </a:p>
        </p:txBody>
      </p:sp>
    </p:spTree>
    <p:extLst>
      <p:ext uri="{BB962C8B-B14F-4D97-AF65-F5344CB8AC3E}">
        <p14:creationId xmlns:p14="http://schemas.microsoft.com/office/powerpoint/2010/main" val="20859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Вид">
  <a:themeElements>
    <a:clrScheme name="Ви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310</TotalTime>
  <Words>310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Вид</vt:lpstr>
      <vt:lpstr>Профилактика травматизма спортсменов в баскетболе</vt:lpstr>
      <vt:lpstr>                   Баскетбол</vt:lpstr>
      <vt:lpstr>Виды травм в баскетболе</vt:lpstr>
      <vt:lpstr>Причины травм в баскетболе</vt:lpstr>
      <vt:lpstr>Лечение спортивной травмы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травматизма в баскетболе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мер профилактики травм и заболеваний опорно-двигательного аппарата спортсмена в баскетболе</dc:title>
  <dc:creator>Alena</dc:creator>
  <cp:lastModifiedBy>Alena</cp:lastModifiedBy>
  <cp:revision>6</cp:revision>
  <dcterms:created xsi:type="dcterms:W3CDTF">2023-02-25T18:10:12Z</dcterms:created>
  <dcterms:modified xsi:type="dcterms:W3CDTF">2023-04-03T20:23:02Z</dcterms:modified>
</cp:coreProperties>
</file>