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AB"/>
    <a:srgbClr val="C3D993"/>
    <a:srgbClr val="C1C674"/>
    <a:srgbClr val="D2E59B"/>
    <a:srgbClr val="C8DC9C"/>
    <a:srgbClr val="C9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44F59-9112-4341-8800-83D51BD63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7C9BD6-C7BB-4F21-879D-64B357B00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2FB6F0-B13B-4678-87E9-F08DF4822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BBFF-ACB2-4089-9224-15267A39ABA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30C75C-D630-4D53-9B75-226F0968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C9E2C-AD13-44ED-8507-FDB4C43B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9516-353B-4696-8D3D-AE989E87C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7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698D9-3BFB-4682-83EA-2E7C3B0B0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38EAFB-FA0B-4264-98F0-954D44F5C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5649F-B094-4D0B-AA25-92C73371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BBFF-ACB2-4089-9224-15267A39ABA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6B3092-5297-46D7-93E5-25C5A40B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548E3-E9AA-4D15-AD37-89E6632D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9516-353B-4696-8D3D-AE989E87C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6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EDDB4F-8BD2-4757-9266-D1D1BC604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5CFAAE-96B6-42E0-BF4B-1A0F456A2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CA9AB-00D4-4811-AC08-D4D1B9FA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BBFF-ACB2-4089-9224-15267A39ABA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2BC482-17BD-43BA-A3DA-50E45EAA6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89841B-20D7-4795-B599-C2C714CF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9516-353B-4696-8D3D-AE989E87C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2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3773A-545F-4022-95BE-481BC11A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E80CB6-6962-4703-86EC-E201EDBD1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ED278E-ADE5-443A-B82D-C55F1086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BBFF-ACB2-4089-9224-15267A39ABA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0E9D16-851C-49AE-99CF-609EC8E6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26E11-1F85-42C2-8EC1-070C108C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9516-353B-4696-8D3D-AE989E87C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3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086B0-C9A4-4484-B2E6-0C46CCE2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254A7C-8299-4531-BE60-B5D3AEDE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27C010-26A6-47F7-B91F-6BF86CE2F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BBFF-ACB2-4089-9224-15267A39ABA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E8D24F-9204-4318-8FF8-8888C819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2C3D3D-9982-4705-8573-D0ACA43B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9516-353B-4696-8D3D-AE989E87C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6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D69DE-739F-408D-A6C2-25EC38F7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96E085-795D-4462-B303-92B5297A6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80EB53-E846-41A4-BF12-5A551AC1F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C750C5-2961-434F-B98F-40668D729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BBFF-ACB2-4089-9224-15267A39ABA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74CAB2-630F-4A7D-A5BB-C794F467D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7A9F14-EE47-43B3-BF28-2BAFC93E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9516-353B-4696-8D3D-AE989E87C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4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FC3B1-878E-4023-8212-9ABE3FEEC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9C1FAC-5ABD-41C4-9C09-A57BBF4FD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B2220D-B746-4C15-BEC0-E87B5461A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947155-29D0-448D-99E9-A9DFB8FB4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EBCB94-94EC-4AC2-A24F-3E8E14DFF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9B21F4-D466-43EA-AE10-B57498E1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BBFF-ACB2-4089-9224-15267A39ABA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688EAC-0401-4BDA-8F35-21C1D5C9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A5628A-92EE-484F-9557-CB1E8B95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9516-353B-4696-8D3D-AE989E87C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4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1AC8C-603B-4D33-8A37-FD4B062E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34A493-2FF0-49AE-BBE8-27B92C919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BBFF-ACB2-4089-9224-15267A39ABA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65CCC2-A947-4656-ABFD-038F6A6E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A12658-1C1A-45D3-8E92-C6B256F5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9516-353B-4696-8D3D-AE989E87C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9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4FC601-8E01-48CE-A099-8CD28A816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BBFF-ACB2-4089-9224-15267A39ABA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8A0E6E-BF5D-451B-9D3A-4668817CB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A88779-7760-41A9-8B8B-A7FB9C0A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9516-353B-4696-8D3D-AE989E87C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4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D684B-818F-4AAE-8DFB-5B85171E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C6921F-2BC9-4A38-A252-B54C5E8B0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C186DD-0942-4F1B-A902-DCABB9049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397588-2730-4284-9E10-FD33F361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BBFF-ACB2-4089-9224-15267A39ABA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AFA5BC-144D-40D7-9E2F-88B92944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685E37-AB60-4597-9EA7-DDA79528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9516-353B-4696-8D3D-AE989E87C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7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33BF5-3E5B-4183-A6C7-5BDF52785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90B99C-A3DE-42CE-A229-7B4D6667F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D648EF-2907-4286-9216-7E4CF027F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AA805B-1333-4ECC-9A7E-057427D7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BBFF-ACB2-4089-9224-15267A39ABA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1A9E62-386C-4786-9F95-D1844324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3C71B7-330B-48AC-9719-ECADE072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9516-353B-4696-8D3D-AE989E87C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5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9585E-2A60-43F6-A5F8-951C1738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512994-C3C7-4093-8EA4-0AF8CB09B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BCF893-BB9C-4B18-B8DF-F16719418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4BBFF-ACB2-4089-9224-15267A39ABA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146609-C946-4607-993D-B758D3C5A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3C93E-21C4-457A-B6D9-EE925BDC8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49516-353B-4696-8D3D-AE989E87C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82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freepik.com/free-vector/organic-product-stamp-emblems-set-illustration_3109951.htm#page=2&amp;query=%D0%B7%D0%BD%D0%B0%D0%BA%20%D1%81%D1%82%D0%B0%D0%BD%D0%B4%D0%B0%D1%80%D1%82%D0%B0%20%D0%BA%D0%BE%D1%81%D0%BC%D0%B5%D1%82%D0%B8%D0%BA%D0%B8&amp;position=45&amp;from_view=search&amp;track=ais" TargetMode="External"/><Relationship Id="rId2" Type="http://schemas.openxmlformats.org/officeDocument/2006/relationships/hyperlink" Target="https://www.cosmos-standard.org/en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013158-3D30-4048-A6A7-6E2890DF3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8026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86C29-76C5-4B80-8A29-50761182D098}"/>
              </a:ext>
            </a:extLst>
          </p:cNvPr>
          <p:cNvSpPr txBox="1"/>
          <p:nvPr/>
        </p:nvSpPr>
        <p:spPr>
          <a:xfrm>
            <a:off x="6096000" y="1418254"/>
            <a:ext cx="5021178" cy="248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5400" i="1" dirty="0">
                <a:latin typeface="Century Schoolbook" panose="02040604050505020304" pitchFamily="18" charset="0"/>
              </a:rPr>
              <a:t>Органическая косметика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AFD5A-2D73-4D5D-A97C-E9AA206EAF15}"/>
              </a:ext>
            </a:extLst>
          </p:cNvPr>
          <p:cNvSpPr txBox="1"/>
          <p:nvPr/>
        </p:nvSpPr>
        <p:spPr>
          <a:xfrm>
            <a:off x="6569241" y="5317957"/>
            <a:ext cx="4547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Century" panose="02040604050505020304" pitchFamily="18" charset="0"/>
              </a:rPr>
              <a:t>Презентацию подготовила </a:t>
            </a:r>
          </a:p>
          <a:p>
            <a:pPr algn="r"/>
            <a:r>
              <a:rPr lang="ru-RU" sz="2000" dirty="0">
                <a:latin typeface="Century" panose="02040604050505020304" pitchFamily="18" charset="0"/>
              </a:rPr>
              <a:t>Титова Дарья 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131565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330455DD-2212-4156-A9E7-137FFA9F01D9}"/>
              </a:ext>
            </a:extLst>
          </p:cNvPr>
          <p:cNvSpPr/>
          <p:nvPr/>
        </p:nvSpPr>
        <p:spPr>
          <a:xfrm>
            <a:off x="2033255" y="3440671"/>
            <a:ext cx="10142704" cy="3417329"/>
          </a:xfrm>
          <a:custGeom>
            <a:avLst/>
            <a:gdLst>
              <a:gd name="connsiteX0" fmla="*/ 0 w 9561095"/>
              <a:gd name="connsiteY0" fmla="*/ 3257553 h 3257553"/>
              <a:gd name="connsiteX1" fmla="*/ 1267326 w 9561095"/>
              <a:gd name="connsiteY1" fmla="*/ 2840458 h 3257553"/>
              <a:gd name="connsiteX2" fmla="*/ 1780674 w 9561095"/>
              <a:gd name="connsiteY2" fmla="*/ 1829805 h 3257553"/>
              <a:gd name="connsiteX3" fmla="*/ 3352800 w 9561095"/>
              <a:gd name="connsiteY3" fmla="*/ 1316458 h 3257553"/>
              <a:gd name="connsiteX4" fmla="*/ 3914274 w 9561095"/>
              <a:gd name="connsiteY4" fmla="*/ 899363 h 3257553"/>
              <a:gd name="connsiteX5" fmla="*/ 5807242 w 9561095"/>
              <a:gd name="connsiteY5" fmla="*/ 754984 h 3257553"/>
              <a:gd name="connsiteX6" fmla="*/ 7251032 w 9561095"/>
              <a:gd name="connsiteY6" fmla="*/ 1005 h 3257553"/>
              <a:gd name="connsiteX7" fmla="*/ 9561095 w 9561095"/>
              <a:gd name="connsiteY7" fmla="*/ 626647 h 325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1095" h="3257553">
                <a:moveTo>
                  <a:pt x="0" y="3257553"/>
                </a:moveTo>
                <a:cubicBezTo>
                  <a:pt x="485273" y="3167984"/>
                  <a:pt x="970547" y="3078416"/>
                  <a:pt x="1267326" y="2840458"/>
                </a:cubicBezTo>
                <a:cubicBezTo>
                  <a:pt x="1564105" y="2602500"/>
                  <a:pt x="1433095" y="2083805"/>
                  <a:pt x="1780674" y="1829805"/>
                </a:cubicBezTo>
                <a:cubicBezTo>
                  <a:pt x="2128253" y="1575805"/>
                  <a:pt x="2997200" y="1471532"/>
                  <a:pt x="3352800" y="1316458"/>
                </a:cubicBezTo>
                <a:cubicBezTo>
                  <a:pt x="3708400" y="1161384"/>
                  <a:pt x="3505200" y="992942"/>
                  <a:pt x="3914274" y="899363"/>
                </a:cubicBezTo>
                <a:cubicBezTo>
                  <a:pt x="4323348" y="805784"/>
                  <a:pt x="5251116" y="904710"/>
                  <a:pt x="5807242" y="754984"/>
                </a:cubicBezTo>
                <a:cubicBezTo>
                  <a:pt x="6363368" y="605258"/>
                  <a:pt x="6625390" y="22394"/>
                  <a:pt x="7251032" y="1005"/>
                </a:cubicBezTo>
                <a:cubicBezTo>
                  <a:pt x="7876674" y="-20384"/>
                  <a:pt x="8718884" y="303131"/>
                  <a:pt x="9561095" y="626647"/>
                </a:cubicBezTo>
              </a:path>
            </a:pathLst>
          </a:custGeom>
          <a:solidFill>
            <a:srgbClr val="FBFBAB"/>
          </a:solidFill>
          <a:ln>
            <a:solidFill>
              <a:srgbClr val="FBFB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3B0DF6D2-B422-42FC-BA62-A8212335BC67}"/>
              </a:ext>
            </a:extLst>
          </p:cNvPr>
          <p:cNvSpPr/>
          <p:nvPr/>
        </p:nvSpPr>
        <p:spPr>
          <a:xfrm>
            <a:off x="2033255" y="4028791"/>
            <a:ext cx="11089187" cy="3142030"/>
          </a:xfrm>
          <a:custGeom>
            <a:avLst/>
            <a:gdLst>
              <a:gd name="connsiteX0" fmla="*/ 9978190 w 10950705"/>
              <a:gd name="connsiteY0" fmla="*/ 0 h 3067241"/>
              <a:gd name="connsiteX1" fmla="*/ 9994232 w 10950705"/>
              <a:gd name="connsiteY1" fmla="*/ 2807368 h 3067241"/>
              <a:gd name="connsiteX2" fmla="*/ 0 w 10950705"/>
              <a:gd name="connsiteY2" fmla="*/ 2775284 h 306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0705" h="3067241">
                <a:moveTo>
                  <a:pt x="9978190" y="0"/>
                </a:moveTo>
                <a:cubicBezTo>
                  <a:pt x="10817727" y="1172410"/>
                  <a:pt x="11657264" y="2344821"/>
                  <a:pt x="9994232" y="2807368"/>
                </a:cubicBezTo>
                <a:cubicBezTo>
                  <a:pt x="8331200" y="3269915"/>
                  <a:pt x="4165600" y="3022599"/>
                  <a:pt x="0" y="2775284"/>
                </a:cubicBezTo>
              </a:path>
            </a:pathLst>
          </a:custGeom>
          <a:solidFill>
            <a:srgbClr val="FBFBAB"/>
          </a:solidFill>
          <a:ln>
            <a:solidFill>
              <a:srgbClr val="FBF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A7771-D52D-49F9-996A-0275EA030E6B}"/>
              </a:ext>
            </a:extLst>
          </p:cNvPr>
          <p:cNvSpPr txBox="1"/>
          <p:nvPr/>
        </p:nvSpPr>
        <p:spPr>
          <a:xfrm>
            <a:off x="2967789" y="4367690"/>
            <a:ext cx="8614611" cy="1878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Всё, что не относится прямым образом к естественной природе наносит ей вред. Минимизировать такую трагедию можно отказавшись от использования опасных химических ингредиентов. </a:t>
            </a:r>
            <a:br>
              <a:rPr lang="ru-RU" sz="20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Примером является органическая косметика.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CEE5D343-E12B-4FAE-AF2D-7C399F2176F5}"/>
              </a:ext>
            </a:extLst>
          </p:cNvPr>
          <p:cNvSpPr/>
          <p:nvPr/>
        </p:nvSpPr>
        <p:spPr>
          <a:xfrm>
            <a:off x="-32084" y="-32084"/>
            <a:ext cx="10142705" cy="3449413"/>
          </a:xfrm>
          <a:custGeom>
            <a:avLst/>
            <a:gdLst>
              <a:gd name="connsiteX0" fmla="*/ 9416716 w 10142705"/>
              <a:gd name="connsiteY0" fmla="*/ 0 h 3417329"/>
              <a:gd name="connsiteX1" fmla="*/ 10090484 w 10142705"/>
              <a:gd name="connsiteY1" fmla="*/ 1556084 h 3417329"/>
              <a:gd name="connsiteX2" fmla="*/ 8181473 w 10142705"/>
              <a:gd name="connsiteY2" fmla="*/ 2518611 h 3417329"/>
              <a:gd name="connsiteX3" fmla="*/ 7732295 w 10142705"/>
              <a:gd name="connsiteY3" fmla="*/ 3416968 h 3417329"/>
              <a:gd name="connsiteX4" fmla="*/ 5342021 w 10142705"/>
              <a:gd name="connsiteY4" fmla="*/ 2630905 h 3417329"/>
              <a:gd name="connsiteX5" fmla="*/ 3753852 w 10142705"/>
              <a:gd name="connsiteY5" fmla="*/ 2871537 h 3417329"/>
              <a:gd name="connsiteX6" fmla="*/ 1507958 w 10142705"/>
              <a:gd name="connsiteY6" fmla="*/ 2438400 h 3417329"/>
              <a:gd name="connsiteX7" fmla="*/ 433137 w 10142705"/>
              <a:gd name="connsiteY7" fmla="*/ 2598821 h 3417329"/>
              <a:gd name="connsiteX8" fmla="*/ 16042 w 10142705"/>
              <a:gd name="connsiteY8" fmla="*/ 2598821 h 3417329"/>
              <a:gd name="connsiteX9" fmla="*/ 0 w 10142705"/>
              <a:gd name="connsiteY9" fmla="*/ 2598821 h 341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42705" h="3417329">
                <a:moveTo>
                  <a:pt x="9416716" y="0"/>
                </a:moveTo>
                <a:cubicBezTo>
                  <a:pt x="9856537" y="568158"/>
                  <a:pt x="10296358" y="1136316"/>
                  <a:pt x="10090484" y="1556084"/>
                </a:cubicBezTo>
                <a:cubicBezTo>
                  <a:pt x="9884610" y="1975852"/>
                  <a:pt x="8574504" y="2208464"/>
                  <a:pt x="8181473" y="2518611"/>
                </a:cubicBezTo>
                <a:cubicBezTo>
                  <a:pt x="7788442" y="2828758"/>
                  <a:pt x="8205537" y="3398252"/>
                  <a:pt x="7732295" y="3416968"/>
                </a:cubicBezTo>
                <a:cubicBezTo>
                  <a:pt x="7259053" y="3435684"/>
                  <a:pt x="6005095" y="2721810"/>
                  <a:pt x="5342021" y="2630905"/>
                </a:cubicBezTo>
                <a:cubicBezTo>
                  <a:pt x="4678947" y="2540000"/>
                  <a:pt x="4392862" y="2903621"/>
                  <a:pt x="3753852" y="2871537"/>
                </a:cubicBezTo>
                <a:cubicBezTo>
                  <a:pt x="3114842" y="2839453"/>
                  <a:pt x="2061411" y="2483853"/>
                  <a:pt x="1507958" y="2438400"/>
                </a:cubicBezTo>
                <a:cubicBezTo>
                  <a:pt x="954505" y="2392947"/>
                  <a:pt x="681790" y="2572084"/>
                  <a:pt x="433137" y="2598821"/>
                </a:cubicBezTo>
                <a:cubicBezTo>
                  <a:pt x="184484" y="2625558"/>
                  <a:pt x="16042" y="2598821"/>
                  <a:pt x="16042" y="2598821"/>
                </a:cubicBezTo>
                <a:lnTo>
                  <a:pt x="0" y="2598821"/>
                </a:lnTo>
              </a:path>
            </a:pathLst>
          </a:custGeom>
          <a:solidFill>
            <a:srgbClr val="C1C674"/>
          </a:solidFill>
          <a:ln>
            <a:solidFill>
              <a:srgbClr val="C1C6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1BE3538E-3201-47CA-97C6-541CB0199D75}"/>
              </a:ext>
            </a:extLst>
          </p:cNvPr>
          <p:cNvSpPr/>
          <p:nvPr/>
        </p:nvSpPr>
        <p:spPr>
          <a:xfrm>
            <a:off x="-922166" y="-643546"/>
            <a:ext cx="12761240" cy="3226325"/>
          </a:xfrm>
          <a:custGeom>
            <a:avLst/>
            <a:gdLst>
              <a:gd name="connsiteX0" fmla="*/ 906124 w 12761240"/>
              <a:gd name="connsiteY0" fmla="*/ 3112168 h 3112168"/>
              <a:gd name="connsiteX1" fmla="*/ 906124 w 12761240"/>
              <a:gd name="connsiteY1" fmla="*/ 529389 h 3112168"/>
              <a:gd name="connsiteX2" fmla="*/ 10322840 w 12761240"/>
              <a:gd name="connsiteY2" fmla="*/ 545431 h 3112168"/>
              <a:gd name="connsiteX3" fmla="*/ 12761240 w 12761240"/>
              <a:gd name="connsiteY3" fmla="*/ 0 h 31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1240" h="3112168">
                <a:moveTo>
                  <a:pt x="906124" y="3112168"/>
                </a:moveTo>
                <a:cubicBezTo>
                  <a:pt x="121397" y="2034673"/>
                  <a:pt x="-663329" y="957178"/>
                  <a:pt x="906124" y="529389"/>
                </a:cubicBezTo>
                <a:cubicBezTo>
                  <a:pt x="2475577" y="101600"/>
                  <a:pt x="8346987" y="633662"/>
                  <a:pt x="10322840" y="545431"/>
                </a:cubicBezTo>
                <a:cubicBezTo>
                  <a:pt x="12298693" y="457199"/>
                  <a:pt x="12529966" y="228599"/>
                  <a:pt x="12761240" y="0"/>
                </a:cubicBezTo>
              </a:path>
            </a:pathLst>
          </a:custGeom>
          <a:solidFill>
            <a:srgbClr val="C1C674"/>
          </a:solidFill>
          <a:ln>
            <a:solidFill>
              <a:srgbClr val="FBF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E6F37F-CA29-46C6-BCC4-12E3FBBD92B2}"/>
              </a:ext>
            </a:extLst>
          </p:cNvPr>
          <p:cNvSpPr txBox="1"/>
          <p:nvPr/>
        </p:nvSpPr>
        <p:spPr>
          <a:xfrm>
            <a:off x="705851" y="611462"/>
            <a:ext cx="8361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недавних пор общество начало задумываться о сохранности окружающей среды, но далеко не каждый думает о том, каким образом можно проявить к ней бережное отношение.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9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Элегантный дизайн баннера по уходу за кожей">
            <a:extLst>
              <a:ext uri="{FF2B5EF4-FFF2-40B4-BE49-F238E27FC236}">
                <a16:creationId xmlns:a16="http://schemas.microsoft.com/office/drawing/2014/main" id="{65674542-BCFE-461F-A3B1-CD2209D3F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-1"/>
            <a:ext cx="12192000" cy="688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Элегантный дизайн баннера по уходу за кожей">
            <a:extLst>
              <a:ext uri="{FF2B5EF4-FFF2-40B4-BE49-F238E27FC236}">
                <a16:creationId xmlns:a16="http://schemas.microsoft.com/office/drawing/2014/main" id="{EC713017-6EFC-442D-962B-013F4BA52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3" t="-3069" r="349" b="-8456"/>
          <a:stretch/>
        </p:blipFill>
        <p:spPr bwMode="auto">
          <a:xfrm>
            <a:off x="3870157" y="2032504"/>
            <a:ext cx="4451684" cy="44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DE7A8B-C516-4AB6-B26B-636FE7D42810}"/>
              </a:ext>
            </a:extLst>
          </p:cNvPr>
          <p:cNvSpPr txBox="1"/>
          <p:nvPr/>
        </p:nvSpPr>
        <p:spPr>
          <a:xfrm>
            <a:off x="2586789" y="457018"/>
            <a:ext cx="70184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Органическая косметика</a:t>
            </a:r>
            <a:endParaRPr lang="ru-RU" sz="4000" dirty="0">
              <a:latin typeface="Century" panose="02040604050505020304" pitchFamily="18" charset="0"/>
            </a:endParaRPr>
          </a:p>
        </p:txBody>
      </p:sp>
      <p:pic>
        <p:nvPicPr>
          <p:cNvPr id="11" name="Picture 2" descr="Бесплатное фото Орехи ши для приготовления масла ши на белом фоне">
            <a:extLst>
              <a:ext uri="{FF2B5EF4-FFF2-40B4-BE49-F238E27FC236}">
                <a16:creationId xmlns:a16="http://schemas.microsoft.com/office/drawing/2014/main" id="{67E71ADB-EBD8-44C8-AF45-958E246DE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69649" y1="73621" x2="67412" y2="63070"/>
                        <a14:backgroundMark x1="64058" y1="70264" x2="61502" y2="71463"/>
                        <a14:backgroundMark x1="44888" y1="69544" x2="46805" y2="64269"/>
                        <a14:backgroundMark x1="47923" y1="65468" x2="46965" y2="60671"/>
                        <a14:backgroundMark x1="41693" y1="72662" x2="45208" y2="67386"/>
                        <a14:backgroundMark x1="40895" y1="72662" x2="44888" y2="67386"/>
                        <a14:backgroundMark x1="36581" y1="70983" x2="44888" y2="67626"/>
                        <a14:backgroundMark x1="44888" y1="67626" x2="45367" y2="66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33" y="4295204"/>
            <a:ext cx="3404322" cy="22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527ECD-D372-4061-9825-75F6BCC8EDAF}"/>
              </a:ext>
            </a:extLst>
          </p:cNvPr>
          <p:cNvSpPr txBox="1"/>
          <p:nvPr/>
        </p:nvSpPr>
        <p:spPr>
          <a:xfrm>
            <a:off x="1207476" y="5857884"/>
            <a:ext cx="3104147" cy="72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Ингредиенты из мира живой природы</a:t>
            </a:r>
          </a:p>
        </p:txBody>
      </p:sp>
      <p:pic>
        <p:nvPicPr>
          <p:cNvPr id="3080" name="Picture 8" descr="Бесплатное фото Символы местоположения в природе">
            <a:extLst>
              <a:ext uri="{FF2B5EF4-FFF2-40B4-BE49-F238E27FC236}">
                <a16:creationId xmlns:a16="http://schemas.microsoft.com/office/drawing/2014/main" id="{32A29077-102E-493D-9DDA-F2E7B640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1" y="1473309"/>
            <a:ext cx="2853069" cy="19151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F945AD-F765-4CB2-B067-E3C6702F46B6}"/>
              </a:ext>
            </a:extLst>
          </p:cNvPr>
          <p:cNvSpPr txBox="1"/>
          <p:nvPr/>
        </p:nvSpPr>
        <p:spPr>
          <a:xfrm>
            <a:off x="302642" y="3388489"/>
            <a:ext cx="4263804" cy="1053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Компоненты, выращенные на экологически чистых территориях</a:t>
            </a:r>
          </a:p>
        </p:txBody>
      </p:sp>
      <p:pic>
        <p:nvPicPr>
          <p:cNvPr id="3082" name="Picture 10" descr="Бесплатное векторное изображение Элегантный шаблон сертификата">
            <a:extLst>
              <a:ext uri="{FF2B5EF4-FFF2-40B4-BE49-F238E27FC236}">
                <a16:creationId xmlns:a16="http://schemas.microsoft.com/office/drawing/2014/main" id="{8ADB461F-2DC1-4A98-A3F1-0A7F30055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87061" y1="53355" x2="87700" y2="38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9693" r="10450" b="21952"/>
          <a:stretch/>
        </p:blipFill>
        <p:spPr bwMode="auto">
          <a:xfrm>
            <a:off x="8946196" y="1465808"/>
            <a:ext cx="2853069" cy="20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69B669-B5B5-472F-B8AD-9684760C1E72}"/>
              </a:ext>
            </a:extLst>
          </p:cNvPr>
          <p:cNvSpPr txBox="1"/>
          <p:nvPr/>
        </p:nvSpPr>
        <p:spPr>
          <a:xfrm>
            <a:off x="8462675" y="3589311"/>
            <a:ext cx="2132056" cy="394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Сертификация</a:t>
            </a:r>
          </a:p>
        </p:txBody>
      </p:sp>
      <p:pic>
        <p:nvPicPr>
          <p:cNvPr id="3086" name="Picture 14" descr="Бесплатное фото Пушистый милый кролик изолирован">
            <a:extLst>
              <a:ext uri="{FF2B5EF4-FFF2-40B4-BE49-F238E27FC236}">
                <a16:creationId xmlns:a16="http://schemas.microsoft.com/office/drawing/2014/main" id="{6FCAF256-79E3-4F9D-AE85-C3352B8A3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75" b="93765" l="6390" r="89617">
                        <a14:foregroundMark x1="29553" y1="18705" x2="25879" y2="7674"/>
                        <a14:foregroundMark x1="25879" y1="7674" x2="25719" y2="6475"/>
                        <a14:foregroundMark x1="47284" y1="50600" x2="50000" y2="41727"/>
                        <a14:foregroundMark x1="38978" y1="77458" x2="48722" y2="93765"/>
                        <a14:foregroundMark x1="13419" y1="82014" x2="6390" y2="84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703" y="4228870"/>
            <a:ext cx="3725779" cy="24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85AEA6E-04C3-438C-B809-752ADF538FEF}"/>
              </a:ext>
            </a:extLst>
          </p:cNvPr>
          <p:cNvSpPr txBox="1"/>
          <p:nvPr/>
        </p:nvSpPr>
        <p:spPr>
          <a:xfrm>
            <a:off x="7179148" y="5569785"/>
            <a:ext cx="3124818" cy="72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насилия над животными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78E9A41-447E-4F02-8B79-35E41DDD0A6C}"/>
              </a:ext>
            </a:extLst>
          </p:cNvPr>
          <p:cNvCxnSpPr/>
          <p:nvPr/>
        </p:nvCxnSpPr>
        <p:spPr>
          <a:xfrm flipH="1" flipV="1">
            <a:off x="4122821" y="2807368"/>
            <a:ext cx="1973178" cy="979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F7B9A84-3AC1-4B2E-BDB1-EC82870C66EA}"/>
              </a:ext>
            </a:extLst>
          </p:cNvPr>
          <p:cNvCxnSpPr>
            <a:cxnSpLocks/>
          </p:cNvCxnSpPr>
          <p:nvPr/>
        </p:nvCxnSpPr>
        <p:spPr>
          <a:xfrm flipH="1">
            <a:off x="3048000" y="2807368"/>
            <a:ext cx="1076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44D5EEF4-8DE7-4E97-8CD4-F82740E5E0BD}"/>
              </a:ext>
            </a:extLst>
          </p:cNvPr>
          <p:cNvCxnSpPr>
            <a:cxnSpLocks/>
          </p:cNvCxnSpPr>
          <p:nvPr/>
        </p:nvCxnSpPr>
        <p:spPr>
          <a:xfrm flipH="1" flipV="1">
            <a:off x="6094921" y="4355406"/>
            <a:ext cx="2367755" cy="1023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9830CE7-57F8-4725-9FE9-3A8A706EA8DF}"/>
              </a:ext>
            </a:extLst>
          </p:cNvPr>
          <p:cNvCxnSpPr>
            <a:cxnSpLocks/>
          </p:cNvCxnSpPr>
          <p:nvPr/>
        </p:nvCxnSpPr>
        <p:spPr>
          <a:xfrm flipH="1">
            <a:off x="8462675" y="5379298"/>
            <a:ext cx="12053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FA80F449-4A35-4015-9532-474ED3CF827C}"/>
              </a:ext>
            </a:extLst>
          </p:cNvPr>
          <p:cNvCxnSpPr>
            <a:cxnSpLocks/>
          </p:cNvCxnSpPr>
          <p:nvPr/>
        </p:nvCxnSpPr>
        <p:spPr>
          <a:xfrm flipH="1">
            <a:off x="6417368" y="3268689"/>
            <a:ext cx="1716593" cy="758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42114A52-E554-43EF-B866-2179563D4B79}"/>
              </a:ext>
            </a:extLst>
          </p:cNvPr>
          <p:cNvCxnSpPr>
            <a:cxnSpLocks/>
          </p:cNvCxnSpPr>
          <p:nvPr/>
        </p:nvCxnSpPr>
        <p:spPr>
          <a:xfrm flipH="1">
            <a:off x="8110790" y="3252647"/>
            <a:ext cx="743472" cy="22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F3C4AD66-BD92-4109-97DA-7D143A808CE8}"/>
              </a:ext>
            </a:extLst>
          </p:cNvPr>
          <p:cNvCxnSpPr>
            <a:cxnSpLocks/>
          </p:cNvCxnSpPr>
          <p:nvPr/>
        </p:nvCxnSpPr>
        <p:spPr>
          <a:xfrm flipH="1">
            <a:off x="4780656" y="4641610"/>
            <a:ext cx="1492937" cy="928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EBAFF25-5873-45C7-9589-828530DAE867}"/>
              </a:ext>
            </a:extLst>
          </p:cNvPr>
          <p:cNvCxnSpPr>
            <a:cxnSpLocks/>
          </p:cNvCxnSpPr>
          <p:nvPr/>
        </p:nvCxnSpPr>
        <p:spPr>
          <a:xfrm flipH="1">
            <a:off x="4427621" y="5569785"/>
            <a:ext cx="3530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99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OSMOS | Natural and Organic Certification For Cosmetics">
            <a:extLst>
              <a:ext uri="{FF2B5EF4-FFF2-40B4-BE49-F238E27FC236}">
                <a16:creationId xmlns:a16="http://schemas.microsoft.com/office/drawing/2014/main" id="{F9745A4C-E4CA-40E8-9AD1-021ABF0D7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44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SMOS | Natural and Organic Certification For Cosmetics">
            <a:extLst>
              <a:ext uri="{FF2B5EF4-FFF2-40B4-BE49-F238E27FC236}">
                <a16:creationId xmlns:a16="http://schemas.microsoft.com/office/drawing/2014/main" id="{2EBA14B5-EB85-4B36-A840-8524E69A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2526"/>
            <a:ext cx="12192000" cy="58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9F6D6-17CD-4271-9AA6-E7EC135FF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80" y="0"/>
            <a:ext cx="2699648" cy="2461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CECB31-3B0A-4566-859F-88584AFADA08}"/>
              </a:ext>
            </a:extLst>
          </p:cNvPr>
          <p:cNvSpPr txBox="1"/>
          <p:nvPr/>
        </p:nvSpPr>
        <p:spPr>
          <a:xfrm>
            <a:off x="3116739" y="125599"/>
            <a:ext cx="8810570" cy="1878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333333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COSMOS (</a:t>
            </a:r>
            <a:r>
              <a:rPr lang="ru-RU" sz="2000" dirty="0" err="1">
                <a:solidFill>
                  <a:srgbClr val="333333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COSMetic</a:t>
            </a:r>
            <a:r>
              <a:rPr lang="ru-RU" sz="2000" dirty="0">
                <a:solidFill>
                  <a:srgbClr val="333333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Organic</a:t>
            </a:r>
            <a:r>
              <a:rPr lang="ru-RU" sz="2000" dirty="0">
                <a:solidFill>
                  <a:srgbClr val="333333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</a:t>
            </a:r>
            <a:r>
              <a:rPr lang="ru-RU" sz="2000" dirty="0">
                <a:solidFill>
                  <a:srgbClr val="333333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— это международный стандарт для натуральной и органической косметики. Самый </a:t>
            </a:r>
            <a:r>
              <a:rPr lang="ru-RU" sz="2000" dirty="0">
                <a:solidFill>
                  <a:srgbClr val="3D3D3F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требовательный и единый стандарт качества органической и натуральной косметики по всей Европе.</a:t>
            </a:r>
            <a:endParaRPr lang="ru-RU" sz="20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39ACDB-D490-4C8D-922E-7378A1641F6D}"/>
              </a:ext>
            </a:extLst>
          </p:cNvPr>
          <p:cNvSpPr/>
          <p:nvPr/>
        </p:nvSpPr>
        <p:spPr>
          <a:xfrm>
            <a:off x="0" y="0"/>
            <a:ext cx="12192000" cy="1267326"/>
          </a:xfrm>
          <a:prstGeom prst="rect">
            <a:avLst/>
          </a:prstGeom>
          <a:solidFill>
            <a:srgbClr val="FBFBAB"/>
          </a:solidFill>
          <a:ln>
            <a:solidFill>
              <a:srgbClr val="FBF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entury" panose="02040604050505020304" pitchFamily="18" charset="0"/>
              </a:rPr>
              <a:t>Международные стандарты органической и натуральной косметики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EB05B-9B65-4CD5-8FD6-4DA811E1B0C7}"/>
              </a:ext>
            </a:extLst>
          </p:cNvPr>
          <p:cNvSpPr txBox="1"/>
          <p:nvPr/>
        </p:nvSpPr>
        <p:spPr>
          <a:xfrm>
            <a:off x="0" y="946484"/>
            <a:ext cx="12047621" cy="709764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lvl="1">
              <a:lnSpc>
                <a:spcPct val="150000"/>
              </a:lnSpc>
              <a:spcAft>
                <a:spcPts val="720"/>
              </a:spcAft>
            </a:pPr>
            <a:endParaRPr lang="ru-RU" sz="2000" dirty="0">
              <a:solidFill>
                <a:srgbClr val="000000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72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Тестирование: </a:t>
            </a:r>
            <a:endParaRPr lang="ru-RU" sz="20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72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Запрещены любые тесты на животных</a:t>
            </a:r>
          </a:p>
          <a:p>
            <a:pPr marL="800100" lvl="1" indent="-342900">
              <a:lnSpc>
                <a:spcPct val="150000"/>
              </a:lnSpc>
              <a:spcAft>
                <a:spcPts val="72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продукт проходит строгое тестирование на аллергические реакции</a:t>
            </a:r>
          </a:p>
          <a:p>
            <a:pPr lvl="1">
              <a:lnSpc>
                <a:spcPct val="150000"/>
              </a:lnSpc>
              <a:spcAft>
                <a:spcPts val="720"/>
              </a:spcAft>
              <a:buSzPts val="1000"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720"/>
              </a:spcAft>
              <a:buSzPts val="1000"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72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Упаковка: </a:t>
            </a:r>
            <a:endParaRPr lang="ru-RU" sz="20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72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Биоразлагаемая</a:t>
            </a:r>
            <a:r>
              <a:rPr lang="ru-RU" sz="20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перерабатываемая и безопасна для окружающей среды.</a:t>
            </a:r>
          </a:p>
          <a:p>
            <a:pPr lvl="1">
              <a:lnSpc>
                <a:spcPct val="150000"/>
              </a:lnSpc>
              <a:spcAft>
                <a:spcPts val="720"/>
              </a:spcAft>
              <a:buSzPts val="1000"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720"/>
              </a:spcAft>
              <a:buSzPts val="1000"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720"/>
              </a:spcAft>
              <a:buSzPts val="1000"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720"/>
              </a:spcAft>
            </a:pPr>
            <a:endParaRPr lang="ru-RU" sz="2000" dirty="0">
              <a:solidFill>
                <a:srgbClr val="000000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72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Консерванты:</a:t>
            </a:r>
            <a:endParaRPr lang="ru-RU" sz="20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72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Разрешено использование только натуральных консервантов (эфирные масла, соль, сахар, этиловый спирт)</a:t>
            </a:r>
          </a:p>
          <a:p>
            <a:pPr lvl="1">
              <a:lnSpc>
                <a:spcPct val="150000"/>
              </a:lnSpc>
              <a:spcAft>
                <a:spcPts val="720"/>
              </a:spcAft>
              <a:buSzPts val="1000"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720"/>
              </a:spcAft>
              <a:buSzPts val="1000"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72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Состав:</a:t>
            </a:r>
            <a:endParaRPr lang="ru-RU" sz="20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быть сертифицирован или одобрен аккредитированным органом сертификации.</a:t>
            </a:r>
            <a:endParaRPr lang="ru-RU" sz="2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1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C5C2628C-F2B7-426E-BD71-2C0A26B07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00" b="70760"/>
          <a:stretch/>
        </p:blipFill>
        <p:spPr bwMode="auto">
          <a:xfrm>
            <a:off x="-1" y="0"/>
            <a:ext cx="1973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">
            <a:extLst>
              <a:ext uri="{FF2B5EF4-FFF2-40B4-BE49-F238E27FC236}">
                <a16:creationId xmlns:a16="http://schemas.microsoft.com/office/drawing/2014/main" id="{2633F03D-9978-4832-82F9-719901592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5" r="454" b="69716"/>
          <a:stretch/>
        </p:blipFill>
        <p:spPr bwMode="auto">
          <a:xfrm>
            <a:off x="10194197" y="0"/>
            <a:ext cx="1997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">
            <a:extLst>
              <a:ext uri="{FF2B5EF4-FFF2-40B4-BE49-F238E27FC236}">
                <a16:creationId xmlns:a16="http://schemas.microsoft.com/office/drawing/2014/main" id="{D4D3C2F9-C4EE-4151-81D1-C5DCE156E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9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CEB28F-D146-4847-805E-6A67A05BE2BA}"/>
              </a:ext>
            </a:extLst>
          </p:cNvPr>
          <p:cNvSpPr txBox="1"/>
          <p:nvPr/>
        </p:nvSpPr>
        <p:spPr>
          <a:xfrm>
            <a:off x="6096000" y="2296885"/>
            <a:ext cx="6096000" cy="3994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72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 стандарта сертифицирующего органа органической косметики;</a:t>
            </a:r>
            <a:endParaRPr lang="ru-RU" sz="20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72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процентное содержание ингредиентов природного происхождения;</a:t>
            </a:r>
            <a:endParaRPr lang="ru-RU" sz="20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72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органических компонентов в составе средства;</a:t>
            </a:r>
            <a:endParaRPr lang="ru-RU" sz="20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72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отдельное указание на вредные компоненты, которые не содержаться в данном продукте.</a:t>
            </a:r>
            <a:endParaRPr lang="ru-RU" sz="20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Бесплатное векторное изображение Иллюстрация с эмблемой герба">
            <a:extLst>
              <a:ext uri="{FF2B5EF4-FFF2-40B4-BE49-F238E27FC236}">
                <a16:creationId xmlns:a16="http://schemas.microsoft.com/office/drawing/2014/main" id="{300873B5-A0E5-42BD-9637-2C7230FE5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8"/>
          <a:stretch/>
        </p:blipFill>
        <p:spPr bwMode="auto">
          <a:xfrm>
            <a:off x="269097" y="1219200"/>
            <a:ext cx="5826903" cy="52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0E9374-8867-4FED-A5C4-1ECAC4CE2082}"/>
              </a:ext>
            </a:extLst>
          </p:cNvPr>
          <p:cNvSpPr txBox="1"/>
          <p:nvPr/>
        </p:nvSpPr>
        <p:spPr>
          <a:xfrm>
            <a:off x="0" y="566303"/>
            <a:ext cx="12192000" cy="95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2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стандартам органической косметики на этикетке косметического средства в обязательном порядке должны присутствовать следующие обозначения:</a:t>
            </a:r>
            <a:endParaRPr lang="ru-RU" sz="20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Бесплатное фото Вид сверху натуральной косметики с копией пространства">
            <a:extLst>
              <a:ext uri="{FF2B5EF4-FFF2-40B4-BE49-F238E27FC236}">
                <a16:creationId xmlns:a16="http://schemas.microsoft.com/office/drawing/2014/main" id="{C4C8DCF5-3D4A-4F0A-9196-6AEC8AFFE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4" b="39270"/>
          <a:stretch/>
        </p:blipFill>
        <p:spPr bwMode="auto">
          <a:xfrm>
            <a:off x="7571874" y="0"/>
            <a:ext cx="4620127" cy="689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Бесплатное фото Вид сверху натуральной косметики с копией пространства">
            <a:extLst>
              <a:ext uri="{FF2B5EF4-FFF2-40B4-BE49-F238E27FC236}">
                <a16:creationId xmlns:a16="http://schemas.microsoft.com/office/drawing/2014/main" id="{1F47A584-D083-4F87-A331-8C25A39F2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4611" cy="689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B1A4B7-2A54-4576-8F2F-0E80F2FAEF35}"/>
              </a:ext>
            </a:extLst>
          </p:cNvPr>
          <p:cNvSpPr txBox="1"/>
          <p:nvPr/>
        </p:nvSpPr>
        <p:spPr>
          <a:xfrm>
            <a:off x="5791199" y="1086090"/>
            <a:ext cx="5943600" cy="1878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Бережное отношение к природе спустя время подарит благоприятные последствия каждому. </a:t>
            </a:r>
            <a:br>
              <a:rPr lang="ru-RU" sz="20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косметика должна и может делать нас здоровыми и красивыми уже сейчас!</a:t>
            </a:r>
          </a:p>
        </p:txBody>
      </p:sp>
    </p:spTree>
    <p:extLst>
      <p:ext uri="{BB962C8B-B14F-4D97-AF65-F5344CB8AC3E}">
        <p14:creationId xmlns:p14="http://schemas.microsoft.com/office/powerpoint/2010/main" val="349791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F60B0B-6DAE-4714-BC81-CDFED20E02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AB"/>
          </a:solidFill>
          <a:ln>
            <a:solidFill>
              <a:srgbClr val="FBF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41434-123E-4D27-89DF-B63A0611A407}"/>
              </a:ext>
            </a:extLst>
          </p:cNvPr>
          <p:cNvSpPr txBox="1"/>
          <p:nvPr/>
        </p:nvSpPr>
        <p:spPr>
          <a:xfrm>
            <a:off x="1106904" y="1203158"/>
            <a:ext cx="9978191" cy="2802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Century" panose="02040604050505020304" pitchFamily="18" charset="0"/>
              </a:rPr>
              <a:t>Источники:</a:t>
            </a:r>
            <a:br>
              <a:rPr lang="ru-RU" sz="2000" dirty="0">
                <a:latin typeface="Century" panose="02040604050505020304" pitchFamily="18" charset="0"/>
              </a:rPr>
            </a:br>
            <a:br>
              <a:rPr lang="ru-RU" sz="2000" dirty="0">
                <a:latin typeface="Century" panose="02040604050505020304" pitchFamily="18" charset="0"/>
              </a:rPr>
            </a:br>
            <a:r>
              <a:rPr lang="ru-RU" sz="2000" dirty="0">
                <a:latin typeface="Century" panose="02040604050505020304" pitchFamily="18" charset="0"/>
              </a:rPr>
              <a:t>Официальный сайт </a:t>
            </a:r>
            <a:r>
              <a:rPr lang="ru-RU" sz="2000" dirty="0" err="1">
                <a:solidFill>
                  <a:srgbClr val="333333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COSMetic</a:t>
            </a:r>
            <a:r>
              <a:rPr lang="ru-RU" sz="2000" dirty="0">
                <a:solidFill>
                  <a:srgbClr val="333333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Organic</a:t>
            </a:r>
            <a:r>
              <a:rPr lang="ru-RU" sz="2000" dirty="0">
                <a:solidFill>
                  <a:srgbClr val="333333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</a:t>
            </a:r>
            <a:r>
              <a:rPr lang="ru-RU" sz="2000" dirty="0">
                <a:solidFill>
                  <a:srgbClr val="333333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entury" panose="02040604050505020304" pitchFamily="18" charset="0"/>
                <a:hlinkClick r:id="rId2"/>
              </a:rPr>
              <a:t>КОСМОС | Натуральная и органическая сертификация косметики (cosmos-standard.org)</a:t>
            </a:r>
            <a:endParaRPr lang="ru-RU" sz="2000" dirty="0"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Century" panose="02040604050505020304" pitchFamily="18" charset="0"/>
              </a:rPr>
              <a:t>Изображения взяты </a:t>
            </a:r>
            <a:r>
              <a:rPr lang="ru-RU" sz="2000" dirty="0" err="1">
                <a:latin typeface="Century" panose="02040604050505020304" pitchFamily="18" charset="0"/>
                <a:hlinkClick r:id="rId3"/>
              </a:rPr>
              <a:t>Free</a:t>
            </a:r>
            <a:r>
              <a:rPr lang="ru-RU" sz="2000" dirty="0">
                <a:latin typeface="Century" panose="02040604050505020304" pitchFamily="18" charset="0"/>
                <a:hlinkClick r:id="rId3"/>
              </a:rPr>
              <a:t> </a:t>
            </a:r>
            <a:r>
              <a:rPr lang="ru-RU" sz="2000" dirty="0" err="1">
                <a:latin typeface="Century" panose="02040604050505020304" pitchFamily="18" charset="0"/>
                <a:hlinkClick r:id="rId3"/>
              </a:rPr>
              <a:t>Vector</a:t>
            </a:r>
            <a:r>
              <a:rPr lang="ru-RU" sz="2000" dirty="0">
                <a:latin typeface="Century" panose="02040604050505020304" pitchFamily="18" charset="0"/>
                <a:hlinkClick r:id="rId3"/>
              </a:rPr>
              <a:t> | Бесплатное векторное изображение Иллюстрация с эмблемой герба (freepik.com)</a:t>
            </a:r>
            <a:endParaRPr lang="ru-RU" sz="2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89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288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</vt:lpstr>
      <vt:lpstr>Century Schoolbook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Титов</dc:creator>
  <cp:lastModifiedBy>Алексей Титов</cp:lastModifiedBy>
  <cp:revision>2</cp:revision>
  <dcterms:created xsi:type="dcterms:W3CDTF">2023-04-13T15:15:01Z</dcterms:created>
  <dcterms:modified xsi:type="dcterms:W3CDTF">2023-04-21T15:54:21Z</dcterms:modified>
</cp:coreProperties>
</file>