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7FA4-AB5D-44D9-94E1-EBCA254B6A08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DC295-4057-4F61-BEBD-2EF7A2507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262A-F961-406C-A9BF-0FED22F7F6A0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B62E-E26B-4897-A195-F62A7341C5FD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5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340B-39AA-41BF-AEF6-E2590499D786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02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08B2-4FBD-488D-B7E3-7BB087614345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8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865D-0AFA-47F1-8BFC-53AEBA6BE079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84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FFD4-E3D1-473B-82C1-3C51C5EB3110}" type="datetime1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02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55BF-1078-4D48-B7E9-CC9532CA67FD}" type="datetime1">
              <a:rPr lang="ru-RU" smtClean="0"/>
              <a:t>15.05.2023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3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1D92-189B-45F0-A2D5-784B6481F956}" type="datetime1">
              <a:rPr lang="ru-RU" smtClean="0"/>
              <a:t>15.05.2023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4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3311-F5FF-40FC-B69D-67409E468A76}" type="datetime1">
              <a:rPr lang="ru-RU" smtClean="0"/>
              <a:t>15.05.2023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85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511C-653D-44A8-B2DE-6729D036B1D1}" type="datetime1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8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2401-9930-4964-AB11-78549B99B518}" type="datetime1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23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64FB-7E97-48B3-A6F1-6BACAB7F48D9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21173-DB52-4D8B-84A2-5FEF17D4A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9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1512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7584" y="285293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3569" y="2114272"/>
            <a:ext cx="6866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entury Gothic" panose="020B0502020202020204" pitchFamily="34" charset="0"/>
              </a:rPr>
              <a:t>Государственное бюджетное общеобразовательное учреждение города Москвы </a:t>
            </a:r>
          </a:p>
          <a:p>
            <a:pPr algn="ctr"/>
            <a:r>
              <a:rPr lang="ru-RU" dirty="0">
                <a:latin typeface="Century Gothic" panose="020B0502020202020204" pitchFamily="34" charset="0"/>
              </a:rPr>
              <a:t>«Школа №2097»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7909" y="3456806"/>
            <a:ext cx="50108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Century Gothic" panose="020B0502020202020204" pitchFamily="34" charset="0"/>
              </a:rPr>
              <a:t>Авторы: </a:t>
            </a:r>
          </a:p>
          <a:p>
            <a:r>
              <a:rPr lang="ru-RU" dirty="0">
                <a:latin typeface="Century Gothic" panose="020B0502020202020204" pitchFamily="34" charset="0"/>
              </a:rPr>
              <a:t>Пряничников Виктор Александрович, 7Д</a:t>
            </a:r>
          </a:p>
          <a:p>
            <a:r>
              <a:rPr lang="ru-RU" dirty="0" err="1">
                <a:latin typeface="Century Gothic" panose="020B0502020202020204" pitchFamily="34" charset="0"/>
              </a:rPr>
              <a:t>Скрипник</a:t>
            </a:r>
            <a:r>
              <a:rPr lang="ru-RU" dirty="0">
                <a:latin typeface="Century Gothic" panose="020B0502020202020204" pitchFamily="34" charset="0"/>
              </a:rPr>
              <a:t> Даниил Павлович, 7Д</a:t>
            </a:r>
          </a:p>
          <a:p>
            <a:endParaRPr lang="ru-RU" dirty="0">
              <a:latin typeface="Century Gothic" panose="020B0502020202020204" pitchFamily="34" charset="0"/>
            </a:endParaRPr>
          </a:p>
          <a:p>
            <a:r>
              <a:rPr lang="ru-RU" b="1" i="1" dirty="0">
                <a:latin typeface="Century Gothic" panose="020B0502020202020204" pitchFamily="34" charset="0"/>
              </a:rPr>
              <a:t>Руководитель: </a:t>
            </a:r>
          </a:p>
          <a:p>
            <a:r>
              <a:rPr lang="ru-RU" dirty="0">
                <a:latin typeface="Century Gothic" panose="020B0502020202020204" pitchFamily="34" charset="0"/>
              </a:rPr>
              <a:t>Жиров Сергей Дмитриевич</a:t>
            </a:r>
          </a:p>
          <a:p>
            <a:endParaRPr lang="ru-RU" dirty="0">
              <a:latin typeface="Century Gothic" panose="020B0502020202020204" pitchFamily="34" charset="0"/>
            </a:endParaRPr>
          </a:p>
          <a:p>
            <a:r>
              <a:rPr lang="ru-RU" b="1" i="1" dirty="0" err="1">
                <a:latin typeface="Century Gothic" panose="020B0502020202020204" pitchFamily="34" charset="0"/>
              </a:rPr>
              <a:t>Тьютор</a:t>
            </a:r>
            <a:r>
              <a:rPr lang="ru-RU" b="1" i="1" dirty="0">
                <a:latin typeface="Century Gothic" panose="020B0502020202020204" pitchFamily="34" charset="0"/>
              </a:rPr>
              <a:t>/Консультант:</a:t>
            </a:r>
          </a:p>
          <a:p>
            <a:r>
              <a:rPr lang="ru-RU" dirty="0">
                <a:latin typeface="Century Gothic" panose="020B0502020202020204" pitchFamily="34" charset="0"/>
              </a:rPr>
              <a:t>Забродина Валентина Юрьевна (Преподаватель технопарка, Российский биотехнологический университет)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501" y="540258"/>
            <a:ext cx="86832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Century Gothic" panose="020B0502020202020204" pitchFamily="34" charset="0"/>
              </a:rPr>
              <a:t>Исследовательская работа </a:t>
            </a:r>
          </a:p>
          <a:p>
            <a:pPr algn="ctr"/>
            <a:r>
              <a:rPr lang="ru-RU" sz="2800" b="1" dirty="0">
                <a:latin typeface="Century Gothic" panose="020B0502020202020204" pitchFamily="34" charset="0"/>
              </a:rPr>
              <a:t>«Экологическая характеристика водоемов и их влияние на здоровье человека» </a:t>
            </a:r>
          </a:p>
        </p:txBody>
      </p:sp>
    </p:spTree>
    <p:extLst>
      <p:ext uri="{BB962C8B-B14F-4D97-AF65-F5344CB8AC3E}">
        <p14:creationId xmlns:p14="http://schemas.microsoft.com/office/powerpoint/2010/main" val="3489038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180206" cy="6936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903" y="34586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Результат анализа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r>
              <a:rPr lang="ru-RU" sz="1400" dirty="0">
                <a:latin typeface="Century Gothic" panose="020B0502020202020204" pitchFamily="34" charset="0"/>
              </a:rPr>
              <a:t>10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46FCC681-FDC9-76A2-CF99-16D5BFEC6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21683"/>
              </p:ext>
            </p:extLst>
          </p:nvPr>
        </p:nvGraphicFramePr>
        <p:xfrm>
          <a:off x="71500" y="1556792"/>
          <a:ext cx="9001000" cy="4290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val="572584449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6072151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3611336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2375574"/>
                    </a:ext>
                  </a:extLst>
                </a:gridCol>
                <a:gridCol w="996011">
                  <a:extLst>
                    <a:ext uri="{9D8B030D-6E8A-4147-A177-3AD203B41FA5}">
                      <a16:colId xmlns:a16="http://schemas.microsoft.com/office/drawing/2014/main" val="2539655213"/>
                    </a:ext>
                  </a:extLst>
                </a:gridCol>
                <a:gridCol w="1668285">
                  <a:extLst>
                    <a:ext uri="{9D8B030D-6E8A-4147-A177-3AD203B41FA5}">
                      <a16:colId xmlns:a16="http://schemas.microsoft.com/office/drawing/2014/main" val="3914115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  <a:p>
                      <a:pPr algn="ctr"/>
                      <a:endParaRPr lang="ru-RU" b="0" dirty="0"/>
                    </a:p>
                    <a:p>
                      <a:pPr algn="ctr"/>
                      <a:r>
                        <a:rPr lang="ru-RU" b="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Родник Царевна-Лебедь (Покровское-Стрешнево)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Река </a:t>
                      </a:r>
                      <a:r>
                        <a:rPr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Химка</a:t>
                      </a:r>
                      <a:endParaRPr lang="ru-RU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Канал имени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Москвы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Вода из-под крана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Фильтрованная вода</a:t>
                      </a:r>
                    </a:p>
                    <a:p>
                      <a:pPr algn="ctr"/>
                      <a:endParaRPr lang="ru-RU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817746"/>
                  </a:ext>
                </a:extLst>
              </a:tr>
              <a:tr h="816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6,67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6,36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6,90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6,65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621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Общая минерализация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0.43 mS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* 10 = 4,3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(0.2</a:t>
                      </a: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2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ppt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* 20 = 4,4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)</a:t>
                      </a: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endParaRPr lang="ru-RU" sz="18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0.52 mS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* 10 = 5,2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0.26 ppt</a:t>
                      </a:r>
                      <a:r>
                        <a:rPr lang="ru-RU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* 20 = 5,2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0.50 mS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* 10 = 5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 ppt</a:t>
                      </a:r>
                      <a:r>
                        <a:rPr lang="ru-RU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* 20 = 5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0.34 mS</a:t>
                      </a:r>
                      <a:r>
                        <a:rPr lang="ru-RU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* 10 = 3,4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0.17 ppt</a:t>
                      </a:r>
                      <a:r>
                        <a:rPr lang="ru-RU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* 20 = 3,4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0.33 </a:t>
                      </a:r>
                      <a:r>
                        <a:rPr lang="en-US" sz="18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mS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* 10 = 3,3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(</a:t>
                      </a:r>
                      <a:r>
                        <a:rPr lang="ru-RU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0.17 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ppt 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* 20 = 3,4</a:t>
                      </a:r>
                      <a:r>
                        <a:rPr lang="ru-RU" sz="1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ru-RU" sz="1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°Ж)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60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36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180206" cy="6936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903" y="34586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Заключение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516" y="2000298"/>
            <a:ext cx="8712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1.  Цель и задачи проекта решены, так как мы смогли узнать показатели водоемов, сравнили их между собой и выяснили что почти все образцы пригодны для потребления.</a:t>
            </a:r>
          </a:p>
          <a:p>
            <a:endParaRPr lang="ru-RU" sz="2000" dirty="0"/>
          </a:p>
          <a:p>
            <a:r>
              <a:rPr lang="ru-RU" sz="2000" dirty="0"/>
              <a:t>2.  Работа над проектом показала, что в Москве из-под крана можно пить, но лучше кипятить воду перед потреблением.</a:t>
            </a:r>
          </a:p>
          <a:p>
            <a:endParaRPr lang="ru-RU" sz="2000" dirty="0"/>
          </a:p>
          <a:p>
            <a:r>
              <a:rPr lang="ru-RU" sz="2000" dirty="0"/>
              <a:t>3.  Однако основной новой выявленной проблемой стала невозможность проверки воды на микроорганизмы, которые не изведаны науке.</a:t>
            </a:r>
          </a:p>
          <a:p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94884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11</a:t>
            </a:fld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16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180206" cy="6936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903" y="34586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Список источников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909" y="1844824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1</a:t>
            </a:r>
            <a:r>
              <a:rPr lang="ru-RU" sz="1600" dirty="0">
                <a:latin typeface="Century Gothic" panose="020B0502020202020204" pitchFamily="34" charset="0"/>
              </a:rPr>
              <a:t>.  </a:t>
            </a:r>
            <a:r>
              <a:rPr lang="ru-RU" sz="1400" dirty="0">
                <a:latin typeface="Century Gothic" panose="020B0502020202020204" pitchFamily="34" charset="0"/>
              </a:rPr>
              <a:t>Аверина Ю.М., </a:t>
            </a:r>
            <a:r>
              <a:rPr lang="ru-RU" sz="1400" dirty="0" err="1">
                <a:latin typeface="Century Gothic" panose="020B0502020202020204" pitchFamily="34" charset="0"/>
              </a:rPr>
              <a:t>Ветрова</a:t>
            </a:r>
            <a:r>
              <a:rPr lang="ru-RU" sz="1400" dirty="0">
                <a:latin typeface="Century Gothic" panose="020B0502020202020204" pitchFamily="34" charset="0"/>
              </a:rPr>
              <a:t> М.А., Рыбина Е.О., Чумакова А.А. "Методы контроля качества воды"// "Успехи в химии и в химической технологии". - М.,: 2019. - С. 25-27.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2910" y="2429599"/>
            <a:ext cx="8863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2</a:t>
            </a:r>
            <a:r>
              <a:rPr lang="ru-RU" dirty="0"/>
              <a:t>.  </a:t>
            </a:r>
            <a:r>
              <a:rPr lang="ru-RU" sz="1400" dirty="0">
                <a:latin typeface="Century Gothic" panose="020B0502020202020204" pitchFamily="34" charset="0"/>
              </a:rPr>
              <a:t>Аксенов В.И., Ушаков Л.И., </a:t>
            </a:r>
            <a:r>
              <a:rPr lang="ru-RU" sz="1400" dirty="0" err="1">
                <a:latin typeface="Century Gothic" panose="020B0502020202020204" pitchFamily="34" charset="0"/>
              </a:rPr>
              <a:t>Ничкова</a:t>
            </a:r>
            <a:r>
              <a:rPr lang="ru-RU" sz="1400" dirty="0">
                <a:latin typeface="Century Gothic" panose="020B0502020202020204" pitchFamily="34" charset="0"/>
              </a:rPr>
              <a:t> И.И. "Химия воды". - Издательство "Урал", 2014. - 140 с.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910" y="2798931"/>
            <a:ext cx="85755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3. </a:t>
            </a:r>
            <a:r>
              <a:rPr lang="ru-RU" sz="1400" dirty="0">
                <a:latin typeface="Century Gothic" panose="020B0502020202020204" pitchFamily="34" charset="0"/>
              </a:rPr>
              <a:t>Карпенко Н.П., Ломакин И.М. "Гидрогеологический анализ современного состояния качества подземных вод московского региона" // "Гидравлика и инженерная гидрология". - 2020. - №4. - С. 128-136.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910" y="3599150"/>
            <a:ext cx="8712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4. </a:t>
            </a:r>
            <a:r>
              <a:rPr lang="ru-RU" sz="1400" dirty="0">
                <a:latin typeface="Century Gothic" panose="020B0502020202020204" pitchFamily="34" charset="0"/>
              </a:rPr>
              <a:t>"Путь московской воды: от колодца до озонирования" // Сайт Москвы URL: https://www.mos.ru/news/item/9267073/ (дата обращения: 30.03.2016).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908" y="4221088"/>
            <a:ext cx="8863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5. </a:t>
            </a:r>
            <a:r>
              <a:rPr lang="ru-RU" sz="1400" dirty="0">
                <a:latin typeface="Century Gothic" panose="020B0502020202020204" pitchFamily="34" charset="0"/>
              </a:rPr>
              <a:t>"Водные объекты Москвы" // </a:t>
            </a:r>
            <a:r>
              <a:rPr lang="ru-RU" sz="1400" dirty="0" err="1">
                <a:latin typeface="Century Gothic" panose="020B0502020202020204" pitchFamily="34" charset="0"/>
              </a:rPr>
              <a:t>Water</a:t>
            </a:r>
            <a:r>
              <a:rPr lang="ru-RU" sz="1400" dirty="0">
                <a:latin typeface="Century Gothic" panose="020B0502020202020204" pitchFamily="34" charset="0"/>
              </a:rPr>
              <a:t> </a:t>
            </a:r>
            <a:r>
              <a:rPr lang="ru-RU" sz="1400" dirty="0" err="1">
                <a:latin typeface="Century Gothic" panose="020B0502020202020204" pitchFamily="34" charset="0"/>
              </a:rPr>
              <a:t>Resources</a:t>
            </a:r>
            <a:r>
              <a:rPr lang="ru-RU" sz="1400" dirty="0">
                <a:latin typeface="Century Gothic" panose="020B0502020202020204" pitchFamily="34" charset="0"/>
              </a:rPr>
              <a:t> URL: https://waterresources.ru/region/moskva/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2910" y="4610177"/>
            <a:ext cx="8712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6</a:t>
            </a:r>
            <a:r>
              <a:rPr lang="ru-RU" dirty="0"/>
              <a:t>. </a:t>
            </a:r>
            <a:r>
              <a:rPr lang="ru-RU" sz="1400" dirty="0">
                <a:latin typeface="Century Gothic" panose="020B0502020202020204" pitchFamily="34" charset="0"/>
              </a:rPr>
              <a:t>"Химический анализ воды: методики, этапы и цены" // Комсомольская правда URL: https://www.kp.ru/guide/khimicheskii-analiz-vody.html (дата обращения: 23.05.2016).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908" y="5223436"/>
            <a:ext cx="727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7. </a:t>
            </a:r>
            <a:r>
              <a:rPr lang="en-US" sz="1400" dirty="0">
                <a:latin typeface="Century Gothic" panose="020B0502020202020204" pitchFamily="34" charset="0"/>
              </a:rPr>
              <a:t>https://www.flaticon.com/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721184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12</a:t>
            </a:fld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8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180206" cy="6936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903" y="34586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Актуальность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24744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Экологические характеристики водоемов, таких как реки, озера и океаны, могут оказывать значительное влияние на здоровье человека. Например, загрязненная вода может вызвать ряд заболеваний, включая холеру, тиф и гепатит А. Кроме того, наличие вредоносного цветения водорослей может привести к гибели рыбы и выработке токсинов, которые могут нанести вред здоровью человека при попадании в организм. </a:t>
            </a:r>
          </a:p>
          <a:p>
            <a:endParaRPr lang="ru-RU" dirty="0">
              <a:latin typeface="Century Gothic" panose="020B0502020202020204" pitchFamily="34" charset="0"/>
            </a:endParaRPr>
          </a:p>
          <a:p>
            <a:r>
              <a:rPr lang="ru-RU" dirty="0">
                <a:latin typeface="Century Gothic" panose="020B0502020202020204" pitchFamily="34" charset="0"/>
              </a:rPr>
              <a:t>Водоемы в городе Москва используются для питья, но человек не подозревает насколько эта вода загрязнена и потребляет её. В ходе работы будет дана экологическая характеристика водоемов, чтобы человек мог узнать насколько экологичны водоемы города Москвы. И что будет если выпить загрязненную воду, как это повлияет на здоровье человека.</a:t>
            </a:r>
          </a:p>
          <a:p>
            <a:endParaRPr lang="ru-RU" dirty="0">
              <a:latin typeface="Century Gothic" panose="020B0502020202020204" pitchFamily="34" charset="0"/>
            </a:endParaRPr>
          </a:p>
          <a:p>
            <a:r>
              <a:rPr lang="ru-RU" dirty="0">
                <a:latin typeface="Century Gothic" panose="020B0502020202020204" pitchFamily="34" charset="0"/>
              </a:rPr>
              <a:t>Поэтому понимание экологических характеристик водоемов имеет решающее значение для защиты здоровья населения. Проект, посвященный этой теме, может исследовать качество водоемов в конкретном регионе, выявить потенциальные источники загрязнения и оценить риски для здоровья человека.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27271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2</a:t>
            </a:fld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5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188640"/>
            <a:ext cx="5436096" cy="79208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73289" y="188640"/>
            <a:ext cx="4889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Практическая значимость проекта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396" y="1678182"/>
            <a:ext cx="87632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Практическая значимость исследовательской работы заключается в том, что результаты исследования могут быть использованы в разработке рекомендаций по потреблению питьевой воды для населения.</a:t>
            </a:r>
          </a:p>
          <a:p>
            <a:endParaRPr lang="ru-RU" dirty="0">
              <a:latin typeface="Century Gothic" panose="020B0502020202020204" pitchFamily="34" charset="0"/>
            </a:endParaRPr>
          </a:p>
          <a:p>
            <a:r>
              <a:rPr lang="ru-RU" dirty="0">
                <a:latin typeface="Century Gothic" panose="020B0502020202020204" pitchFamily="34" charset="0"/>
              </a:rPr>
              <a:t>Проект может иметь большое значение для работников здравоохранения и защитников окружающей среды. Обеспечивая детальное понимание экологических характеристик водных объектов, проект может способствовать принятию решений по политике и нормам управления водными ресурсами. </a:t>
            </a:r>
          </a:p>
          <a:p>
            <a:r>
              <a:rPr lang="ru-RU" dirty="0">
                <a:latin typeface="Century Gothic" panose="020B0502020202020204" pitchFamily="34" charset="0"/>
              </a:rPr>
              <a:t>Полученные результаты также могут быть использованы для разработки кампаний по охране здоровья населения, направленных на повышение осведомленности о рисках, связанных с загрязненной водой, и поощрение принятия моделей поведения, которые могут снизить эти риски.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4068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3</a:t>
            </a:fld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8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180206" cy="6936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903" y="34586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Цель и задачи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556792"/>
            <a:ext cx="79568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>
                <a:latin typeface="Century Gothic" panose="020B0502020202020204" pitchFamily="34" charset="0"/>
              </a:rPr>
              <a:t>Цель:</a:t>
            </a:r>
          </a:p>
          <a:p>
            <a:endParaRPr lang="ru-RU" dirty="0">
              <a:latin typeface="Century Gothic" panose="020B0502020202020204" pitchFamily="34" charset="0"/>
            </a:endParaRPr>
          </a:p>
          <a:p>
            <a:r>
              <a:rPr lang="ru-RU" dirty="0">
                <a:latin typeface="Century Gothic" panose="020B0502020202020204" pitchFamily="34" charset="0"/>
              </a:rPr>
              <a:t>Выяснить насколько экологичны водоемы города Москвы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284984"/>
            <a:ext cx="684076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>
                <a:latin typeface="Century Gothic" panose="020B0502020202020204" pitchFamily="34" charset="0"/>
              </a:rPr>
              <a:t>Задачи:</a:t>
            </a:r>
          </a:p>
          <a:p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Изучить воду из различных источников</a:t>
            </a:r>
          </a:p>
          <a:p>
            <a:pPr marL="342900" indent="-342900"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Выявить чистоту проб и дать им характеристику </a:t>
            </a:r>
          </a:p>
          <a:p>
            <a:pPr marL="342900" indent="-342900"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Рассказать, какое влияние на здоровье человека оказывает потребление загрязненной воды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45560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4</a:t>
            </a:fld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8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180206" cy="6936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903" y="34586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Объект изучения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556792"/>
            <a:ext cx="795688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/>
              <a:t>Водоемы Москвы:</a:t>
            </a:r>
          </a:p>
          <a:p>
            <a:endParaRPr lang="ru-RU" b="1" i="1" u="sng" dirty="0"/>
          </a:p>
          <a:p>
            <a:endParaRPr lang="ru-RU" b="1" i="1" u="sng" dirty="0"/>
          </a:p>
          <a:p>
            <a:r>
              <a:rPr lang="ru-RU" sz="2000" dirty="0"/>
              <a:t>1. Родник «Царевна-Лебедь» (Покровское-</a:t>
            </a:r>
            <a:r>
              <a:rPr lang="ru-RU" sz="2000" dirty="0" err="1"/>
              <a:t>Стрешнево</a:t>
            </a:r>
            <a:r>
              <a:rPr lang="ru-RU" sz="2000" dirty="0"/>
              <a:t>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r>
              <a:rPr lang="en-US" sz="2000" dirty="0"/>
              <a:t>2. </a:t>
            </a:r>
            <a:r>
              <a:rPr lang="ru-RU" sz="2000" dirty="0"/>
              <a:t>Река «</a:t>
            </a:r>
            <a:r>
              <a:rPr lang="ru-RU" sz="2000" dirty="0" err="1"/>
              <a:t>Химка</a:t>
            </a:r>
            <a:r>
              <a:rPr lang="ru-RU" sz="2000" dirty="0"/>
              <a:t>»</a:t>
            </a:r>
          </a:p>
          <a:p>
            <a:endParaRPr lang="en-US" sz="2000" dirty="0"/>
          </a:p>
          <a:p>
            <a:r>
              <a:rPr lang="en-US" sz="2000" dirty="0"/>
              <a:t>3.</a:t>
            </a:r>
            <a:r>
              <a:rPr lang="ru-RU" sz="2000" dirty="0"/>
              <a:t> Канал им. Москвы</a:t>
            </a:r>
          </a:p>
          <a:p>
            <a:endParaRPr lang="en-US" sz="2000" dirty="0"/>
          </a:p>
          <a:p>
            <a:r>
              <a:rPr lang="en-US" sz="2000" dirty="0"/>
              <a:t>4.</a:t>
            </a:r>
            <a:r>
              <a:rPr lang="ru-RU" sz="2000" dirty="0"/>
              <a:t> Вода из-под крана</a:t>
            </a:r>
          </a:p>
          <a:p>
            <a:endParaRPr lang="en-US" sz="2000" dirty="0"/>
          </a:p>
          <a:p>
            <a:r>
              <a:rPr lang="en-US" sz="2000" dirty="0"/>
              <a:t>5.</a:t>
            </a:r>
            <a:r>
              <a:rPr lang="ru-RU" sz="2000" dirty="0"/>
              <a:t> Фильтрованная вода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5</a:t>
            </a:fld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64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180206" cy="6936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903" y="34586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Гипотеза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516" y="2000298"/>
            <a:ext cx="87129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«Предположим, что в воде из водоемов есть очень опасные микроорганизмы, которые не известны человеку и они плохо влияют на здоровье, если пить неочищенную воду.»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6</a:t>
            </a:fld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33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932040" cy="6936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5516" y="345866"/>
            <a:ext cx="4716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Материалы исследования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475656" y="1803980"/>
            <a:ext cx="5310590" cy="1458356"/>
            <a:chOff x="1475656" y="1628800"/>
            <a:chExt cx="5310590" cy="1458356"/>
          </a:xfrm>
        </p:grpSpPr>
        <p:sp>
          <p:nvSpPr>
            <p:cNvPr id="4" name="TextBox 3"/>
            <p:cNvSpPr txBox="1"/>
            <p:nvPr/>
          </p:nvSpPr>
          <p:spPr>
            <a:xfrm>
              <a:off x="3059832" y="1979160"/>
              <a:ext cx="372641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Пробы воды из водоёмов</a:t>
              </a:r>
            </a:p>
            <a:p>
              <a:endParaRPr lang="ru-RU" sz="2400" dirty="0"/>
            </a:p>
            <a:p>
              <a:endParaRPr lang="ru-RU" dirty="0">
                <a:latin typeface="Century Gothic" panose="020B0502020202020204" pitchFamily="34" charset="0"/>
              </a:endParaRPr>
            </a:p>
          </p:txBody>
        </p:sp>
        <p:pic>
          <p:nvPicPr>
            <p:cNvPr id="1027" name="Picture 3" descr="C:\Users\Александр\Downloads\water-tap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1628800"/>
              <a:ext cx="1255122" cy="1255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Группа 8"/>
          <p:cNvGrpSpPr/>
          <p:nvPr/>
        </p:nvGrpSpPr>
        <p:grpSpPr>
          <a:xfrm>
            <a:off x="1475656" y="3284984"/>
            <a:ext cx="6192688" cy="1346092"/>
            <a:chOff x="1475656" y="3087156"/>
            <a:chExt cx="6192688" cy="1346092"/>
          </a:xfrm>
        </p:grpSpPr>
        <p:sp>
          <p:nvSpPr>
            <p:cNvPr id="6" name="TextBox 5"/>
            <p:cNvSpPr txBox="1"/>
            <p:nvPr/>
          </p:nvSpPr>
          <p:spPr>
            <a:xfrm>
              <a:off x="3059832" y="3443955"/>
              <a:ext cx="4608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Химические реактивы</a:t>
              </a:r>
            </a:p>
            <a:p>
              <a:endParaRPr lang="ru-RU" sz="2400" dirty="0"/>
            </a:p>
          </p:txBody>
        </p:sp>
        <p:pic>
          <p:nvPicPr>
            <p:cNvPr id="1028" name="Picture 4" descr="C:\Users\Александр\Downloads\scienc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3087156"/>
              <a:ext cx="1346092" cy="1346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7</a:t>
            </a:fld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2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180206" cy="69365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903" y="34586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Методы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531" y="2060848"/>
            <a:ext cx="80218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entury Gothic" panose="020B0502020202020204" pitchFamily="34" charset="0"/>
              </a:rPr>
              <a:t>1. Проведение эксперимента: На сколько вода из водоемов окислена PH?</a:t>
            </a:r>
          </a:p>
          <a:p>
            <a:pPr marL="457200" indent="-457200">
              <a:buAutoNum type="arabicPeriod"/>
            </a:pPr>
            <a:endParaRPr lang="ru-RU" sz="2000" dirty="0">
              <a:latin typeface="Century Gothic" panose="020B0502020202020204" pitchFamily="34" charset="0"/>
            </a:endParaRPr>
          </a:p>
          <a:p>
            <a:r>
              <a:rPr lang="ru-RU" sz="2000" dirty="0">
                <a:latin typeface="Century Gothic" panose="020B0502020202020204" pitchFamily="34" charset="0"/>
              </a:rPr>
              <a:t>2. Изучение общей минерализации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  <a:p>
            <a:endParaRPr lang="ru-RU" sz="2400" dirty="0">
              <a:latin typeface="Century Gothic" panose="020B0502020202020204" pitchFamily="34" charset="0"/>
            </a:endParaRPr>
          </a:p>
          <a:p>
            <a:pPr algn="ctr"/>
            <a:endParaRPr lang="ru-RU" sz="2400" dirty="0"/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8</a:t>
            </a:fld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5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229870"/>
            <a:ext cx="4180206" cy="693658"/>
          </a:xfrm>
          <a:prstGeom prst="homePlat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903" y="345866"/>
            <a:ext cx="3490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Этапы работы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92130" y="1552146"/>
            <a:ext cx="6552728" cy="585356"/>
            <a:chOff x="1043608" y="1628800"/>
            <a:chExt cx="6552728" cy="585356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367644" y="1628800"/>
              <a:ext cx="6228692" cy="58535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043608" y="1628800"/>
              <a:ext cx="648072" cy="5853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92130" y="3112516"/>
            <a:ext cx="6552728" cy="585356"/>
            <a:chOff x="1043608" y="1628800"/>
            <a:chExt cx="6552728" cy="58535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367644" y="1628800"/>
              <a:ext cx="6228692" cy="58535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043608" y="1628800"/>
              <a:ext cx="648072" cy="5853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2130" y="2339588"/>
            <a:ext cx="6552728" cy="585356"/>
            <a:chOff x="1043608" y="1628800"/>
            <a:chExt cx="6552728" cy="585356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367644" y="1628800"/>
              <a:ext cx="6228692" cy="58535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043608" y="1628800"/>
              <a:ext cx="648072" cy="5853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92130" y="4648490"/>
            <a:ext cx="6552728" cy="585356"/>
            <a:chOff x="1043608" y="1628800"/>
            <a:chExt cx="6552728" cy="585356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367644" y="1628800"/>
              <a:ext cx="6228692" cy="58535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043608" y="1628800"/>
              <a:ext cx="648072" cy="5853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92130" y="3861048"/>
            <a:ext cx="6552728" cy="585356"/>
            <a:chOff x="1043608" y="1628800"/>
            <a:chExt cx="6552728" cy="585356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1367644" y="1628800"/>
              <a:ext cx="6228692" cy="58535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043608" y="1628800"/>
              <a:ext cx="648072" cy="5853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92130" y="5445224"/>
            <a:ext cx="6552728" cy="585356"/>
            <a:chOff x="1043608" y="1628800"/>
            <a:chExt cx="6552728" cy="58535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1367644" y="1628800"/>
              <a:ext cx="6228692" cy="58535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1043608" y="1628800"/>
              <a:ext cx="648072" cy="5853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43936" y="1650743"/>
            <a:ext cx="344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8541" y="2432211"/>
            <a:ext cx="295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3316" y="3205139"/>
            <a:ext cx="295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8539" y="3953671"/>
            <a:ext cx="295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3316" y="4741113"/>
            <a:ext cx="295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8538" y="5537847"/>
            <a:ext cx="295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94208" y="166015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Определение темы и актуальности работы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06710" y="2309100"/>
            <a:ext cx="596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Постановка целей и задач исследовательского проекта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06710" y="3220528"/>
            <a:ext cx="298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Выдвижение гипотезы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08978" y="3969060"/>
            <a:ext cx="562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Сбор воды из разных источников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40202" y="4648490"/>
            <a:ext cx="675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Проведение лабораторного анализа проб воды и полученных результатов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99592" y="553784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Выводы</a:t>
            </a: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>
          <a:xfrm>
            <a:off x="6721976" y="6309320"/>
            <a:ext cx="2133600" cy="365125"/>
          </a:xfrm>
        </p:spPr>
        <p:txBody>
          <a:bodyPr/>
          <a:lstStyle/>
          <a:p>
            <a:fld id="{9C421173-DB52-4D8B-84A2-5FEF17D4AD3A}" type="slidenum">
              <a:rPr lang="ru-RU" sz="1400" smtClean="0">
                <a:latin typeface="Century Gothic" panose="020B0502020202020204" pitchFamily="34" charset="0"/>
              </a:rPr>
              <a:t>9</a:t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205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904</Words>
  <Application>Microsoft Office PowerPoint</Application>
  <PresentationFormat>Экран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Даня</cp:lastModifiedBy>
  <cp:revision>11</cp:revision>
  <dcterms:created xsi:type="dcterms:W3CDTF">2023-05-13T14:23:55Z</dcterms:created>
  <dcterms:modified xsi:type="dcterms:W3CDTF">2023-05-15T14:01:20Z</dcterms:modified>
</cp:coreProperties>
</file>