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handoutMasterIdLst>
    <p:handoutMasterId r:id="rId24"/>
  </p:handoutMasterIdLst>
  <p:sldIdLst>
    <p:sldId id="267" r:id="rId5"/>
    <p:sldId id="271" r:id="rId6"/>
    <p:sldId id="320" r:id="rId7"/>
    <p:sldId id="321" r:id="rId8"/>
    <p:sldId id="303" r:id="rId9"/>
    <p:sldId id="307" r:id="rId10"/>
    <p:sldId id="308" r:id="rId11"/>
    <p:sldId id="309" r:id="rId12"/>
    <p:sldId id="310" r:id="rId13"/>
    <p:sldId id="314" r:id="rId14"/>
    <p:sldId id="311" r:id="rId15"/>
    <p:sldId id="312" r:id="rId16"/>
    <p:sldId id="313" r:id="rId17"/>
    <p:sldId id="316" r:id="rId18"/>
    <p:sldId id="317" r:id="rId19"/>
    <p:sldId id="318" r:id="rId20"/>
    <p:sldId id="322" r:id="rId21"/>
    <p:sldId id="319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9" autoAdjust="0"/>
  </p:normalViewPr>
  <p:slideViewPr>
    <p:cSldViewPr>
      <p:cViewPr varScale="1">
        <p:scale>
          <a:sx n="73" d="100"/>
          <a:sy n="73" d="100"/>
        </p:scale>
        <p:origin x="402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citaty.net/avtory/emil-zolia/" TargetMode="External"/><Relationship Id="rId2" Type="http://schemas.openxmlformats.org/officeDocument/2006/relationships/hyperlink" Target="http://az.lib.ru/p/pisarew_d/text_0080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5003"/>
            <a:ext cx="12188825" cy="1625599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Художественное осмысление </a:t>
            </a:r>
            <a:br>
              <a:rPr lang="ru-RU" dirty="0"/>
            </a:br>
            <a:r>
              <a:rPr lang="ru-RU" dirty="0"/>
              <a:t>«женского вопроса»</a:t>
            </a:r>
            <a:br>
              <a:rPr lang="ru-RU" dirty="0"/>
            </a:br>
            <a:r>
              <a:rPr lang="ru-RU" dirty="0"/>
              <a:t> в романах И.С. Тургенева и Ш. </a:t>
            </a:r>
            <a:r>
              <a:rPr lang="ru-RU" dirty="0" err="1"/>
              <a:t>Бронте</a:t>
            </a:r>
            <a:r>
              <a:rPr lang="ru-RU" dirty="0"/>
              <a:t> 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446" y="3861048"/>
            <a:ext cx="9429931" cy="991077"/>
          </a:xfrm>
        </p:spPr>
        <p:txBody>
          <a:bodyPr rtlCol="0"/>
          <a:lstStyle/>
          <a:p>
            <a:pPr rtl="0"/>
            <a:r>
              <a:rPr lang="ru-RU" dirty="0"/>
              <a:t>Исследовательская работа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565475"/>
            <a:ext cx="1094521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Этих двух героинь романов Тургенева объединяют не только семейные обстоятельства: обе замужем, но живут вдали от своих мужей, используя брак как лживую маску для поддержания статуса в обществе. Новая эпоха с ее прогрессивными  идеями и возможностями не изменила их человеческую суть. </a:t>
            </a:r>
            <a:r>
              <a:rPr lang="ru-RU" dirty="0" err="1">
                <a:solidFill>
                  <a:srgbClr val="002060"/>
                </a:solidFill>
              </a:rPr>
              <a:t>Кукшина</a:t>
            </a:r>
            <a:r>
              <a:rPr lang="ru-RU" dirty="0">
                <a:solidFill>
                  <a:srgbClr val="002060"/>
                </a:solidFill>
              </a:rPr>
              <a:t> много говорит, но никакой конкретной деятельностью не занимается. Варвара Павловна проживает деньги мужа, как это делали светские дамы и в предыдущие столетия.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21A242-1EB7-4246-AA12-0EC1A8E4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3429000"/>
            <a:ext cx="1371992" cy="18369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2482518-CAE7-443E-8310-ACC7405E743E}"/>
              </a:ext>
            </a:extLst>
          </p:cNvPr>
          <p:cNvSpPr txBox="1">
            <a:spLocks/>
          </p:cNvSpPr>
          <p:nvPr/>
        </p:nvSpPr>
        <p:spPr>
          <a:xfrm>
            <a:off x="1917948" y="3856181"/>
            <a:ext cx="92890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Авдотья </a:t>
            </a:r>
            <a:r>
              <a:rPr lang="ru-RU" dirty="0" err="1">
                <a:solidFill>
                  <a:srgbClr val="002060"/>
                </a:solidFill>
              </a:rPr>
              <a:t>Кукшина</a:t>
            </a:r>
            <a:r>
              <a:rPr lang="ru-RU" dirty="0">
                <a:solidFill>
                  <a:srgbClr val="002060"/>
                </a:solidFill>
              </a:rPr>
              <a:t> не хочет становиться матерью. Лаврецкая вынуждает дочь жить в обстановке разгульного веселья и даже мечтает о ее будущности в роли «камелии», что непостижимо для матери, любящей своего ребенка.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Новый век с его перспективными возможностями для реализации талантов и способностей женщин был ими не замечен.</a:t>
            </a:r>
          </a:p>
          <a:p>
            <a:pPr marL="0" indent="0">
              <a:buFont typeface="Arial" pitchFamily="34" charset="0"/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4940F9-A2A6-47FF-86CA-7B61145E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39" y="2348880"/>
            <a:ext cx="1250206" cy="16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35" y="1376772"/>
            <a:ext cx="10918736" cy="25357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Лиза относится к представителям передовой молодежи. В споре Лаврецкого и Паншина о будущем России она не участвует, но внимательно слушает, обдумывает доводы и аргументы каждого и составляет собственное мнение: </a:t>
            </a:r>
            <a:r>
              <a:rPr lang="ru-RU" i="1" dirty="0"/>
              <a:t>«… ей было по душе с русскими людьми; русский склад ума ее радовал; она, не чинясь, по целым часам беседовала с старостой материнского имения, когда он приезжал в город, и беседовала с ним, как с ровней, без всякого барского снисхождения». </a:t>
            </a:r>
            <a:r>
              <a:rPr lang="ru-RU" dirty="0">
                <a:solidFill>
                  <a:srgbClr val="002060"/>
                </a:solidFill>
              </a:rPr>
              <a:t>Несомненно, и осведомленность о делах имения, и уважительная манера общения с простыми людьми являются чертами человека «нового времени». 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8C537EF-9A72-4BA2-BC07-AAE14F7437D1}"/>
              </a:ext>
            </a:extLst>
          </p:cNvPr>
          <p:cNvSpPr txBox="1">
            <a:spLocks/>
          </p:cNvSpPr>
          <p:nvPr/>
        </p:nvSpPr>
        <p:spPr>
          <a:xfrm>
            <a:off x="2388830" y="3933056"/>
            <a:ext cx="9361041" cy="2412730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Право выбора своей судьбы приводит главную героиню романа к</a:t>
            </a:r>
            <a:r>
              <a:rPr lang="ru-RU" b="1" dirty="0"/>
              <a:t> духовному подвигу</a:t>
            </a:r>
            <a:r>
              <a:rPr lang="ru-RU" dirty="0">
                <a:solidFill>
                  <a:srgbClr val="002060"/>
                </a:solidFill>
              </a:rPr>
              <a:t>: Лиза уходит в монастырь, чтобы до конца жизни молиться о спасении своей души и того, кого она имела несчастье полюбить. Духовная кантата Лемма является пророческой в судьбе героини. Слова </a:t>
            </a:r>
            <a:r>
              <a:rPr lang="ru-RU" i="1" dirty="0"/>
              <a:t>«Только праведные правы» и «Елизавете Калитиной»</a:t>
            </a:r>
            <a:r>
              <a:rPr lang="ru-RU" dirty="0">
                <a:solidFill>
                  <a:srgbClr val="002060"/>
                </a:solidFill>
              </a:rPr>
              <a:t> были окружены лучами». </a:t>
            </a:r>
          </a:p>
          <a:p>
            <a:pPr marL="0" indent="0">
              <a:buFont typeface="Arial" pitchFamily="34" charset="0"/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E40535-90B2-4B19-9850-45C4B91F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4" y="3953624"/>
            <a:ext cx="1884946" cy="24127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00E9DBD-640F-4A8C-A4DF-F8B8FEBE6C3F}"/>
              </a:ext>
            </a:extLst>
          </p:cNvPr>
          <p:cNvSpPr txBox="1">
            <a:spLocks/>
          </p:cNvSpPr>
          <p:nvPr/>
        </p:nvSpPr>
        <p:spPr>
          <a:xfrm>
            <a:off x="436563" y="332656"/>
            <a:ext cx="6809977" cy="1044116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 fontScale="925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И.С. Тургенев «Дворянское гнездо»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Образ Лизы Калитиной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3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09" y="1713088"/>
            <a:ext cx="10905806" cy="2543944"/>
          </a:xfrm>
        </p:spPr>
        <p:txBody>
          <a:bodyPr>
            <a:normAutofit fontScale="55000" lnSpcReduction="20000"/>
          </a:bodyPr>
          <a:lstStyle/>
          <a:p>
            <a:pPr marL="0" indent="0" defTabSz="610869">
              <a:lnSpc>
                <a:spcPct val="100000"/>
              </a:lnSpc>
              <a:spcBef>
                <a:spcPts val="2800"/>
              </a:spcBef>
              <a:buSzPct val="40000"/>
              <a:buNone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4400" dirty="0">
                <a:solidFill>
                  <a:srgbClr val="002060"/>
                </a:solidFill>
              </a:rPr>
              <a:t>У сироты Джейн Эйр чувство страха и незащищенности уступает место решимости изменить жизнь и найти достойную сферу деятельности. </a:t>
            </a:r>
            <a:r>
              <a:rPr lang="ru-RU" sz="4400" dirty="0">
                <a:solidFill>
                  <a:srgbClr val="002060"/>
                </a:solidFill>
                <a:sym typeface="Adobe Caslon Pro"/>
              </a:rPr>
              <a:t>Чтение помогает героине удовлетворить любознательность и пытливый ум. Сначала она одна из лучших учениц, а затем и учительница в школе </a:t>
            </a:r>
            <a:r>
              <a:rPr lang="ru-RU" sz="4400" dirty="0" err="1">
                <a:solidFill>
                  <a:srgbClr val="002060"/>
                </a:solidFill>
                <a:sym typeface="Adobe Caslon Pro"/>
              </a:rPr>
              <a:t>Ловуда</a:t>
            </a:r>
            <a:r>
              <a:rPr lang="ru-RU" sz="4400" dirty="0">
                <a:solidFill>
                  <a:srgbClr val="002060"/>
                </a:solidFill>
                <a:sym typeface="Adobe Caslon Pro"/>
              </a:rPr>
              <a:t>. </a:t>
            </a:r>
            <a:r>
              <a:rPr lang="ru-RU" sz="4400" dirty="0">
                <a:solidFill>
                  <a:srgbClr val="002060"/>
                </a:solidFill>
              </a:rPr>
              <a:t>Желание преуспеть позволило Джейн стать прекрасно образованной и востребованной в обществе барышней. Девочка из бедной дворянской семьи со временем сумела вызвать к себе уважение людей        высшего круга. </a:t>
            </a:r>
            <a:endParaRPr lang="ru-RU" sz="4400" i="1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8C537EF-9A72-4BA2-BC07-AAE14F7437D1}"/>
              </a:ext>
            </a:extLst>
          </p:cNvPr>
          <p:cNvSpPr txBox="1">
            <a:spLocks/>
          </p:cNvSpPr>
          <p:nvPr/>
        </p:nvSpPr>
        <p:spPr>
          <a:xfrm>
            <a:off x="2487775" y="4365104"/>
            <a:ext cx="9111843" cy="189587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Ключевое слово всех по-настоящему эмансипированных женщин – </a:t>
            </a:r>
            <a:r>
              <a:rPr lang="ru-RU" dirty="0"/>
              <a:t>«свобода» </a:t>
            </a:r>
            <a:r>
              <a:rPr lang="ru-RU" dirty="0">
                <a:solidFill>
                  <a:srgbClr val="002060"/>
                </a:solidFill>
              </a:rPr>
              <a:t>– становится для юной Джейн Эйр символом желанной перспективы будущего. </a:t>
            </a:r>
            <a:r>
              <a:rPr lang="ru-RU" i="1" dirty="0"/>
              <a:t>«Я возжаждала свободы, о свободе я вздыхала и вознесла краткую молитву о свободе – но ее, казалось, унес и рассеял легкий вечерний ветер».</a:t>
            </a:r>
            <a:endParaRPr lang="en-US" i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2AAA390-245C-4D24-B26C-14CF9143B54A}"/>
              </a:ext>
            </a:extLst>
          </p:cNvPr>
          <p:cNvSpPr txBox="1">
            <a:spLocks/>
          </p:cNvSpPr>
          <p:nvPr/>
        </p:nvSpPr>
        <p:spPr>
          <a:xfrm>
            <a:off x="549797" y="597024"/>
            <a:ext cx="6552728" cy="1116064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Шарлотта </a:t>
            </a:r>
            <a:r>
              <a:rPr lang="ru-RU" sz="3200" b="1" dirty="0" err="1"/>
              <a:t>Бронте</a:t>
            </a:r>
            <a:r>
              <a:rPr lang="ru-RU" sz="3200" b="1" dirty="0"/>
              <a:t> «Джейн Эйр»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Образ Джейн Эйр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9352E7-D6BB-42CD-B609-92BED996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4091299"/>
            <a:ext cx="1446460" cy="21730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07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72" y="885056"/>
            <a:ext cx="10945216" cy="2039888"/>
          </a:xfrm>
        </p:spPr>
        <p:txBody>
          <a:bodyPr>
            <a:normAutofit fontScale="25000" lnSpcReduction="20000"/>
          </a:bodyPr>
          <a:lstStyle/>
          <a:p>
            <a:pPr marL="0" indent="0" defTabSz="610869">
              <a:lnSpc>
                <a:spcPct val="100000"/>
              </a:lnSpc>
              <a:spcBef>
                <a:spcPts val="2800"/>
              </a:spcBef>
              <a:buSzPct val="40000"/>
              <a:buNone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9600" dirty="0">
                <a:solidFill>
                  <a:srgbClr val="002060"/>
                </a:solidFill>
                <a:sym typeface="Adobe Caslon Pro"/>
              </a:rPr>
              <a:t>Любовь становится серьезным испытанием для главной героини романа </a:t>
            </a:r>
            <a:r>
              <a:rPr lang="ru-RU" sz="9600" dirty="0" err="1">
                <a:solidFill>
                  <a:srgbClr val="002060"/>
                </a:solidFill>
                <a:sym typeface="Adobe Caslon Pro"/>
              </a:rPr>
              <a:t>Бронте</a:t>
            </a:r>
            <a:r>
              <a:rPr lang="ru-RU" sz="9600" dirty="0">
                <a:solidFill>
                  <a:srgbClr val="002060"/>
                </a:solidFill>
                <a:sym typeface="Adobe Caslon Pro"/>
              </a:rPr>
              <a:t> так же, как и для Лизы Калитиной. Обе героини оказались в ситуации </a:t>
            </a:r>
            <a:r>
              <a:rPr lang="ru-RU" sz="9600" dirty="0">
                <a:sym typeface="Adobe Caslon Pro"/>
              </a:rPr>
              <a:t>нравственного выбора </a:t>
            </a:r>
            <a:r>
              <a:rPr lang="ru-RU" sz="9600" dirty="0">
                <a:solidFill>
                  <a:srgbClr val="002060"/>
                </a:solidFill>
                <a:sym typeface="Adobe Caslon Pro"/>
              </a:rPr>
              <a:t>между стремлением быть счастливой, любить или нарушить человеческие законы и божьи заповеди. Если тургеневская Лиза обретает душевную гармонию в монастыре, то Джейн Эйр вознаграждена счастьем стать женой любимого человека, Эдварда Рочестера.</a:t>
            </a:r>
            <a:endParaRPr lang="ru-RU" sz="9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8C537EF-9A72-4BA2-BC07-AAE14F7437D1}"/>
              </a:ext>
            </a:extLst>
          </p:cNvPr>
          <p:cNvSpPr txBox="1">
            <a:spLocks/>
          </p:cNvSpPr>
          <p:nvPr/>
        </p:nvSpPr>
        <p:spPr>
          <a:xfrm>
            <a:off x="2378715" y="3068960"/>
            <a:ext cx="9111843" cy="1512168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Главное, что объединяет этих героинь русской и английской литературы, – это то, что </a:t>
            </a:r>
            <a:r>
              <a:rPr lang="ru-RU" dirty="0"/>
              <a:t>воля и свобода</a:t>
            </a:r>
            <a:r>
              <a:rPr lang="ru-RU" dirty="0">
                <a:solidFill>
                  <a:srgbClr val="002060"/>
                </a:solidFill>
              </a:rPr>
              <a:t>, дарованная им новыми общественными условиями, не увели их с истинного пути, укрепили в вере в божественное провидение. </a:t>
            </a:r>
            <a:endParaRPr lang="ru-RU" sz="4500" dirty="0">
              <a:solidFill>
                <a:srgbClr val="002060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BA82F-4807-4AC3-94FB-CBA1A03D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13" y="3212976"/>
            <a:ext cx="1775916" cy="2256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119AE7-C2A0-443F-9EE0-1912393C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4" y="4149080"/>
            <a:ext cx="1450974" cy="2176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77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CFBAA907-6BA1-44A6-AAF2-2C94D18AD927}"/>
              </a:ext>
            </a:extLst>
          </p:cNvPr>
          <p:cNvSpPr txBox="1">
            <a:spLocks/>
          </p:cNvSpPr>
          <p:nvPr/>
        </p:nvSpPr>
        <p:spPr>
          <a:xfrm>
            <a:off x="436563" y="332656"/>
            <a:ext cx="6809977" cy="1044116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Практическая часть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Анализ художественных средств, раскрывающих авторскую позицию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DA67198-B964-4DC7-B785-F444971D2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73470"/>
              </p:ext>
            </p:extLst>
          </p:nvPr>
        </p:nvGraphicFramePr>
        <p:xfrm>
          <a:off x="621804" y="1628800"/>
          <a:ext cx="11089233" cy="4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428">
                  <a:extLst>
                    <a:ext uri="{9D8B030D-6E8A-4147-A177-3AD203B41FA5}">
                      <a16:colId xmlns:a16="http://schemas.microsoft.com/office/drawing/2014/main" val="1490508425"/>
                    </a:ext>
                  </a:extLst>
                </a:gridCol>
                <a:gridCol w="3158043">
                  <a:extLst>
                    <a:ext uri="{9D8B030D-6E8A-4147-A177-3AD203B41FA5}">
                      <a16:colId xmlns:a16="http://schemas.microsoft.com/office/drawing/2014/main" val="663629175"/>
                    </a:ext>
                  </a:extLst>
                </a:gridCol>
                <a:gridCol w="2697381">
                  <a:extLst>
                    <a:ext uri="{9D8B030D-6E8A-4147-A177-3AD203B41FA5}">
                      <a16:colId xmlns:a16="http://schemas.microsoft.com/office/drawing/2014/main" val="4246725676"/>
                    </a:ext>
                  </a:extLst>
                </a:gridCol>
                <a:gridCol w="2697381">
                  <a:extLst>
                    <a:ext uri="{9D8B030D-6E8A-4147-A177-3AD203B41FA5}">
                      <a16:colId xmlns:a16="http://schemas.microsoft.com/office/drawing/2014/main" val="2604648843"/>
                    </a:ext>
                  </a:extLst>
                </a:gridCol>
              </a:tblGrid>
              <a:tr h="7161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Эпитеты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72293"/>
                  </a:ext>
                </a:extLst>
              </a:tr>
              <a:tr h="716164">
                <a:tc>
                  <a:txBody>
                    <a:bodyPr/>
                    <a:lstStyle/>
                    <a:p>
                      <a:r>
                        <a:rPr lang="ru-RU" sz="2400" dirty="0" err="1"/>
                        <a:t>Кукшина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Варвара Павловна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Лиза Калитина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Джейн Эйр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79829"/>
                  </a:ext>
                </a:extLst>
              </a:tr>
              <a:tr h="2960160">
                <a:tc>
                  <a:txBody>
                    <a:bodyPr/>
                    <a:lstStyle/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«маленькой и</a:t>
                      </a:r>
                      <a:r>
                        <a:rPr lang="ru-RU" sz="200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невзрачной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фигурке» </a:t>
                      </a:r>
                    </a:p>
                    <a:p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«двигалась </a:t>
                      </a:r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развязно 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… </a:t>
                      </a:r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неловко»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«растрепанная»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«сиплым голосом» 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«нервически злобно»</a:t>
                      </a:r>
                      <a:endParaRPr lang="ru-RU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«пленительного тела»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«звука ее голоса, замедленного, сладкого»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«веяло вкрадчивой прелестью»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«что-то грациозно-вакхическое»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«уклончивые, вертлявые речи» </a:t>
                      </a:r>
                      <a:endParaRPr lang="ru-RU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«тихо светились ее глаза»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«умиленной и тихой заботливостью» 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«светлые … слезы»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«чиста сердцем»</a:t>
                      </a: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«чудное умиление»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«благородная барышня»</a:t>
                      </a:r>
                    </a:p>
                    <a:p>
                      <a:endParaRPr lang="ru-RU" sz="200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«необычайно интересную историю»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8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CFBAA907-6BA1-44A6-AAF2-2C94D18AD927}"/>
              </a:ext>
            </a:extLst>
          </p:cNvPr>
          <p:cNvSpPr txBox="1">
            <a:spLocks/>
          </p:cNvSpPr>
          <p:nvPr/>
        </p:nvSpPr>
        <p:spPr>
          <a:xfrm>
            <a:off x="436563" y="332656"/>
            <a:ext cx="6809977" cy="1044116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Практическая часть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Анализ художественных средств, раскрывающих авторскую позицию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053CC2-AA06-44B6-9682-B77EAF00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63019"/>
              </p:ext>
            </p:extLst>
          </p:nvPr>
        </p:nvGraphicFramePr>
        <p:xfrm>
          <a:off x="513792" y="1418337"/>
          <a:ext cx="111612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val="961399858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3777132188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2289559308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3975136620"/>
                    </a:ext>
                  </a:extLst>
                </a:gridCol>
              </a:tblGrid>
              <a:tr h="1007466"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solidFill>
                            <a:schemeClr val="tx1"/>
                          </a:solidFill>
                        </a:rPr>
                        <a:t>Кукшина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художественная деталь</a:t>
                      </a:r>
                      <a:endParaRPr lang="ru-RU" sz="24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Варвара Павловна</a:t>
                      </a:r>
                    </a:p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сравнение, метафора, реминисценция</a:t>
                      </a:r>
                      <a:endParaRPr lang="ru-RU" sz="24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Лиза Калитина</a:t>
                      </a:r>
                    </a:p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антитеза</a:t>
                      </a:r>
                      <a:endParaRPr lang="ru-RU" sz="24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Джейн Эйр</a:t>
                      </a:r>
                    </a:p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внутренний монолог</a:t>
                      </a:r>
                      <a:endParaRPr lang="ru-RU" sz="24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68390"/>
                  </a:ext>
                </a:extLst>
              </a:tr>
              <a:tr h="3673054">
                <a:tc>
                  <a:txBody>
                    <a:bodyPr/>
                    <a:lstStyle/>
                    <a:p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Бумаги, письма, толстые </a:t>
                      </a:r>
                      <a:r>
                        <a:rPr lang="ru-RU" sz="1800" u="none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нумера</a:t>
                      </a:r>
                      <a:r>
                        <a:rPr lang="ru-RU" sz="18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русских журналов… большею частью неразрезанные»</a:t>
                      </a:r>
                    </a:p>
                    <a:p>
                      <a:endParaRPr lang="ru-RU" sz="180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«бутылкой шампанского»</a:t>
                      </a:r>
                    </a:p>
                    <a:p>
                      <a:r>
                        <a:rPr lang="ru-RU" sz="18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«разбросанные окурки папирос»</a:t>
                      </a:r>
                      <a:endParaRPr lang="ru-RU" sz="2000" u="none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«Письмо Варвары Павловны его доконало»</a:t>
                      </a:r>
                    </a:p>
                    <a:p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«…как 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ястреб когтит пойманную птицу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глубже и глубже врезывалась тоска в его сердце»</a:t>
                      </a:r>
                    </a:p>
                    <a:p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глаза …выражали одну безжалостную тупость и сытость победы. </a:t>
                      </a:r>
                      <a:r>
                        <a:rPr lang="ru-RU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ястреба, который когтит пойманную птицу</a:t>
                      </a:r>
                      <a:r>
                        <a:rPr lang="ru-RU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такие бывают глаза.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(«Вешние воды», Марья Николаевна Полозова)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«Но Лиза не чета той: она бы не потребовала от меня постыдных жертв; она бы не отвлекла бы меня от моих занятий; она бы сама воодушевила меня на честный, строгий труд, и мы пошли бы оба вперед к прекрасной цели». </a:t>
                      </a:r>
                      <a:r>
                        <a:rPr lang="ru-RU" sz="20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u="none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«Теперь я вспомнила, что есть настоящий большой мир и что тех, кто посмеет вторгнуться в его просторы в желании сполна познать жизнь среди его опасностей, ожидают самые разные надежды и страхи, впечатления и треволнения».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8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944B-9FFE-4DEF-95AE-2D924096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764704"/>
            <a:ext cx="9751060" cy="54892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</a:b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885528"/>
            <a:ext cx="10657184" cy="1989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Свобода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b="1" dirty="0">
                <a:solidFill>
                  <a:srgbClr val="002060"/>
                </a:solidFill>
              </a:rPr>
              <a:t>воля</a:t>
            </a:r>
            <a:r>
              <a:rPr lang="ru-RU" dirty="0">
                <a:solidFill>
                  <a:srgbClr val="002060"/>
                </a:solidFill>
              </a:rPr>
              <a:t>, несомненно, неотъемлемые права любого человека, в том числе и права женщин.  Но нельзя забывать о том, что фундаментальные изменения в обществе должны быть осознанными теми, чья жизнь кардинально меняется. Новые права неизбежно налагают на женщин ответственность за принятие собственных решений и в целом – за свою жизнь.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0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0AAA5-872C-462E-A511-76340C52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Использованная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836B1-3324-487F-8BDE-E2729557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196752"/>
            <a:ext cx="11161240" cy="5229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lvl="0"/>
            <a:r>
              <a:rPr lang="ru-RU" dirty="0" err="1"/>
              <a:t>Бронте</a:t>
            </a:r>
            <a:r>
              <a:rPr lang="ru-RU" dirty="0"/>
              <a:t> Ш. Джейн Эйр. – М.: АСТ. – С. 5-671</a:t>
            </a:r>
          </a:p>
          <a:p>
            <a:pPr lvl="0"/>
            <a:r>
              <a:rPr lang="ru-RU" dirty="0" err="1"/>
              <a:t>Буслакова</a:t>
            </a:r>
            <a:r>
              <a:rPr lang="ru-RU" dirty="0"/>
              <a:t> Т.П. Русская литература Х</a:t>
            </a:r>
            <a:r>
              <a:rPr lang="en-US" dirty="0"/>
              <a:t>I</a:t>
            </a:r>
            <a:r>
              <a:rPr lang="ru-RU" dirty="0"/>
              <a:t>Х века: учеб. минимум для абитуриента. – М.: «Высшая школа», 2001. – С. 367-383.</a:t>
            </a:r>
          </a:p>
          <a:p>
            <a:pPr lvl="0"/>
            <a:r>
              <a:rPr lang="ru-RU" dirty="0"/>
              <a:t>Даль В.И. Толковый словарь живого великорусского языка. В. 4-х томах. – СПб.: Диамант, 1996. – Т.4. – С. 664.</a:t>
            </a:r>
          </a:p>
          <a:p>
            <a:pPr lvl="0"/>
            <a:r>
              <a:rPr lang="ru-RU" dirty="0"/>
              <a:t>История зарубежной литературы XIX века: учеб. пособие / под ред. Н.А. Соловьевой, А.С. Дмитриева. – М.: </a:t>
            </a:r>
            <a:r>
              <a:rPr lang="ru-RU" dirty="0" err="1"/>
              <a:t>Высш</a:t>
            </a:r>
            <a:r>
              <a:rPr lang="ru-RU" dirty="0"/>
              <a:t>. школа, 1999. – 637 с.</a:t>
            </a:r>
          </a:p>
          <a:p>
            <a:pPr lvl="0"/>
            <a:r>
              <a:rPr lang="ru-RU" dirty="0"/>
              <a:t>Лебедев Ю.В. Роман И.С. Тургенева «Отцы и дети». – М.: Просвещение, 1982. – С. 86-95.</a:t>
            </a:r>
          </a:p>
          <a:p>
            <a:pPr lvl="0"/>
            <a:r>
              <a:rPr lang="ru-RU" dirty="0"/>
              <a:t>Проскурин Б.М. Новый человек и новое время в романе Шарлотты </a:t>
            </a:r>
            <a:r>
              <a:rPr lang="ru-RU" dirty="0" err="1"/>
              <a:t>Бронте</a:t>
            </a:r>
            <a:r>
              <a:rPr lang="ru-RU" dirty="0"/>
              <a:t> «Джейн Эйр» // Вестник Пермского университета. Российская и зарубежная филология. – 2009. – Вып.4. – С. 51-61</a:t>
            </a:r>
          </a:p>
          <a:p>
            <a:pPr lvl="0"/>
            <a:r>
              <a:rPr lang="ru-RU" dirty="0" err="1"/>
              <a:t>Пустовойт</a:t>
            </a:r>
            <a:r>
              <a:rPr lang="ru-RU" dirty="0"/>
              <a:t> П.Г. И.С. Тургенев – художник слова. – М.: Изд-во </a:t>
            </a:r>
            <a:r>
              <a:rPr lang="ru-RU" dirty="0" err="1"/>
              <a:t>Москов</a:t>
            </a:r>
            <a:r>
              <a:rPr lang="ru-RU" dirty="0"/>
              <a:t>. ун-та. – 1987. – С.149. </a:t>
            </a:r>
          </a:p>
          <a:p>
            <a:pPr lvl="0"/>
            <a:r>
              <a:rPr lang="ru-RU" dirty="0"/>
              <a:t>Тургенев И.С. Избранные сочинения. - М.: Художественная литература, 1987. – С.189-318; 441-600.</a:t>
            </a:r>
          </a:p>
          <a:p>
            <a:pPr lvl="0"/>
            <a:r>
              <a:rPr lang="ru-RU" dirty="0"/>
              <a:t>Цейтлин А.Г. Мастерство Тургенева-романиста. – М.: Совет. писатель, 1958. – С.138. </a:t>
            </a:r>
          </a:p>
          <a:p>
            <a:pPr lvl="0"/>
            <a:r>
              <a:rPr lang="ru-RU" dirty="0">
                <a:hlinkClick r:id="rId2"/>
              </a:rPr>
              <a:t>http://az.lib.ru/p/pisarew_d/text_0080.shtml</a:t>
            </a:r>
            <a:endParaRPr lang="ru-RU" dirty="0"/>
          </a:p>
          <a:p>
            <a:pPr lvl="0"/>
            <a:r>
              <a:rPr lang="ru-RU" dirty="0">
                <a:hlinkClick r:id="rId3"/>
              </a:rPr>
              <a:t>https://ru.citaty.net/avtory/emil-zolia/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1BD98-D881-4795-B207-36D591422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36" y="1407390"/>
            <a:ext cx="9751060" cy="1296144"/>
          </a:xfrm>
        </p:spPr>
        <p:txBody>
          <a:bodyPr rtlCol="0">
            <a:normAutofit fontScale="90000"/>
          </a:bodyPr>
          <a:lstStyle/>
          <a:p>
            <a:pPr defTabSz="355600">
              <a:lnSpc>
                <a:spcPct val="100000"/>
              </a:lnSpc>
              <a:spcBef>
                <a:spcPts val="0"/>
              </a:spcBef>
              <a:defRPr sz="7500" cap="none">
                <a:solidFill>
                  <a:srgbClr val="FFFFFF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pPr>
            <a:br>
              <a:rPr lang="ru-RU" sz="31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1">
                    <a:lumMod val="75000"/>
                  </a:schemeClr>
                </a:solidFill>
              </a:rPr>
              <a:t>Автор работы: Суюнова Ангелина </a:t>
            </a:r>
            <a:r>
              <a:rPr lang="ru-RU" sz="3100" dirty="0" err="1">
                <a:solidFill>
                  <a:schemeClr val="tx1">
                    <a:lumMod val="75000"/>
                  </a:schemeClr>
                </a:solidFill>
              </a:rPr>
              <a:t>Рамильевна</a:t>
            </a:r>
            <a:r>
              <a:rPr lang="ru-RU" sz="3100" dirty="0">
                <a:solidFill>
                  <a:schemeClr val="tx1">
                    <a:lumMod val="75000"/>
                  </a:schemeClr>
                </a:solidFill>
              </a:rPr>
              <a:t>,</a:t>
            </a:r>
            <a:br>
              <a:rPr lang="ru-RU" sz="31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1">
                    <a:lumMod val="75000"/>
                  </a:schemeClr>
                </a:solidFill>
              </a:rPr>
              <a:t>ученица 10-Д класса ОАНО  </a:t>
            </a:r>
            <a:r>
              <a:rPr lang="ru-RU" sz="6000" dirty="0"/>
              <a:t>«</a:t>
            </a:r>
            <a:r>
              <a:rPr lang="ru-RU" sz="3100" dirty="0">
                <a:solidFill>
                  <a:schemeClr val="tx1">
                    <a:lumMod val="75000"/>
                  </a:schemeClr>
                </a:solidFill>
              </a:rPr>
              <a:t>Школа Ника» г. </a:t>
            </a:r>
            <a:r>
              <a:rPr lang="ru-RU" sz="3100">
                <a:solidFill>
                  <a:schemeClr val="tx1">
                    <a:lumMod val="75000"/>
                  </a:schemeClr>
                </a:solidFill>
              </a:rPr>
              <a:t>Москва</a:t>
            </a:r>
            <a:endParaRPr lang="ru" sz="31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4773956" cy="33528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5736" y="3648968"/>
            <a:ext cx="9852633" cy="1490464"/>
          </a:xfrm>
        </p:spPr>
        <p:txBody>
          <a:bodyPr rtlCol="0">
            <a:normAutofit/>
          </a:bodyPr>
          <a:lstStyle/>
          <a:p>
            <a:pPr marL="0" indent="0" defTabSz="355600">
              <a:lnSpc>
                <a:spcPct val="100000"/>
              </a:lnSpc>
              <a:buNone/>
              <a:defRPr sz="7200" cap="none" spc="0">
                <a:solidFill>
                  <a:srgbClr val="FFFFFF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Руководитель: Кирей Светлана Александровна,</a:t>
            </a:r>
          </a:p>
          <a:p>
            <a:pPr marL="0" indent="0" defTabSz="355600">
              <a:lnSpc>
                <a:spcPct val="100000"/>
              </a:lnSpc>
              <a:buNone/>
              <a:defRPr sz="7200" cap="none" spc="0">
                <a:solidFill>
                  <a:srgbClr val="A6AAA9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учитель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9C0105-AA01-43C6-845E-EBD94D74F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605" y="760948"/>
            <a:ext cx="4773956" cy="24127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800" b="1" dirty="0">
                <a:solidFill>
                  <a:srgbClr val="002060"/>
                </a:solidFill>
              </a:rPr>
              <a:t>Объект: </a:t>
            </a:r>
            <a:r>
              <a:rPr lang="ru-RU" sz="10800" dirty="0"/>
              <a:t>развитие идеи расширения прав женщин в семье и обществе в середине Х</a:t>
            </a:r>
            <a:r>
              <a:rPr lang="en-US" sz="10800" dirty="0"/>
              <a:t>I</a:t>
            </a:r>
            <a:r>
              <a:rPr lang="ru-RU" sz="10800" dirty="0"/>
              <a:t>Х в. и художественное осмысление этого процесса в мировой классической литературе.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32AD58-B2CD-486A-9A59-33E4B59B2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6460" y="1340768"/>
            <a:ext cx="4773956" cy="936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800" b="1" dirty="0">
                <a:solidFill>
                  <a:srgbClr val="002060"/>
                </a:solidFill>
              </a:rPr>
              <a:t>Цель работы</a:t>
            </a:r>
            <a:r>
              <a:rPr lang="ru-RU" sz="10800" dirty="0">
                <a:solidFill>
                  <a:srgbClr val="002060"/>
                </a:solidFill>
              </a:rPr>
              <a:t>: </a:t>
            </a:r>
            <a:r>
              <a:rPr lang="ru-RU" sz="10800" dirty="0"/>
              <a:t>анализ авторской позиции в оценке литературных персонажей, совокупности художественных средств, раскрывающих образ героини, а также идеи произведения, отражающей позицию писателя относительно «женского вопроса» в современную для него эпоху социальных перемен.</a:t>
            </a:r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58F5F60-475D-4789-A2EA-06334C718723}"/>
              </a:ext>
            </a:extLst>
          </p:cNvPr>
          <p:cNvSpPr txBox="1">
            <a:spLocks/>
          </p:cNvSpPr>
          <p:nvPr/>
        </p:nvSpPr>
        <p:spPr>
          <a:xfrm>
            <a:off x="525605" y="3387355"/>
            <a:ext cx="47739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800" b="1" dirty="0">
                <a:solidFill>
                  <a:srgbClr val="002060"/>
                </a:solidFill>
              </a:rPr>
              <a:t>Предмет: </a:t>
            </a:r>
            <a:r>
              <a:rPr lang="ru-RU" sz="3800" dirty="0"/>
              <a:t>нравственный выбор героинь романов Тургенева и Бронте после того, как они получили право определять свой жизненный путь. Поэтика романов, раскрывающая идейный замысел писателей.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872E1C52-3B34-4A61-B3C7-8579886F1878}"/>
              </a:ext>
            </a:extLst>
          </p:cNvPr>
          <p:cNvSpPr txBox="1">
            <a:spLocks/>
          </p:cNvSpPr>
          <p:nvPr/>
        </p:nvSpPr>
        <p:spPr>
          <a:xfrm>
            <a:off x="2061964" y="836712"/>
            <a:ext cx="741682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300" b="1" dirty="0">
                <a:solidFill>
                  <a:srgbClr val="002060"/>
                </a:solidFill>
              </a:rPr>
              <a:t>Задачи:</a:t>
            </a:r>
            <a:endParaRPr lang="ru-RU" sz="8300" dirty="0">
              <a:solidFill>
                <a:srgbClr val="002060"/>
              </a:solidFill>
            </a:endParaRPr>
          </a:p>
          <a:p>
            <a:r>
              <a:rPr lang="ru-RU" sz="8300" b="1" dirty="0"/>
              <a:t> –</a:t>
            </a:r>
            <a:r>
              <a:rPr lang="ru-RU" sz="8300" dirty="0"/>
              <a:t> изучение публицистических и художественных произведений, посвященных теме «женского вопроса» в середине Х</a:t>
            </a:r>
            <a:r>
              <a:rPr lang="en-US" sz="8300" dirty="0"/>
              <a:t>I</a:t>
            </a:r>
            <a:r>
              <a:rPr lang="ru-RU" sz="8300" dirty="0"/>
              <a:t>Х века; </a:t>
            </a:r>
          </a:p>
          <a:p>
            <a:r>
              <a:rPr lang="ru-RU" sz="8300" dirty="0"/>
              <a:t>– выбор художественных произведений и критериев сравнительно-сопоставительного анализа;</a:t>
            </a:r>
          </a:p>
          <a:p>
            <a:r>
              <a:rPr lang="ru-RU" sz="8300" dirty="0"/>
              <a:t>– анализ отдельных эпизодов для исследования совокупности художественных средств, помогающих раскрыть авторскую позицию и идею романа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944B-9FFE-4DEF-95AE-2D924096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«Женский вопрос» как прогрессивная тема в дворянском обществе 40-60-х гг. Х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I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Х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века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2548632"/>
            <a:ext cx="9751060" cy="36004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Современная и актуальная тема эмансипации женщин вызывала обсуждения и споры в светских гостиных, творческих кружках, редакциях литературных журналов. </a:t>
            </a:r>
          </a:p>
          <a:p>
            <a:r>
              <a:rPr lang="ru-RU" dirty="0">
                <a:solidFill>
                  <a:srgbClr val="002060"/>
                </a:solidFill>
              </a:rPr>
              <a:t>В мировой литературе появляются художественные произведения, в которых писатели отражают свое отношение к идеям эмансипации и свое видение новой роли женщины в обществе. Общие социальные процессы приводят к </a:t>
            </a:r>
            <a:r>
              <a:rPr lang="ru-RU" i="1" dirty="0"/>
              <a:t>опосредованному диалогу</a:t>
            </a:r>
            <a:r>
              <a:rPr lang="ru-RU" dirty="0">
                <a:solidFill>
                  <a:srgbClr val="002060"/>
                </a:solidFill>
              </a:rPr>
              <a:t> между произведениями русских и зарубежных классиков и, конечно, между писателями и их читателями-современниками.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36A6B-FE99-4EBD-A6A6-12CC9BB4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12" y="1124744"/>
            <a:ext cx="2002235" cy="1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944B-9FFE-4DEF-95AE-2D924096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Развитие идеи эмансипации женщин в литературе сер. Х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I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Х века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772816"/>
            <a:ext cx="10945216" cy="4653384"/>
          </a:xfrm>
        </p:spPr>
        <p:txBody>
          <a:bodyPr>
            <a:normAutofit/>
          </a:bodyPr>
          <a:lstStyle/>
          <a:p>
            <a:pPr marL="0" indent="0" defTabSz="610869">
              <a:lnSpc>
                <a:spcPct val="100000"/>
              </a:lnSpc>
              <a:spcBef>
                <a:spcPts val="2800"/>
              </a:spcBef>
              <a:buSzPct val="40000"/>
              <a:buNone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2600" dirty="0">
                <a:solidFill>
                  <a:srgbClr val="002060"/>
                </a:solidFill>
              </a:rPr>
              <a:t>Диалог русских и зарубежных писателей эпохи социальных перемен происходил как очно, в обсуждениях и спорах (дискуссии Тургенева и Чернышевского в редакции журнала «Современник»), так и в личной переписке Тургенева с Жорж Санд, Мопассаном, сестрами </a:t>
            </a:r>
            <a:r>
              <a:rPr lang="ru-RU" sz="2600" dirty="0" err="1">
                <a:solidFill>
                  <a:srgbClr val="002060"/>
                </a:solidFill>
              </a:rPr>
              <a:t>Бронте</a:t>
            </a:r>
            <a:r>
              <a:rPr lang="ru-RU" sz="2600" dirty="0">
                <a:solidFill>
                  <a:srgbClr val="002060"/>
                </a:solidFill>
              </a:rPr>
              <a:t>. </a:t>
            </a:r>
            <a:endParaRPr lang="en-US" sz="2600" dirty="0">
              <a:solidFill>
                <a:srgbClr val="002060"/>
              </a:solidFill>
            </a:endParaRPr>
          </a:p>
          <a:p>
            <a:pPr marL="0" indent="0" defTabSz="610869">
              <a:lnSpc>
                <a:spcPct val="100000"/>
              </a:lnSpc>
              <a:spcBef>
                <a:spcPts val="2800"/>
              </a:spcBef>
              <a:buSzPct val="40000"/>
              <a:buNone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rPr lang="ru-RU" sz="2800" dirty="0">
                <a:solidFill>
                  <a:srgbClr val="002060"/>
                </a:solidFill>
              </a:rPr>
              <a:t>Нам представляется интересным рассмотреть поэтику романов </a:t>
            </a:r>
            <a:r>
              <a:rPr lang="ru-RU" sz="2600" b="1" i="1" dirty="0"/>
              <a:t>И.С. Тургенева «Отцы и дети», «Дворянское гнездо» </a:t>
            </a:r>
            <a:r>
              <a:rPr lang="ru-RU" sz="2600" dirty="0">
                <a:solidFill>
                  <a:srgbClr val="002060"/>
                </a:solidFill>
              </a:rPr>
              <a:t>и романа </a:t>
            </a:r>
            <a:r>
              <a:rPr lang="ru-RU" sz="2600" b="1" i="1" dirty="0"/>
              <a:t>Шарлотты </a:t>
            </a:r>
            <a:r>
              <a:rPr lang="ru-RU" sz="2600" b="1" i="1" dirty="0" err="1"/>
              <a:t>Бронте</a:t>
            </a:r>
            <a:r>
              <a:rPr lang="ru-RU" sz="2600" b="1" i="1" dirty="0"/>
              <a:t> «Джейн Эйр» </a:t>
            </a:r>
            <a:r>
              <a:rPr lang="ru-RU" sz="2600" dirty="0">
                <a:solidFill>
                  <a:srgbClr val="002060"/>
                </a:solidFill>
              </a:rPr>
              <a:t>как с точки зрения поиска жизненного пути женщины, так и с позиции вечных нравственных ценностей.</a:t>
            </a:r>
            <a:endParaRPr lang="ru-RU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2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944B-9FFE-4DEF-95AE-2D924096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764704"/>
            <a:ext cx="9751060" cy="54892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</a:b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</a:b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C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вобода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dobe Caslon Pro"/>
              </a:rPr>
              <a:t> выбора своей судьбы – новое право женщин в эпоху социальных перемен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39912"/>
            <a:ext cx="10945216" cy="4653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Понятие «свободы» становится ключевым в борьбе женщин за свои права в середине Х</a:t>
            </a:r>
            <a:r>
              <a:rPr lang="en-US" sz="2800" dirty="0">
                <a:solidFill>
                  <a:srgbClr val="002060"/>
                </a:solidFill>
              </a:rPr>
              <a:t>I</a:t>
            </a:r>
            <a:r>
              <a:rPr lang="ru-RU" sz="2800" dirty="0">
                <a:solidFill>
                  <a:srgbClr val="002060"/>
                </a:solidFill>
              </a:rPr>
              <a:t>Х века. По определению </a:t>
            </a:r>
            <a:r>
              <a:rPr lang="ru-RU" sz="2800" b="1" dirty="0">
                <a:solidFill>
                  <a:srgbClr val="002060"/>
                </a:solidFill>
              </a:rPr>
              <a:t>В.И. Даля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i="1" dirty="0"/>
              <a:t>«эмансипация – освобождение от зависимости, подчиненности; полная воля, свобода».</a:t>
            </a:r>
            <a:r>
              <a:rPr lang="ru-RU" sz="2800" i="1" baseline="30000" dirty="0"/>
              <a:t> </a:t>
            </a:r>
            <a:endParaRPr lang="ru-RU" sz="2800" i="1" dirty="0"/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Мы проанализировали образ каждой героини, рассматривая его с позиции французского писателя </a:t>
            </a:r>
            <a:r>
              <a:rPr lang="ru-RU" sz="2800" b="1" dirty="0">
                <a:solidFill>
                  <a:srgbClr val="002060"/>
                </a:solidFill>
              </a:rPr>
              <a:t>Эмиля Золя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/>
              <a:t>«Эмансипация женщины — это замечательно, но сначала ее следует научить, как обращаться со свободой».</a:t>
            </a:r>
            <a:r>
              <a:rPr lang="ru-RU" sz="2800" i="1" baseline="300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Романы Тургенева и </a:t>
            </a:r>
            <a:r>
              <a:rPr lang="ru-RU" sz="2800" dirty="0" err="1">
                <a:solidFill>
                  <a:srgbClr val="002060"/>
                </a:solidFill>
              </a:rPr>
              <a:t>Бронте</a:t>
            </a:r>
            <a:r>
              <a:rPr lang="ru-RU" sz="2800" dirty="0">
                <a:solidFill>
                  <a:srgbClr val="002060"/>
                </a:solidFill>
              </a:rPr>
              <a:t> помогают читателям задуматься о том, </a:t>
            </a:r>
            <a:r>
              <a:rPr lang="ru-RU" sz="2800" b="1" i="1" dirty="0">
                <a:solidFill>
                  <a:srgbClr val="002060"/>
                </a:solidFill>
              </a:rPr>
              <a:t>как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распоряжаются женщины предоставленной им свободой? Какие ошибки совершают? Или, наоборот, на какой духовный подвиг оказываются способны после того, как им предоставлено право выбора: кого любить и как распорядиться своей судьбой.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2132856"/>
            <a:ext cx="10945216" cy="407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Авдотья </a:t>
            </a:r>
            <a:r>
              <a:rPr lang="ru-RU" dirty="0" err="1">
                <a:solidFill>
                  <a:srgbClr val="002060"/>
                </a:solidFill>
              </a:rPr>
              <a:t>Кукшина</a:t>
            </a:r>
            <a:r>
              <a:rPr lang="ru-RU" dirty="0">
                <a:solidFill>
                  <a:srgbClr val="002060"/>
                </a:solidFill>
              </a:rPr>
              <a:t> считает себя передовой женщиной-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эмансипе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dirty="0">
                <a:solidFill>
                  <a:srgbClr val="002060"/>
                </a:solidFill>
              </a:rPr>
              <a:t>и с пафосом заявляет о своей активной общественной позиции: </a:t>
            </a:r>
            <a:r>
              <a:rPr lang="ru-RU" i="1" dirty="0"/>
              <a:t>«Не за бабенок, а за права женщин, которые я поклялась защищать до последней капли крови»</a:t>
            </a:r>
            <a:r>
              <a:rPr lang="ru-RU" dirty="0">
                <a:solidFill>
                  <a:srgbClr val="002060"/>
                </a:solidFill>
              </a:rPr>
              <a:t>.  Героиня «сорит» словами: бесконечный перечень научных отраслей </a:t>
            </a:r>
            <a:r>
              <a:rPr lang="ru-RU" dirty="0"/>
              <a:t>(химия, физиология, воспитание, эмбриология)</a:t>
            </a:r>
            <a:r>
              <a:rPr lang="ru-RU" dirty="0">
                <a:solidFill>
                  <a:srgbClr val="002060"/>
                </a:solidFill>
              </a:rPr>
              <a:t>, знаменитых имен </a:t>
            </a:r>
            <a:r>
              <a:rPr lang="ru-RU" dirty="0"/>
              <a:t>(Либих, Кисляков, </a:t>
            </a:r>
            <a:r>
              <a:rPr lang="ru-RU" dirty="0" err="1"/>
              <a:t>Елисевич</a:t>
            </a:r>
            <a:r>
              <a:rPr lang="ru-RU" dirty="0"/>
              <a:t>, Жорж Санд, Купер, Бунзен, </a:t>
            </a:r>
            <a:r>
              <a:rPr lang="ru-RU" dirty="0" err="1"/>
              <a:t>Маколей</a:t>
            </a:r>
            <a:r>
              <a:rPr lang="ru-RU" dirty="0"/>
              <a:t>, </a:t>
            </a:r>
            <a:r>
              <a:rPr lang="ru-RU" dirty="0" err="1"/>
              <a:t>Мишле</a:t>
            </a:r>
            <a:r>
              <a:rPr lang="ru-RU" dirty="0"/>
              <a:t>)</a:t>
            </a:r>
            <a:r>
              <a:rPr lang="ru-RU" dirty="0">
                <a:solidFill>
                  <a:srgbClr val="002060"/>
                </a:solidFill>
              </a:rPr>
              <a:t>. Такое «нагромождение» в речи позволяет понять, что героиня несведуща в этих областях. И авторское замечание о </a:t>
            </a:r>
            <a:r>
              <a:rPr lang="ru-RU" i="1" dirty="0"/>
              <a:t>“прогрессивных” </a:t>
            </a:r>
            <a:r>
              <a:rPr lang="ru-RU" dirty="0">
                <a:solidFill>
                  <a:srgbClr val="002060"/>
                </a:solidFill>
              </a:rPr>
              <a:t>стремлениях хозяйки звучит иронически. Безнравственно заявление героини о том, что отсутствие детей у женщины становится синонимом ее «свободы». Новые права она восприняла как освобождение от обязательств женщины в браке, который является для нее либо «предрассудком», либо «преступлением».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0546C-231A-4D6E-961E-55A73DED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82" y="407565"/>
            <a:ext cx="1280882" cy="1700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ED8DB4D-9372-46D2-89A9-C77B8F1772AD}"/>
              </a:ext>
            </a:extLst>
          </p:cNvPr>
          <p:cNvSpPr txBox="1">
            <a:spLocks/>
          </p:cNvSpPr>
          <p:nvPr/>
        </p:nvSpPr>
        <p:spPr>
          <a:xfrm>
            <a:off x="2422004" y="673138"/>
            <a:ext cx="8208911" cy="131570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И.С. Тургенев «Отцы и дети»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Образ Авдотьи </a:t>
            </a:r>
            <a:r>
              <a:rPr lang="ru-RU" sz="3200" b="1" dirty="0" err="1"/>
              <a:t>Кукшиной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AB39E-F3F7-4450-825F-BBA7DA1A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2132856"/>
            <a:ext cx="10945216" cy="4077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Практичная и лицемерная, Варвара Павловна живет так, как хочет. Ее поведение напоминает образ жизни сторонников модной в те годы теории </a:t>
            </a:r>
            <a:r>
              <a:rPr lang="ru-RU" dirty="0"/>
              <a:t>«разумного эгоизма»</a:t>
            </a:r>
            <a:r>
              <a:rPr lang="ru-RU" dirty="0">
                <a:solidFill>
                  <a:srgbClr val="002060"/>
                </a:solidFill>
              </a:rPr>
              <a:t>. Получив от мужа не только достойное обеспечение, но и преданность, и любовь, она выбирает порок. Жизнь для Варвары Павловны становится веселой каруселью. </a:t>
            </a:r>
            <a:r>
              <a:rPr lang="ru-RU" i="1" dirty="0"/>
              <a:t>«Вы достигли всех ваших целей»</a:t>
            </a:r>
            <a:r>
              <a:rPr lang="ru-RU" dirty="0">
                <a:solidFill>
                  <a:srgbClr val="002060"/>
                </a:solidFill>
              </a:rPr>
              <a:t>, – подводит грустный итог их семейным отношениям главный герой романа Лаврецкий.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Изображая судьбу героини, Тургенев предупреждает своих читателей, к какому логическому финалу приводит подобный образ жизни некогда порядочной женщины, не сумевшей справиться с искушениями неверно понятой свободы.  В зрелом возрасте ее идеалом становится героиня романа Дюма-сына «Дама с камелиями».</a:t>
            </a:r>
          </a:p>
          <a:p>
            <a:pPr marL="0" indent="0">
              <a:buNone/>
            </a:pPr>
            <a:endParaRPr lang="ru-RU" sz="2800" i="1" dirty="0"/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en-US" sz="5900" dirty="0">
              <a:solidFill>
                <a:srgbClr val="002060"/>
              </a:solidFill>
            </a:endParaRPr>
          </a:p>
          <a:p>
            <a:pPr defTabSz="610869">
              <a:lnSpc>
                <a:spcPct val="100000"/>
              </a:lnSpc>
              <a:spcBef>
                <a:spcPts val="2800"/>
              </a:spcBef>
              <a:buSzPct val="40000"/>
              <a:defRPr sz="4500" cap="none">
                <a:latin typeface="Adobe Caslon Pro"/>
                <a:ea typeface="Adobe Caslon Pro"/>
                <a:cs typeface="Adobe Caslon Pro"/>
                <a:sym typeface="Adobe Caslon Pro"/>
              </a:defRPr>
            </a:pPr>
            <a:endParaRPr lang="ru-RU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21A242-1EB7-4246-AA12-0EC1A8E4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325615"/>
            <a:ext cx="1371992" cy="18369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717768-FB19-4354-AA91-E745AC10FF74}"/>
              </a:ext>
            </a:extLst>
          </p:cNvPr>
          <p:cNvSpPr txBox="1">
            <a:spLocks/>
          </p:cNvSpPr>
          <p:nvPr/>
        </p:nvSpPr>
        <p:spPr>
          <a:xfrm>
            <a:off x="3358108" y="571385"/>
            <a:ext cx="8208911" cy="131570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И.С. Тургенев «Дворянское гнездо»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Образ Варвары Павловны Лаврецкой</a:t>
            </a:r>
            <a:endParaRPr lang="ru-RU" sz="3200" b="1"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975</TotalTime>
  <Words>2004</Words>
  <Application>Microsoft Office PowerPoint</Application>
  <PresentationFormat>Произвольный</PresentationFormat>
  <Paragraphs>121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Adobe Caslon Pro</vt:lpstr>
      <vt:lpstr>Arial</vt:lpstr>
      <vt:lpstr>Constantia</vt:lpstr>
      <vt:lpstr>Книга 16 х 9</vt:lpstr>
      <vt:lpstr>Художественное осмысление  «женского вопроса»  в романах И.С. Тургенева и Ш. Бронте </vt:lpstr>
      <vt:lpstr> Автор работы: Суюнова Ангелина Рамильевна, ученица 10-Д класса ОАНО  «Школа Ника» г. Москва</vt:lpstr>
      <vt:lpstr>Презентация PowerPoint</vt:lpstr>
      <vt:lpstr>Презентация PowerPoint</vt:lpstr>
      <vt:lpstr>«Женский вопрос» как прогрессивная тема в дворянском обществе 40-60-х гг. ХIХ века</vt:lpstr>
      <vt:lpstr>Развитие идеи эмансипации женщин в литературе сер. ХIХ века</vt:lpstr>
      <vt:lpstr>  Cвобода выбора своей судьбы – новое право женщин в эпоху социальных перемен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Заключение</vt:lpstr>
      <vt:lpstr>Использованная 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 «Кому на Руси жить хорошо» </dc:title>
  <dc:creator>Пользователь</dc:creator>
  <cp:lastModifiedBy>Учитель</cp:lastModifiedBy>
  <cp:revision>60</cp:revision>
  <dcterms:created xsi:type="dcterms:W3CDTF">2021-12-26T19:13:18Z</dcterms:created>
  <dcterms:modified xsi:type="dcterms:W3CDTF">2023-05-17T06:55:56Z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