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1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9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4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5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D1912D-3E9F-4337-B7D5-77A149D327A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EFAD4D-4B13-4299-9367-2D8E05CC57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7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F10C8-B716-5311-9ADC-3BD24A62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08" y="2787261"/>
            <a:ext cx="7772400" cy="1448309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ОБОРУДОВАНИЕ ДЛЯ ШТАНГОВОЙ ЭКСПЛУАТАЦИИ СКВАЖИН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224-A180-E68C-6F95-E930B3014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278" y="5672378"/>
            <a:ext cx="3631721" cy="728422"/>
          </a:xfrm>
        </p:spPr>
        <p:txBody>
          <a:bodyPr>
            <a:normAutofit/>
          </a:bodyPr>
          <a:lstStyle/>
          <a:p>
            <a:pPr algn="ctr"/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МДК 02.01 Эксплуатация нефтегазопромыслового оборудования</a:t>
            </a:r>
          </a:p>
        </p:txBody>
      </p:sp>
      <p:pic>
        <p:nvPicPr>
          <p:cNvPr id="4" name="Рисунок 9" descr="Нефтяной институт (филиал) федерального государственного бюджетного образовательного учреждения высшего образования «Югорский государственный университет» ">
            <a:extLst>
              <a:ext uri="{FF2B5EF4-FFF2-40B4-BE49-F238E27FC236}">
                <a16:creationId xmlns:a16="http://schemas.microsoft.com/office/drawing/2014/main" id="{ADBFD7D5-3589-866C-FC2D-FE0DF0B5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9"/>
          <a:stretch>
            <a:fillRect/>
          </a:stretch>
        </p:blipFill>
        <p:spPr bwMode="auto">
          <a:xfrm>
            <a:off x="3664414" y="310551"/>
            <a:ext cx="2065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B6993-42D4-53D1-5519-AE43156F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5" y="0"/>
            <a:ext cx="665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69161F-4032-513E-3F07-CD941FB3804A}"/>
              </a:ext>
            </a:extLst>
          </p:cNvPr>
          <p:cNvSpPr txBox="1"/>
          <p:nvPr/>
        </p:nvSpPr>
        <p:spPr>
          <a:xfrm>
            <a:off x="871268" y="241388"/>
            <a:ext cx="7349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Фонд скважин, дающих продукцию, оборудованных УШГН, по нефтяным компаниям на 1 января 2018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94241-215C-A9F2-2006-FA0FF991D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t="13354" r="4905" b="25598"/>
          <a:stretch/>
        </p:blipFill>
        <p:spPr>
          <a:xfrm>
            <a:off x="871268" y="1518249"/>
            <a:ext cx="7538018" cy="3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3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2FC43D-56CC-2E1F-CF18-26A9E2B72764}"/>
              </a:ext>
            </a:extLst>
          </p:cNvPr>
          <p:cNvSpPr txBox="1"/>
          <p:nvPr/>
        </p:nvSpPr>
        <p:spPr>
          <a:xfrm>
            <a:off x="2147438" y="149597"/>
            <a:ext cx="4849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 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4C98D61-125D-E79F-222E-23AC1660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074" r="12708" b="16852"/>
          <a:stretch/>
        </p:blipFill>
        <p:spPr>
          <a:xfrm>
            <a:off x="1076325" y="457374"/>
            <a:ext cx="6991350" cy="3295651"/>
          </a:xfrm>
          <a:prstGeom prst="rect">
            <a:avLst/>
          </a:prstGeom>
        </p:spPr>
      </p:pic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F3B51C93-CAC6-5B11-3208-884C74280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49144"/>
              </p:ext>
            </p:extLst>
          </p:nvPr>
        </p:nvGraphicFramePr>
        <p:xfrm>
          <a:off x="385762" y="3753025"/>
          <a:ext cx="8372475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398">
                  <a:extLst>
                    <a:ext uri="{9D8B030D-6E8A-4147-A177-3AD203B41FA5}">
                      <a16:colId xmlns:a16="http://schemas.microsoft.com/office/drawing/2014/main" val="3867794998"/>
                    </a:ext>
                  </a:extLst>
                </a:gridCol>
                <a:gridCol w="6828077">
                  <a:extLst>
                    <a:ext uri="{9D8B030D-6E8A-4147-A177-3AD203B41FA5}">
                      <a16:colId xmlns:a16="http://schemas.microsoft.com/office/drawing/2014/main" val="2293445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Достоинства ШСН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приспособленность их работы в условиях малого дебита скважин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обеспечивают высокий напор в ограниченном диапазоне подач от 5 до 50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/сут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области подач от 1 до 40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/сут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имеют наиболее высокий КПД по сравнению с другими способами добычи нефти (до 37%)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724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Недостатки ШСН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чувствительность к такому ряду осложняющих факторов, как кривизна ствола скважины, обводненность продукции, наличие механических примесей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ограничение по глубине спуска насоса (чем глубже, тем выше вероятность обрыва штанг);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малая подача насоса;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громоздкое наземное оборудование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16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33E176-850D-D82B-2486-5FBB886D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14" y="242407"/>
            <a:ext cx="6876736" cy="59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AEB11E-ADBE-C9AA-CFF7-73BA0ED2C011}"/>
              </a:ext>
            </a:extLst>
          </p:cNvPr>
          <p:cNvSpPr txBox="1"/>
          <p:nvPr/>
        </p:nvSpPr>
        <p:spPr>
          <a:xfrm>
            <a:off x="897146" y="42352"/>
            <a:ext cx="7349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НАЗЕМНОЕ ОБОРУДОВАНИЕ УШГН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B31BC-CAE7-8EAD-440D-497F96C221AF}"/>
              </a:ext>
            </a:extLst>
          </p:cNvPr>
          <p:cNvSpPr txBox="1"/>
          <p:nvPr/>
        </p:nvSpPr>
        <p:spPr>
          <a:xfrm>
            <a:off x="776018" y="442462"/>
            <a:ext cx="3072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СТАНОК-КАЧАЛКА</a:t>
            </a:r>
          </a:p>
        </p:txBody>
      </p:sp>
    </p:spTree>
    <p:extLst>
      <p:ext uri="{BB962C8B-B14F-4D97-AF65-F5344CB8AC3E}">
        <p14:creationId xmlns:p14="http://schemas.microsoft.com/office/powerpoint/2010/main" val="110367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C48F28F4-B4FB-B2F2-C23B-A185FB39A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1" r="53777"/>
          <a:stretch/>
        </p:blipFill>
        <p:spPr bwMode="auto">
          <a:xfrm>
            <a:off x="5619750" y="228600"/>
            <a:ext cx="3162300" cy="48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9602C-CEB2-24AC-B156-4ECDB74E3CF7}"/>
              </a:ext>
            </a:extLst>
          </p:cNvPr>
          <p:cNvSpPr txBox="1"/>
          <p:nvPr/>
        </p:nvSpPr>
        <p:spPr>
          <a:xfrm>
            <a:off x="323850" y="5443149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Bookman Old Style" panose="02050604050505020204" pitchFamily="18" charset="0"/>
              </a:rPr>
              <a:t>1 – перфорированная часть пласта; 2 – штанговый насос; 3 – колонна штанг; 4 – колонна НКТ; 5 – эксплуатационная колонна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080" name="Picture 8" descr="Труба насосно-компрессорная НКТ 114х7 мм гр.пр.К НКМ ГОСТ 633-80">
            <a:extLst>
              <a:ext uri="{FF2B5EF4-FFF2-40B4-BE49-F238E27FC236}">
                <a16:creationId xmlns:a16="http://schemas.microsoft.com/office/drawing/2014/main" id="{0234792A-E8EA-6E2C-78AC-4DE485DB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5087"/>
            <a:ext cx="1647825" cy="1647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66E732-EF3E-0077-109F-0FD7A6B09B05}"/>
              </a:ext>
            </a:extLst>
          </p:cNvPr>
          <p:cNvSpPr txBox="1"/>
          <p:nvPr/>
        </p:nvSpPr>
        <p:spPr>
          <a:xfrm>
            <a:off x="3733800" y="2521312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3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509022E3-2476-4BD3-7265-61152DFB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89" y="564744"/>
            <a:ext cx="1717386" cy="1700212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D9C98F-722B-BFA2-BA71-7DCD0D88AC1D}"/>
              </a:ext>
            </a:extLst>
          </p:cNvPr>
          <p:cNvSpPr txBox="1"/>
          <p:nvPr/>
        </p:nvSpPr>
        <p:spPr>
          <a:xfrm>
            <a:off x="5110163" y="564744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69936-1A0B-102B-5F68-00DC23463A9C}"/>
              </a:ext>
            </a:extLst>
          </p:cNvPr>
          <p:cNvSpPr txBox="1"/>
          <p:nvPr/>
        </p:nvSpPr>
        <p:spPr>
          <a:xfrm>
            <a:off x="897146" y="42352"/>
            <a:ext cx="7349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ПОДЗЕМНОЕ ОБОРУДОВАНИЕ УШГН</a:t>
            </a:r>
          </a:p>
        </p:txBody>
      </p:sp>
    </p:spTree>
    <p:extLst>
      <p:ext uri="{BB962C8B-B14F-4D97-AF65-F5344CB8AC3E}">
        <p14:creationId xmlns:p14="http://schemas.microsoft.com/office/powerpoint/2010/main" val="344112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17ABB56-8E1C-0900-F2FA-D7D361E0F77F}"/>
              </a:ext>
            </a:extLst>
          </p:cNvPr>
          <p:cNvGrpSpPr/>
          <p:nvPr/>
        </p:nvGrpSpPr>
        <p:grpSpPr>
          <a:xfrm>
            <a:off x="4572000" y="0"/>
            <a:ext cx="4572000" cy="6338588"/>
            <a:chOff x="0" y="19050"/>
            <a:chExt cx="4572000" cy="633858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F0ABA2A-D806-1A86-C673-5FEBD5C6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4572000" cy="633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11A530-7EC7-7B0E-BC70-A0C871D0FE81}"/>
                </a:ext>
              </a:extLst>
            </p:cNvPr>
            <p:cNvSpPr/>
            <p:nvPr/>
          </p:nvSpPr>
          <p:spPr>
            <a:xfrm>
              <a:off x="342900" y="5288280"/>
              <a:ext cx="579120" cy="99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1B5A471-1BE7-B3AF-86B6-A9EED09D1C15}"/>
                </a:ext>
              </a:extLst>
            </p:cNvPr>
            <p:cNvSpPr/>
            <p:nvPr/>
          </p:nvSpPr>
          <p:spPr>
            <a:xfrm>
              <a:off x="1638300" y="5288280"/>
              <a:ext cx="579120" cy="99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0957ECC-DDB2-437B-D673-4D0581CBE3AB}"/>
                </a:ext>
              </a:extLst>
            </p:cNvPr>
            <p:cNvSpPr/>
            <p:nvPr/>
          </p:nvSpPr>
          <p:spPr>
            <a:xfrm>
              <a:off x="3148012" y="5288280"/>
              <a:ext cx="579120" cy="99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2FC43D-56CC-2E1F-CF18-26A9E2B72764}"/>
              </a:ext>
            </a:extLst>
          </p:cNvPr>
          <p:cNvSpPr txBox="1"/>
          <p:nvPr/>
        </p:nvSpPr>
        <p:spPr>
          <a:xfrm>
            <a:off x="-95700" y="97839"/>
            <a:ext cx="4849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ШТАНГОВЫЕ ГЛУБИННЫЕ НАСОСЫ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BF0D4F-6C72-AAC8-F1AA-EEE0AFDFFCB9}"/>
              </a:ext>
            </a:extLst>
          </p:cNvPr>
          <p:cNvSpPr/>
          <p:nvPr/>
        </p:nvSpPr>
        <p:spPr>
          <a:xfrm>
            <a:off x="4613910" y="38100"/>
            <a:ext cx="4444365" cy="6200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1EFBC4-A13A-C3CF-B167-A7E95B13A93A}"/>
              </a:ext>
            </a:extLst>
          </p:cNvPr>
          <p:cNvSpPr/>
          <p:nvPr/>
        </p:nvSpPr>
        <p:spPr>
          <a:xfrm>
            <a:off x="106680" y="38100"/>
            <a:ext cx="4444365" cy="6200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Штанговый глубинный насос - фото 6">
            <a:extLst>
              <a:ext uri="{FF2B5EF4-FFF2-40B4-BE49-F238E27FC236}">
                <a16:creationId xmlns:a16="http://schemas.microsoft.com/office/drawing/2014/main" id="{6D2705B8-FFA4-E133-B38A-5DFF343C2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5" t="2567" r="15217"/>
          <a:stretch/>
        </p:blipFill>
        <p:spPr bwMode="auto">
          <a:xfrm>
            <a:off x="439257" y="541491"/>
            <a:ext cx="1753821" cy="28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782D3-8150-E4E0-1650-D15F92BBB1EA}"/>
              </a:ext>
            </a:extLst>
          </p:cNvPr>
          <p:cNvSpPr txBox="1"/>
          <p:nvPr/>
        </p:nvSpPr>
        <p:spPr>
          <a:xfrm>
            <a:off x="267149" y="32798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Вставной насос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CE04E-8C15-4188-70BF-9DF790A7CAD0}"/>
              </a:ext>
            </a:extLst>
          </p:cNvPr>
          <p:cNvSpPr txBox="1"/>
          <p:nvPr/>
        </p:nvSpPr>
        <p:spPr>
          <a:xfrm>
            <a:off x="2193078" y="713393"/>
            <a:ext cx="2175985" cy="156549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Вставной насос спускают в скважину в собранном виде (цилиндр вместе с плунжером) на насосных штангах и извлекаются тоже в собранном виде путем подъема штанг.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A1AEF-9F4E-A7FF-D866-9F5F6AF10C98}"/>
              </a:ext>
            </a:extLst>
          </p:cNvPr>
          <p:cNvSpPr txBox="1"/>
          <p:nvPr/>
        </p:nvSpPr>
        <p:spPr>
          <a:xfrm>
            <a:off x="106680" y="3359992"/>
            <a:ext cx="4619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Трубный (не вставной) штанговый насос</a:t>
            </a:r>
          </a:p>
        </p:txBody>
      </p:sp>
      <p:pic>
        <p:nvPicPr>
          <p:cNvPr id="2060" name="Picture 12" descr="Как добывают нефть? Работа нефтяного промысла - фотография 5">
            <a:extLst>
              <a:ext uri="{FF2B5EF4-FFF2-40B4-BE49-F238E27FC236}">
                <a16:creationId xmlns:a16="http://schemas.microsoft.com/office/drawing/2014/main" id="{76665BCD-B5D1-7D79-A765-27B82829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r="16149" b="3811"/>
          <a:stretch/>
        </p:blipFill>
        <p:spPr bwMode="auto">
          <a:xfrm>
            <a:off x="572400" y="3691110"/>
            <a:ext cx="1490240" cy="24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C533A1-7F17-9C3B-F3DB-4D9A3A7060B5}"/>
              </a:ext>
            </a:extLst>
          </p:cNvPr>
          <p:cNvSpPr txBox="1"/>
          <p:nvPr/>
        </p:nvSpPr>
        <p:spPr>
          <a:xfrm>
            <a:off x="2083595" y="3623238"/>
            <a:ext cx="2285468" cy="249299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Цилиндр трубных насосов спускают в скважину на НКТ, а плунжер и клапана на насосных штангах. Поднимают такой насос в два приема: сначала извлекают штанги с плунжером и клапанами, а затем НКТ с цилиндром.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вставных насосов значительно ускоряет ремонт скважины, так как для его смены требуется подъем лишь штанговой колонны.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2FC43D-56CC-2E1F-CF18-26A9E2B72764}"/>
              </a:ext>
            </a:extLst>
          </p:cNvPr>
          <p:cNvSpPr txBox="1"/>
          <p:nvPr/>
        </p:nvSpPr>
        <p:spPr>
          <a:xfrm>
            <a:off x="2147438" y="149597"/>
            <a:ext cx="4849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ПРИНИП РАБОТЫ УШГН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84C19C-47B9-D0F6-D64B-4957BB1440B4}"/>
              </a:ext>
            </a:extLst>
          </p:cNvPr>
          <p:cNvGrpSpPr>
            <a:grpSpLocks/>
          </p:cNvGrpSpPr>
          <p:nvPr/>
        </p:nvGrpSpPr>
        <p:grpSpPr bwMode="auto">
          <a:xfrm>
            <a:off x="345056" y="457373"/>
            <a:ext cx="4313207" cy="5788151"/>
            <a:chOff x="1251" y="2825"/>
            <a:chExt cx="9444" cy="12540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B5D25E4-CBC5-FC1E-82F9-079715318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1" y="2825"/>
              <a:ext cx="8849" cy="12540"/>
              <a:chOff x="1173" y="2441"/>
              <a:chExt cx="8849" cy="1254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DD47420A-A97E-DA15-53E2-F647C7505E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4" y="2441"/>
                <a:ext cx="8378" cy="12540"/>
                <a:chOff x="846" y="1590"/>
                <a:chExt cx="10585" cy="14250"/>
              </a:xfrm>
            </p:grpSpPr>
            <p:grpSp>
              <p:nvGrpSpPr>
                <p:cNvPr id="25" name="Group 5">
                  <a:extLst>
                    <a:ext uri="{FF2B5EF4-FFF2-40B4-BE49-F238E27FC236}">
                      <a16:creationId xmlns:a16="http://schemas.microsoft.com/office/drawing/2014/main" id="{9C0750A2-A125-C0BD-6F09-E375970CD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6" y="1590"/>
                  <a:ext cx="6885" cy="11106"/>
                  <a:chOff x="2613" y="3870"/>
                  <a:chExt cx="6885" cy="11106"/>
                </a:xfrm>
              </p:grpSpPr>
              <p:pic>
                <p:nvPicPr>
                  <p:cNvPr id="33" name="Picture 6">
                    <a:extLst>
                      <a:ext uri="{FF2B5EF4-FFF2-40B4-BE49-F238E27FC236}">
                        <a16:creationId xmlns:a16="http://schemas.microsoft.com/office/drawing/2014/main" id="{E88FD0FE-9DC1-2C4F-A19D-5CD8E811992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13" y="7860"/>
                    <a:ext cx="1822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" name="Picture 7">
                    <a:extLst>
                      <a:ext uri="{FF2B5EF4-FFF2-40B4-BE49-F238E27FC236}">
                        <a16:creationId xmlns:a16="http://schemas.microsoft.com/office/drawing/2014/main" id="{E6593E03-CBEC-9B57-FB2B-D37EB8D710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78" y="3870"/>
                    <a:ext cx="1780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Picture 8">
                    <a:extLst>
                      <a:ext uri="{FF2B5EF4-FFF2-40B4-BE49-F238E27FC236}">
                        <a16:creationId xmlns:a16="http://schemas.microsoft.com/office/drawing/2014/main" id="{68217DFD-213F-D46B-C04C-7FFADAEDB2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12000" contrast="2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13" y="3870"/>
                    <a:ext cx="1741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6" name="Picture 9">
                    <a:extLst>
                      <a:ext uri="{FF2B5EF4-FFF2-40B4-BE49-F238E27FC236}">
                        <a16:creationId xmlns:a16="http://schemas.microsoft.com/office/drawing/2014/main" id="{D6849621-9293-EA14-4817-7DDCD9516F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12000" contrast="2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3" y="3870"/>
                    <a:ext cx="1724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" name="Picture 10">
                    <a:extLst>
                      <a:ext uri="{FF2B5EF4-FFF2-40B4-BE49-F238E27FC236}">
                        <a16:creationId xmlns:a16="http://schemas.microsoft.com/office/drawing/2014/main" id="{F38AFC33-0C82-3F88-29FB-8B8F732FA3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78" y="7860"/>
                    <a:ext cx="1759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8" name="Picture 11">
                    <a:extLst>
                      <a:ext uri="{FF2B5EF4-FFF2-40B4-BE49-F238E27FC236}">
                        <a16:creationId xmlns:a16="http://schemas.microsoft.com/office/drawing/2014/main" id="{76E200EB-1D08-79D2-6D62-3EB7A21E34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3" y="7860"/>
                    <a:ext cx="1711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" name="Picture 12">
                    <a:extLst>
                      <a:ext uri="{FF2B5EF4-FFF2-40B4-BE49-F238E27FC236}">
                        <a16:creationId xmlns:a16="http://schemas.microsoft.com/office/drawing/2014/main" id="{70CA0786-35A0-DBC5-4DBF-10DFE293352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lum bright="12000" contrast="2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13" y="11736"/>
                    <a:ext cx="1767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" name="Picture 13">
                    <a:extLst>
                      <a:ext uri="{FF2B5EF4-FFF2-40B4-BE49-F238E27FC236}">
                        <a16:creationId xmlns:a16="http://schemas.microsoft.com/office/drawing/2014/main" id="{A4B6B2A6-F8EE-E101-5DD2-D1A21DD914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78" y="11736"/>
                    <a:ext cx="1777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14">
                    <a:extLst>
                      <a:ext uri="{FF2B5EF4-FFF2-40B4-BE49-F238E27FC236}">
                        <a16:creationId xmlns:a16="http://schemas.microsoft.com/office/drawing/2014/main" id="{F529FF0C-7500-6A37-483B-30A1CB0C1E9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lum bright="12000" contrast="1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43" y="11736"/>
                    <a:ext cx="1755" cy="3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6" name="Picture 15">
                  <a:extLst>
                    <a:ext uri="{FF2B5EF4-FFF2-40B4-BE49-F238E27FC236}">
                      <a16:creationId xmlns:a16="http://schemas.microsoft.com/office/drawing/2014/main" id="{7C984CBC-20EC-09F7-7D68-961CDAE847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lum bright="18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8" y="13275"/>
                  <a:ext cx="1422" cy="2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16">
                  <a:extLst>
                    <a:ext uri="{FF2B5EF4-FFF2-40B4-BE49-F238E27FC236}">
                      <a16:creationId xmlns:a16="http://schemas.microsoft.com/office/drawing/2014/main" id="{A6F4BAAD-3606-6020-2BA1-A0BC26785D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18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" y="13218"/>
                  <a:ext cx="1378" cy="2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17">
                  <a:extLst>
                    <a:ext uri="{FF2B5EF4-FFF2-40B4-BE49-F238E27FC236}">
                      <a16:creationId xmlns:a16="http://schemas.microsoft.com/office/drawing/2014/main" id="{D8590612-6306-A00B-2CC9-53EB777543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lum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7" y="1704"/>
                  <a:ext cx="2905" cy="3249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18">
                  <a:extLst>
                    <a:ext uri="{FF2B5EF4-FFF2-40B4-BE49-F238E27FC236}">
                      <a16:creationId xmlns:a16="http://schemas.microsoft.com/office/drawing/2014/main" id="{899123F1-2044-62A6-5C7C-B29DF80EBA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5" y="5523"/>
                  <a:ext cx="3056" cy="3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19">
                  <a:extLst>
                    <a:ext uri="{FF2B5EF4-FFF2-40B4-BE49-F238E27FC236}">
                      <a16:creationId xmlns:a16="http://schemas.microsoft.com/office/drawing/2014/main" id="{46C3D884-C8E0-474C-A93B-1993B06251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lum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7" y="9456"/>
                  <a:ext cx="2905" cy="3249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0">
                  <a:extLst>
                    <a:ext uri="{FF2B5EF4-FFF2-40B4-BE49-F238E27FC236}">
                      <a16:creationId xmlns:a16="http://schemas.microsoft.com/office/drawing/2014/main" id="{9D5C8510-2AF9-03D4-DD30-D231946BB4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2" y="13389"/>
                  <a:ext cx="1954" cy="2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1">
                  <a:extLst>
                    <a:ext uri="{FF2B5EF4-FFF2-40B4-BE49-F238E27FC236}">
                      <a16:creationId xmlns:a16="http://schemas.microsoft.com/office/drawing/2014/main" id="{4F5AAB3D-11F2-C24D-010A-AC490F0DB2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lum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9" y="13560"/>
                  <a:ext cx="1733" cy="1938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id="{BC1416B3-C8E7-3CE6-5842-A334E6AB7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3" y="5417"/>
                <a:ext cx="2679" cy="399"/>
              </a:xfrm>
              <a:prstGeom prst="rect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ВСАСЫВАЮЩИЙ КЛАПАН</a:t>
                </a:r>
                <a:endParaRPr lang="ru-RU" sz="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6048765B-EEB5-8BE6-13C1-B22BC4AD2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9" y="5417"/>
                <a:ext cx="2850" cy="399"/>
              </a:xfrm>
              <a:prstGeom prst="rect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НАГНЕТАТЕЛЬНЫЙ КЛАПАН</a:t>
                </a:r>
                <a:endParaRPr lang="ru-RU" sz="6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utoShape 24">
                <a:extLst>
                  <a:ext uri="{FF2B5EF4-FFF2-40B4-BE49-F238E27FC236}">
                    <a16:creationId xmlns:a16="http://schemas.microsoft.com/office/drawing/2014/main" id="{507AB66B-908E-0C5A-707A-8B6A23933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3983"/>
                <a:ext cx="798" cy="585"/>
              </a:xfrm>
              <a:prstGeom prst="bracketPair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AutoShape 25">
                <a:extLst>
                  <a:ext uri="{FF2B5EF4-FFF2-40B4-BE49-F238E27FC236}">
                    <a16:creationId xmlns:a16="http://schemas.microsoft.com/office/drawing/2014/main" id="{44C34C24-DC98-08E0-851B-E0C5F7FD8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6965"/>
                <a:ext cx="798" cy="585"/>
              </a:xfrm>
              <a:prstGeom prst="bracketPair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3" name="Line 26">
                <a:extLst>
                  <a:ext uri="{FF2B5EF4-FFF2-40B4-BE49-F238E27FC236}">
                    <a16:creationId xmlns:a16="http://schemas.microsoft.com/office/drawing/2014/main" id="{3EEE5508-28FF-9985-B1B1-CFAE0FE8C7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237" y="4457"/>
                <a:ext cx="780" cy="9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Line 27">
                <a:extLst>
                  <a:ext uri="{FF2B5EF4-FFF2-40B4-BE49-F238E27FC236}">
                    <a16:creationId xmlns:a16="http://schemas.microsoft.com/office/drawing/2014/main" id="{5EC1CEBF-B51F-F686-1A32-76FE1298AC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07" y="5807"/>
                <a:ext cx="750" cy="12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74A5A485-1F90-9E95-B272-4A0C36AB3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9" y="4697"/>
              <a:ext cx="2232" cy="14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Ход плунжера вверх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Всасывающий клапан открыт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Нагнетательный клапан закрыт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9">
              <a:extLst>
                <a:ext uri="{FF2B5EF4-FFF2-40B4-BE49-F238E27FC236}">
                  <a16:creationId xmlns:a16="http://schemas.microsoft.com/office/drawing/2014/main" id="{738A1049-043B-24C1-2FFE-0FD8C5C3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9" y="11495"/>
              <a:ext cx="2232" cy="14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Ход плунжера вверх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Всасывающий клапан открыт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Нагнетательный клапан закрыт</a:t>
              </a:r>
              <a:endParaRPr lang="ru-RU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6E03D1BC-81C5-B066-24CE-DF157E981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3" y="8039"/>
              <a:ext cx="2232" cy="14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7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Ход плунжера вниз</a:t>
              </a:r>
              <a:endParaRPr lang="ru-RU" sz="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Всасывающий клапан закрыт</a:t>
              </a:r>
              <a:endParaRPr lang="ru-RU" sz="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Нагнетательный клапан открыт</a:t>
              </a:r>
              <a:endParaRPr lang="ru-RU" sz="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B67C8F5-483F-A67B-049C-72AF8DD78E3E}"/>
              </a:ext>
            </a:extLst>
          </p:cNvPr>
          <p:cNvSpPr/>
          <p:nvPr/>
        </p:nvSpPr>
        <p:spPr>
          <a:xfrm>
            <a:off x="6747264" y="1067651"/>
            <a:ext cx="560717" cy="40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0C0C441-FEA1-2426-B9EF-D11E98C67629}"/>
              </a:ext>
            </a:extLst>
          </p:cNvPr>
          <p:cNvSpPr/>
          <p:nvPr/>
        </p:nvSpPr>
        <p:spPr>
          <a:xfrm>
            <a:off x="6173608" y="166035"/>
            <a:ext cx="1708030" cy="66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Вращательное движение от ЭД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776E93-20DB-C05D-7077-0BDEDD1B1FC6}"/>
              </a:ext>
            </a:extLst>
          </p:cNvPr>
          <p:cNvSpPr/>
          <p:nvPr/>
        </p:nvSpPr>
        <p:spPr>
          <a:xfrm>
            <a:off x="5818728" y="1711717"/>
            <a:ext cx="2599798" cy="66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Преобразуется в возвратно-поступательное движение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8332FEE-DB16-7C69-C58D-30708A98BF1E}"/>
              </a:ext>
            </a:extLst>
          </p:cNvPr>
          <p:cNvSpPr/>
          <p:nvPr/>
        </p:nvSpPr>
        <p:spPr>
          <a:xfrm>
            <a:off x="5818728" y="2698808"/>
            <a:ext cx="2599798" cy="66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Передается плунжеру ШГН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8716C870-EC67-6013-4FB1-6324372CE2BE}"/>
              </a:ext>
            </a:extLst>
          </p:cNvPr>
          <p:cNvSpPr/>
          <p:nvPr/>
        </p:nvSpPr>
        <p:spPr>
          <a:xfrm rot="5400000">
            <a:off x="6866411" y="776740"/>
            <a:ext cx="322424" cy="20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2412A80C-9A3B-6B4C-883B-981C54850485}"/>
              </a:ext>
            </a:extLst>
          </p:cNvPr>
          <p:cNvSpPr/>
          <p:nvPr/>
        </p:nvSpPr>
        <p:spPr>
          <a:xfrm rot="5400000">
            <a:off x="6866410" y="1491610"/>
            <a:ext cx="322424" cy="20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9BC2A2E6-C0EF-5B6A-5565-2DF05AAF1443}"/>
              </a:ext>
            </a:extLst>
          </p:cNvPr>
          <p:cNvSpPr/>
          <p:nvPr/>
        </p:nvSpPr>
        <p:spPr>
          <a:xfrm rot="5400000">
            <a:off x="6940054" y="2457988"/>
            <a:ext cx="322424" cy="20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3FC5CEC-A2C1-E520-A9A2-2C6278AA8DCA}"/>
              </a:ext>
            </a:extLst>
          </p:cNvPr>
          <p:cNvSpPr/>
          <p:nvPr/>
        </p:nvSpPr>
        <p:spPr>
          <a:xfrm>
            <a:off x="5840272" y="3557423"/>
            <a:ext cx="2599798" cy="121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ходе плунжера вверх под ним снижается давление и жидкость из межтрубного пространства через открытый всасывающий клапан поступает в цилиндр насоса.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D51C4790-9B18-7B4D-ED78-6795269B41C3}"/>
              </a:ext>
            </a:extLst>
          </p:cNvPr>
          <p:cNvSpPr/>
          <p:nvPr/>
        </p:nvSpPr>
        <p:spPr>
          <a:xfrm rot="5400000">
            <a:off x="6939515" y="3356284"/>
            <a:ext cx="322424" cy="20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DA91917-44E5-14B3-F7EE-8583F0844D93}"/>
              </a:ext>
            </a:extLst>
          </p:cNvPr>
          <p:cNvSpPr/>
          <p:nvPr/>
        </p:nvSpPr>
        <p:spPr>
          <a:xfrm>
            <a:off x="5840272" y="4853611"/>
            <a:ext cx="2599798" cy="121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ходе плунжера вниз всасывающий клапан закрывается, а нагнетательный клапан открывается, и жидкость из цилиндра переходит в подъёмные трубы. </a:t>
            </a:r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B4AB7BE7-0B19-323B-7DFF-75EDDBFB4FD7}"/>
              </a:ext>
            </a:extLst>
          </p:cNvPr>
          <p:cNvSpPr/>
          <p:nvPr/>
        </p:nvSpPr>
        <p:spPr>
          <a:xfrm rot="5400000">
            <a:off x="6939515" y="4749446"/>
            <a:ext cx="322424" cy="20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6" name="Группа 2065">
            <a:extLst>
              <a:ext uri="{FF2B5EF4-FFF2-40B4-BE49-F238E27FC236}">
                <a16:creationId xmlns:a16="http://schemas.microsoft.com/office/drawing/2014/main" id="{B0E04047-676D-14ED-7B89-00013D987DA3}"/>
              </a:ext>
            </a:extLst>
          </p:cNvPr>
          <p:cNvGrpSpPr/>
          <p:nvPr/>
        </p:nvGrpSpPr>
        <p:grpSpPr>
          <a:xfrm>
            <a:off x="4647302" y="1625200"/>
            <a:ext cx="1183572" cy="2524125"/>
            <a:chOff x="4647302" y="1625200"/>
            <a:chExt cx="924093" cy="2524125"/>
          </a:xfrm>
        </p:grpSpPr>
        <p:cxnSp>
          <p:nvCxnSpPr>
            <p:cNvPr id="2057" name="Прямая со стрелкой 2056">
              <a:extLst>
                <a:ext uri="{FF2B5EF4-FFF2-40B4-BE49-F238E27FC236}">
                  <a16:creationId xmlns:a16="http://schemas.microsoft.com/office/drawing/2014/main" id="{434870D5-C9A6-B718-7E3D-082C3261C32E}"/>
                </a:ext>
              </a:extLst>
            </p:cNvPr>
            <p:cNvCxnSpPr>
              <a:cxnSpLocks/>
            </p:cNvCxnSpPr>
            <p:nvPr/>
          </p:nvCxnSpPr>
          <p:spPr>
            <a:xfrm>
              <a:off x="5103395" y="4135036"/>
              <a:ext cx="46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Прямая со стрелкой 2061">
              <a:extLst>
                <a:ext uri="{FF2B5EF4-FFF2-40B4-BE49-F238E27FC236}">
                  <a16:creationId xmlns:a16="http://schemas.microsoft.com/office/drawing/2014/main" id="{30F4CF62-4FA1-4772-4F48-41A1FFA3C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7302" y="1625200"/>
              <a:ext cx="46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Прямая соединительная линия 2064">
              <a:extLst>
                <a:ext uri="{FF2B5EF4-FFF2-40B4-BE49-F238E27FC236}">
                  <a16:creationId xmlns:a16="http://schemas.microsoft.com/office/drawing/2014/main" id="{378460D1-21A1-5063-4BF4-69E54424D6B4}"/>
                </a:ext>
              </a:extLst>
            </p:cNvPr>
            <p:cNvCxnSpPr/>
            <p:nvPr/>
          </p:nvCxnSpPr>
          <p:spPr>
            <a:xfrm>
              <a:off x="5103395" y="1625200"/>
              <a:ext cx="0" cy="25241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1" name="Группа 2070">
            <a:extLst>
              <a:ext uri="{FF2B5EF4-FFF2-40B4-BE49-F238E27FC236}">
                <a16:creationId xmlns:a16="http://schemas.microsoft.com/office/drawing/2014/main" id="{F3310BA4-322A-7EC4-7BBC-AC2D91191E17}"/>
              </a:ext>
            </a:extLst>
          </p:cNvPr>
          <p:cNvGrpSpPr/>
          <p:nvPr/>
        </p:nvGrpSpPr>
        <p:grpSpPr>
          <a:xfrm>
            <a:off x="4665326" y="3128295"/>
            <a:ext cx="1171935" cy="2524125"/>
            <a:chOff x="4665326" y="3128295"/>
            <a:chExt cx="1171935" cy="2524125"/>
          </a:xfrm>
        </p:grpSpPr>
        <p:cxnSp>
          <p:nvCxnSpPr>
            <p:cNvPr id="2068" name="Прямая со стрелкой 2067">
              <a:extLst>
                <a:ext uri="{FF2B5EF4-FFF2-40B4-BE49-F238E27FC236}">
                  <a16:creationId xmlns:a16="http://schemas.microsoft.com/office/drawing/2014/main" id="{13CDC7E5-B997-9B11-AD02-F7E420F4BCB7}"/>
                </a:ext>
              </a:extLst>
            </p:cNvPr>
            <p:cNvCxnSpPr>
              <a:cxnSpLocks/>
            </p:cNvCxnSpPr>
            <p:nvPr/>
          </p:nvCxnSpPr>
          <p:spPr>
            <a:xfrm>
              <a:off x="4973261" y="5638132"/>
              <a:ext cx="86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Прямая со стрелкой 2068">
              <a:extLst>
                <a:ext uri="{FF2B5EF4-FFF2-40B4-BE49-F238E27FC236}">
                  <a16:creationId xmlns:a16="http://schemas.microsoft.com/office/drawing/2014/main" id="{D64B4110-7118-29CB-8D8A-1A6A30550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326" y="3142584"/>
              <a:ext cx="32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Прямая соединительная линия 2069">
              <a:extLst>
                <a:ext uri="{FF2B5EF4-FFF2-40B4-BE49-F238E27FC236}">
                  <a16:creationId xmlns:a16="http://schemas.microsoft.com/office/drawing/2014/main" id="{CBC1BF60-7053-22C0-E251-E562B50324C4}"/>
                </a:ext>
              </a:extLst>
            </p:cNvPr>
            <p:cNvCxnSpPr/>
            <p:nvPr/>
          </p:nvCxnSpPr>
          <p:spPr>
            <a:xfrm>
              <a:off x="4988157" y="3128295"/>
              <a:ext cx="0" cy="25241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07646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Ретро</vt:lpstr>
      <vt:lpstr>ОБОРУДОВАНИЕ ДЛЯ ШТАНГОВОЙ ЭКСПЛУАТАЦИИ СКВАЖИН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ШТАНГОВОЙ ЭКСПЛУАТАЦИИ СКВАЖИН</dc:title>
  <dc:creator>Ирина</dc:creator>
  <cp:lastModifiedBy>Ирина Скобелева</cp:lastModifiedBy>
  <cp:revision>2</cp:revision>
  <dcterms:modified xsi:type="dcterms:W3CDTF">2023-06-04T11:25:33Z</dcterms:modified>
</cp:coreProperties>
</file>