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65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F86"/>
    <a:srgbClr val="689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3753-6436-462F-8358-3375B2B0C284}" type="datetimeFigureOut">
              <a:rPr lang="ru-RU" smtClean="0"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6F6CF-F563-409D-A38B-DBEE9466D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8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66F6CF-F563-409D-A38B-DBEE9466D30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9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вешалка, ламп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0F558159-12CC-636A-B792-E4EBD16F4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3CC98-C3A6-E950-D2D3-0EC9C4F91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181" y="1122363"/>
            <a:ext cx="10086109" cy="2387600"/>
          </a:xfr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8AD64-502D-1A66-A6DF-C94D88D8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181" y="3602038"/>
            <a:ext cx="10086109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466F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CEA51-FD97-BC97-271A-84471772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808E5-B408-E027-89DA-7BEF7744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5C4EFD-353C-9557-83F4-BB375913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942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CE3AF-915D-7F7C-1F46-232EA572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C17D87-C6EE-A6CA-F0C9-B234941F3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9FA61-8E70-33DA-298B-9520D0C4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4BE0B-3AEB-58CE-C766-AE833EF0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AF53B-AFDF-AA28-0A2A-263AF16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03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752C52-C95F-E025-D8DB-9648B13CA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ED4AC1-2B4A-E82B-EA27-5A9A3109F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9098C-94D9-EE4B-CBE8-122906BC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A2A01-705D-994C-8EE6-13C217D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1AEC40-BCA5-6754-727F-A433B3C9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385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5A8B7-4E30-6ACC-F31D-DF4485F1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019B5-2824-9901-D5DA-6910D6B83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CC1BE-F97D-64C7-2634-15ADD3CD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77FC68-B75F-6860-ACAA-41B750B0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9BE66-B5BE-2CFF-21C6-AE5C2E21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045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61E3A-50EC-FCCE-8CAB-A455237F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5FBFE2-2C14-0FDB-FA46-01A5E5A55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7FF3AB-547D-9C41-1356-E38B8C01F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E4CC6-8DB4-F67E-10FF-3AB0F8CF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A6EA4-21EE-59A5-7C6B-2FD52FEB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8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9CBB-ED9D-F516-0701-BCE0E509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3EBBD-6B98-7644-3A90-0C62EF19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970D5F-60D6-0F7F-6922-74325B1A5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5D9E6E-4BDA-0299-C546-1A195BED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6C2084-3520-2341-31CD-419C5246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4B1F19-EC94-573C-8E3D-8EF7F687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250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B461B-408B-9DC3-B8CD-880C28C4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A92494-6FFF-69D5-13F6-4BD1BFA11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5975E-F327-C7A4-6E72-E9D98799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6B474C-B76C-F92D-E6BC-F5F1A00A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AD327E-9243-5CC6-2D52-1B66C3428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DA96B3-0E84-3218-B845-C4D73189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5355A0-85F1-77DE-972B-383021BB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AC1579-66CF-3BED-3EEF-42498DBE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487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8DD77-8C21-9C59-7009-26353637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8DD61-06D0-45B2-C21F-41928F12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CEBA6C-507B-8EB7-901B-74A04F53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5E2274-DB90-75DA-1628-23F38840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010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C919BB-1B40-A963-4C3D-7815E2EF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73C9C7-0B4B-E862-5058-00C5AB73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13C4EF-F317-BDB3-B32F-B791BF04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404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C6C11-80FB-1693-D39B-1B41292C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BAAC6-3F5B-EDB6-1DDA-C946702AF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AC7EF8-474E-9A5F-9140-4FF2CC605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C88D75-C1CF-A3E1-8489-D9CE30FA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23BA9-C0B8-592F-535F-ED679CDD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42AE91-46D7-B3EB-B3DD-EE7D0668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70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4E61D-473A-5A88-AB7E-A4D731C8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F59467-E984-F792-D51E-956D5B58B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1646EF-5FE9-6899-BF66-B1D0E408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EA2E40-7D1E-5D5A-6D75-FF9CFD4A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64D46-361E-A89C-4A8B-2C5374C3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92A4DD-2897-2131-DE71-9ECB9AA9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7880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7900A5-ABF7-1EF0-A50D-EECBDE3546C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A7245-B35D-9689-9B76-36BAEA7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173469"/>
            <a:ext cx="10515600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8F38FE-181F-4CB0-92A0-67F1B4FC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08460-893B-F56D-678C-168A558DA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2E9D-0DA1-462D-ADB3-D4E8934D88E0}" type="datetimeFigureOut">
              <a:rPr lang="x-none" smtClean="0"/>
              <a:pPr/>
              <a:t>22.09.2023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281E1-8B1C-DED6-BF4D-5399D7C1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A7FEC4-5E77-D2D7-D114-6AC10392E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7DC2-A2E3-4F5B-BB48-E72879F28D6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11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B645832-9330-A51D-1F2E-6198C6AE8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019" y="1238350"/>
            <a:ext cx="10713231" cy="3219763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развития чувства юмора у детей старшего дошкольного возраста </a:t>
            </a:r>
            <a:b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BE14EC-E47A-0B1D-7F18-884A1A5C580A}"/>
              </a:ext>
            </a:extLst>
          </p:cNvPr>
          <p:cNvSpPr txBox="1"/>
          <p:nvPr/>
        </p:nvSpPr>
        <p:spPr>
          <a:xfrm>
            <a:off x="0" y="3295728"/>
            <a:ext cx="5655212" cy="3980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Мирошник Юлия Ивановна,</a:t>
            </a:r>
          </a:p>
          <a:p>
            <a:pPr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обучающаяся 4 курса направления подготовки</a:t>
            </a:r>
          </a:p>
          <a:p>
            <a:pPr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44.03.01 Педагогическое образование,</a:t>
            </a:r>
          </a:p>
          <a:p>
            <a:pPr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направленность «Дошкольное образование»,</a:t>
            </a:r>
          </a:p>
          <a:p>
            <a:pPr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 к. п. н., </a:t>
            </a:r>
          </a:p>
          <a:p>
            <a:pPr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кафедры педагогики и психологии </a:t>
            </a:r>
          </a:p>
          <a:p>
            <a:pPr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Института педагогического образования и менеджмента (филиал)</a:t>
            </a:r>
          </a:p>
          <a:p>
            <a:pPr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ФГАОУ ВО «Крымский федеральный университет</a:t>
            </a:r>
          </a:p>
          <a:p>
            <a:pPr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имени В.И. Вернадского» в г. Армянске</a:t>
            </a:r>
          </a:p>
          <a:p>
            <a:pPr>
              <a:spcAft>
                <a:spcPts val="80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Харькова Наталья Николаевна</a:t>
            </a:r>
            <a:endParaRPr lang="ru-RU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91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48EB6-B1BC-4B72-9F95-2557CE54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071" y="1156447"/>
            <a:ext cx="8945165" cy="1586753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Юмор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представляет собой одну из высокоразвитых форм общественного сознания.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Интерес к понятию «юмор» прослеживается с давних времен, что объясняется наличием большого количества эмпирических исследований данного феномена, различных теорий чувства юмора с одной стороны, а с другой – отсутствием единого мнения о сущности этого явления.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226" y="4294702"/>
            <a:ext cx="3471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Юмор выполняет ряд важных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функций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- когнитивная функция;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- коммуникативная функция;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- социальная функция;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- психологическая функция.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575" y="2638757"/>
            <a:ext cx="465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последние годы возросший интерес к практическому использованию юмора обуславливает актуальность исследований его применения 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социализации, управлении, образовании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других сферах жизни. </a:t>
            </a:r>
          </a:p>
        </p:txBody>
      </p:sp>
      <p:sp>
        <p:nvSpPr>
          <p:cNvPr id="5122" name="AutoShape 2" descr="Детский юмор - анекдоты, комиксы, перлы на уроках, мемы, мультфильмы,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Детский юмор - анекдоты, комиксы, перлы на уроках, мемы, мультфильмы,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Картинки веселые дети нарисованные (44 фото) » Юмор, позитив и много  смешных карти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1653665551_1-kartinkof-club-p-kartinki-veselie-deti-narisovanni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5728" y="4133882"/>
            <a:ext cx="3536272" cy="272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0" y="47251"/>
            <a:ext cx="65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55FCCC-D1FF-B7BD-0392-07B2329F6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872" y="2638757"/>
            <a:ext cx="3597925" cy="2134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743622" y="2796988"/>
            <a:ext cx="3163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Положительные физиологические и психологические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эффекты юмора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снижение стресса, укрепление здоровья человека, оптимистическое восприятие возникающих проблем, повышение удовлетворенности деятельностью и др. </a:t>
            </a:r>
          </a:p>
        </p:txBody>
      </p:sp>
    </p:spTree>
    <p:extLst>
      <p:ext uri="{BB962C8B-B14F-4D97-AF65-F5344CB8AC3E}">
        <p14:creationId xmlns:p14="http://schemas.microsoft.com/office/powerpoint/2010/main" val="114130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CF4A05A-E1BE-4806-9553-CCC789F64906}"/>
              </a:ext>
            </a:extLst>
          </p:cNvPr>
          <p:cNvSpPr txBox="1">
            <a:spLocks/>
          </p:cNvSpPr>
          <p:nvPr/>
        </p:nvSpPr>
        <p:spPr>
          <a:xfrm>
            <a:off x="5221348" y="1270749"/>
            <a:ext cx="5633325" cy="558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x-none" sz="4800" dirty="0">
              <a:latin typeface="Arial Black" panose="020B0A04020102020204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45" y="33888"/>
            <a:ext cx="76156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Теоретические основы исследования</a:t>
            </a:r>
            <a:endParaRPr kumimoji="0" lang="ru-RU" sz="4000" b="1" u="none" strike="noStrike" cap="none" normalizeH="0" baseline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376" y="1270749"/>
            <a:ext cx="8239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Теоретические аспекты понятия юмор исследуются в работах М. М. Бахтина (социальный феномен юмора), Л. 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(юмор как психическое новообразование), И. С. Домбровской (методологический и психологический анализ изучения проблемы юмора), М. 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Кулинич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(функции юмора), А. Н. Леонтьева, А. Н. Лука (понятие юмора, психологические механизмы юмора), С. Л. Рубинштейна и др.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5" y="3397284"/>
            <a:ext cx="5157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работах зарубежных исследователей анализируются различные теории юмора: теория разрядки (Д.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Берлайн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И. Кант, Г. Спенсер), психоаналитическая теория юмора (З. Фрейд), теория превосходства и унижения (Ч.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Грунер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теория переключения (М.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Истмен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 др.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264460"/>
            <a:ext cx="5378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Педагогический потенциал использования юмора в процессе воспитания и обучения рассматривался в работах Ш. 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Амонашвили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indent="45720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А. С. Макаренко, В. А. Сухомлинского.</a:t>
            </a:r>
          </a:p>
          <a:p>
            <a:endParaRPr lang="ru-RU" dirty="0"/>
          </a:p>
        </p:txBody>
      </p:sp>
      <p:sp>
        <p:nvSpPr>
          <p:cNvPr id="4099" name="AutoShape 3" descr="Бахтин Михаил Михайлович электронные книги, биография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bah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97" y="1034988"/>
            <a:ext cx="1376039" cy="1717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imgtop_reg_1_357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636" y="1549774"/>
            <a:ext cx="1297467" cy="1794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8F6849-B23C-97F9-99A5-3D4F5EE99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410" y="2752078"/>
            <a:ext cx="2371831" cy="314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BC1341-89AE-2716-E33E-E9675AA84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240" y="3110895"/>
            <a:ext cx="2133900" cy="260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A9844C-FBC6-A857-D144-137725A43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3437" y="3156716"/>
            <a:ext cx="2279198" cy="275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04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069584"/>
              </p:ext>
            </p:extLst>
          </p:nvPr>
        </p:nvGraphicFramePr>
        <p:xfrm>
          <a:off x="165399" y="446863"/>
          <a:ext cx="11672048" cy="5853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67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684">
                <a:tc>
                  <a:txBody>
                    <a:bodyPr/>
                    <a:lstStyle/>
                    <a:p>
                      <a:pPr algn="ctr"/>
                      <a:r>
                        <a:rPr lang="ru-RU" sz="1400" spc="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блок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38">
                <a:tc>
                  <a:txBody>
                    <a:bodyPr/>
                    <a:lstStyle/>
                    <a:p>
                      <a:pPr algn="just"/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чувства юмора у детей старшего дошкольного возраста посредством художественной литературы.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32471"/>
              </p:ext>
            </p:extLst>
          </p:nvPr>
        </p:nvGraphicFramePr>
        <p:xfrm>
          <a:off x="137737" y="1198631"/>
          <a:ext cx="11672048" cy="670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67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spc="300" dirty="0">
                          <a:latin typeface="Times New Roman" pitchFamily="18" charset="0"/>
                          <a:cs typeface="Times New Roman" pitchFamily="18" charset="0"/>
                        </a:rPr>
                        <a:t>Методологический блок</a:t>
                      </a:r>
                      <a:endParaRPr lang="ru-RU" sz="1400" spc="3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186">
                <a:tc>
                  <a:txBody>
                    <a:bodyPr/>
                    <a:lstStyle/>
                    <a:p>
                      <a:pPr algn="just"/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Принципы</a:t>
                      </a:r>
                      <a:r>
                        <a:rPr lang="ru-RU" sz="1200" spc="30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природосообразности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, систематичности,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повторности, эмоциональной наполненности</a:t>
                      </a:r>
                      <a:r>
                        <a:rPr lang="ru-RU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инициативности.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437322"/>
              </p:ext>
            </p:extLst>
          </p:nvPr>
        </p:nvGraphicFramePr>
        <p:xfrm>
          <a:off x="128441" y="2077704"/>
          <a:ext cx="11644386" cy="17446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7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8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3018"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spc="3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Критериально-диагностический</a:t>
                      </a:r>
                      <a:r>
                        <a:rPr lang="ru-RU" sz="1400" spc="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блок</a:t>
                      </a:r>
                      <a:endParaRPr lang="ru-RU" sz="1400" spc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793">
                <a:tc>
                  <a:txBody>
                    <a:bodyPr/>
                    <a:lstStyle/>
                    <a:p>
                      <a:pPr algn="ctr"/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Когнитивный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Поведенчески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Эмоционально-оценочный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Представления дошкольников о чувстве юмора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Умение дошкольников обнаруживать противоречия в окружающей действительности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Поведенческие проявления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Умение шутить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Эмоциональные реакции дошкольников.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Диагностические методики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«Нелепицы»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«Чего на свете не бывает?»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«Кто, почему и зачем смеется?»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«Незаконченный рисунок»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«Забавные сюжеты» </a:t>
                      </a:r>
                    </a:p>
                    <a:p>
                      <a:pPr algn="just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Стрелка вправо 17"/>
          <p:cNvSpPr/>
          <p:nvPr/>
        </p:nvSpPr>
        <p:spPr>
          <a:xfrm>
            <a:off x="3415441" y="2914511"/>
            <a:ext cx="296563" cy="17467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7908323" y="2914511"/>
            <a:ext cx="296563" cy="17467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C4CE6481-C757-373D-F25C-0CAD1541E5A0}"/>
              </a:ext>
            </a:extLst>
          </p:cNvPr>
          <p:cNvSpPr/>
          <p:nvPr/>
        </p:nvSpPr>
        <p:spPr>
          <a:xfrm>
            <a:off x="5795948" y="1062681"/>
            <a:ext cx="177813" cy="12889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FB0CA308-428B-B17F-72FB-7FF524763F2E}"/>
              </a:ext>
            </a:extLst>
          </p:cNvPr>
          <p:cNvSpPr/>
          <p:nvPr/>
        </p:nvSpPr>
        <p:spPr>
          <a:xfrm>
            <a:off x="5777606" y="1914080"/>
            <a:ext cx="173028" cy="1534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FFFE9B00-7CE7-591E-3BCC-C7896D91BB1E}"/>
              </a:ext>
            </a:extLst>
          </p:cNvPr>
          <p:cNvSpPr/>
          <p:nvPr/>
        </p:nvSpPr>
        <p:spPr>
          <a:xfrm>
            <a:off x="5782390" y="4585236"/>
            <a:ext cx="168244" cy="21019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8">
            <a:extLst>
              <a:ext uri="{FF2B5EF4-FFF2-40B4-BE49-F238E27FC236}">
                <a16:creationId xmlns:a16="http://schemas.microsoft.com/office/drawing/2014/main" id="{BCE3F804-BAA6-4CD9-4AF3-0E5241EC5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972544"/>
              </p:ext>
            </p:extLst>
          </p:nvPr>
        </p:nvGraphicFramePr>
        <p:xfrm>
          <a:off x="165400" y="6960"/>
          <a:ext cx="11672048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672048">
                  <a:extLst>
                    <a:ext uri="{9D8B030D-6E8A-4147-A177-3AD203B41FA5}">
                      <a16:colId xmlns:a16="http://schemas.microsoft.com/office/drawing/2014/main" val="3533817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формирования чувства юмора у детей старшего дошкольного возраста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025807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CC3F0D5-A76A-F4ED-1E5C-A4580104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33323"/>
              </p:ext>
            </p:extLst>
          </p:nvPr>
        </p:nvGraphicFramePr>
        <p:xfrm>
          <a:off x="165399" y="3993894"/>
          <a:ext cx="11644386" cy="2712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41092">
                  <a:extLst>
                    <a:ext uri="{9D8B030D-6E8A-4147-A177-3AD203B41FA5}">
                      <a16:colId xmlns:a16="http://schemas.microsoft.com/office/drawing/2014/main" val="18663828"/>
                    </a:ext>
                  </a:extLst>
                </a:gridCol>
                <a:gridCol w="2241701">
                  <a:extLst>
                    <a:ext uri="{9D8B030D-6E8A-4147-A177-3AD203B41FA5}">
                      <a16:colId xmlns:a16="http://schemas.microsoft.com/office/drawing/2014/main" val="2044269191"/>
                    </a:ext>
                  </a:extLst>
                </a:gridCol>
                <a:gridCol w="2308417">
                  <a:extLst>
                    <a:ext uri="{9D8B030D-6E8A-4147-A177-3AD203B41FA5}">
                      <a16:colId xmlns:a16="http://schemas.microsoft.com/office/drawing/2014/main" val="3421137511"/>
                    </a:ext>
                  </a:extLst>
                </a:gridCol>
                <a:gridCol w="3269147">
                  <a:extLst>
                    <a:ext uri="{9D8B030D-6E8A-4147-A177-3AD203B41FA5}">
                      <a16:colId xmlns:a16="http://schemas.microsoft.com/office/drawing/2014/main" val="3421353834"/>
                    </a:ext>
                  </a:extLst>
                </a:gridCol>
                <a:gridCol w="2384029">
                  <a:extLst>
                    <a:ext uri="{9D8B030D-6E8A-4147-A177-3AD203B41FA5}">
                      <a16:colId xmlns:a16="http://schemas.microsoft.com/office/drawing/2014/main" val="1104196640"/>
                    </a:ext>
                  </a:extLst>
                </a:gridCol>
              </a:tblGrid>
              <a:tr h="31793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Процессуально-содержательный</a:t>
                      </a:r>
                      <a:r>
                        <a:rPr lang="ru-RU" sz="1600" spc="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блок</a:t>
                      </a:r>
                      <a:endParaRPr lang="ru-RU" sz="1600" spc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46783"/>
                  </a:ext>
                </a:extLst>
              </a:tr>
              <a:tr h="529049">
                <a:tc>
                  <a:txBody>
                    <a:bodyPr/>
                    <a:lstStyle/>
                    <a:p>
                      <a:pPr algn="ctr"/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200" b="1" spc="3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spc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Организационно-педагогические</a:t>
                      </a:r>
                      <a:r>
                        <a:rPr lang="ru-RU" sz="1200" b="1" spc="300" baseline="0" dirty="0">
                          <a:latin typeface="Times New Roman" pitchFamily="18" charset="0"/>
                          <a:cs typeface="Times New Roman" pitchFamily="18" charset="0"/>
                        </a:rPr>
                        <a:t> условия</a:t>
                      </a:r>
                      <a:endParaRPr lang="ru-RU" sz="1200" b="1" spc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200" b="1" spc="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работы</a:t>
                      </a:r>
                      <a:endParaRPr lang="ru-RU" sz="1200" b="1" spc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300" dirty="0">
                          <a:latin typeface="Times New Roman" pitchFamily="18" charset="0"/>
                          <a:cs typeface="Times New Roman" pitchFamily="18" charset="0"/>
                        </a:rPr>
                        <a:t>Ожидаемые</a:t>
                      </a:r>
                      <a:r>
                        <a:rPr lang="ru-RU" sz="1200" b="1" spc="300" baseline="0" dirty="0">
                          <a:latin typeface="Times New Roman" pitchFamily="18" charset="0"/>
                          <a:cs typeface="Times New Roman" pitchFamily="18" charset="0"/>
                        </a:rPr>
                        <a:t> результаты</a:t>
                      </a:r>
                      <a:endParaRPr lang="ru-RU" sz="1200" b="1" spc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947845"/>
                  </a:ext>
                </a:extLst>
              </a:tr>
              <a:tr h="1438211">
                <a:tc>
                  <a:txBody>
                    <a:bodyPr/>
                    <a:lstStyle/>
                    <a:p>
                      <a:pPr algn="ctr"/>
                      <a:r>
                        <a:rPr lang="ru-RU" sz="1200" b="1" spc="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Организационно-подготовительный</a:t>
                      </a:r>
                      <a:endParaRPr lang="ru-RU" sz="1200" b="1" spc="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представлений о чувстве юмора у старших дошкольников.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интереса и любви к художественной литературе.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Целенаправленный выбор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художественной литературы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Многократное прочтение художественных произведений (басни, сказки с юмористическим сюжетом, стихи-шутки, скороговорки, небылицы и т.п.).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Авторские тематические выставки юмористических произведений. 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Демонстрация и описание юмористических картинок. Чтение и рассматривание книг со смешными и забавными иллюстрациями.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Заинтересованность старших дошкольников в прослушивании и обсуждение художественных произведений.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791313"/>
                  </a:ext>
                </a:extLst>
              </a:tr>
            </a:tbl>
          </a:graphicData>
        </a:graphic>
      </p:graphicFrame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20C03BDE-5A64-2E55-0F90-8F8F9D6A355A}"/>
              </a:ext>
            </a:extLst>
          </p:cNvPr>
          <p:cNvSpPr/>
          <p:nvPr/>
        </p:nvSpPr>
        <p:spPr>
          <a:xfrm>
            <a:off x="5795948" y="3826516"/>
            <a:ext cx="177813" cy="16737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3A1EA7E8-EBBC-FDA3-686A-E5E873C27524}"/>
              </a:ext>
            </a:extLst>
          </p:cNvPr>
          <p:cNvSpPr/>
          <p:nvPr/>
        </p:nvSpPr>
        <p:spPr>
          <a:xfrm>
            <a:off x="5790625" y="6713574"/>
            <a:ext cx="177813" cy="14442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497FA4A-9533-5D45-C181-3C39EB86F0A3}"/>
              </a:ext>
            </a:extLst>
          </p:cNvPr>
          <p:cNvCxnSpPr>
            <a:cxnSpLocks/>
            <a:stCxn id="3" idx="1"/>
            <a:endCxn id="3" idx="1"/>
          </p:cNvCxnSpPr>
          <p:nvPr/>
        </p:nvCxnSpPr>
        <p:spPr>
          <a:xfrm>
            <a:off x="165400" y="1923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D152052-E3F7-4AC0-B2F7-73CA3A4198CB}"/>
              </a:ext>
            </a:extLst>
          </p:cNvPr>
          <p:cNvCxnSpPr>
            <a:cxnSpLocks/>
          </p:cNvCxnSpPr>
          <p:nvPr/>
        </p:nvCxnSpPr>
        <p:spPr>
          <a:xfrm flipH="1">
            <a:off x="0" y="222422"/>
            <a:ext cx="16539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6372CC4-611F-05FF-2623-50CF1099A301}"/>
              </a:ext>
            </a:extLst>
          </p:cNvPr>
          <p:cNvCxnSpPr/>
          <p:nvPr/>
        </p:nvCxnSpPr>
        <p:spPr>
          <a:xfrm>
            <a:off x="0" y="222422"/>
            <a:ext cx="0" cy="66355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B6D089EF-E8E7-CB4E-ABA5-133386E9A8BE}"/>
              </a:ext>
            </a:extLst>
          </p:cNvPr>
          <p:cNvSpPr/>
          <p:nvPr/>
        </p:nvSpPr>
        <p:spPr>
          <a:xfrm>
            <a:off x="5839325" y="0"/>
            <a:ext cx="172839" cy="22614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37276C7-0689-BB7F-EC3A-EF2EB4EB4DEE}"/>
              </a:ext>
            </a:extLst>
          </p:cNvPr>
          <p:cNvCxnSpPr>
            <a:cxnSpLocks/>
          </p:cNvCxnSpPr>
          <p:nvPr/>
        </p:nvCxnSpPr>
        <p:spPr>
          <a:xfrm>
            <a:off x="222422" y="0"/>
            <a:ext cx="0" cy="407581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0CFD1B2-1E75-EFC4-8DD0-2B808BD07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572250"/>
              </p:ext>
            </p:extLst>
          </p:nvPr>
        </p:nvGraphicFramePr>
        <p:xfrm>
          <a:off x="400065" y="226148"/>
          <a:ext cx="11391870" cy="3291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39242">
                  <a:extLst>
                    <a:ext uri="{9D8B030D-6E8A-4147-A177-3AD203B41FA5}">
                      <a16:colId xmlns:a16="http://schemas.microsoft.com/office/drawing/2014/main" val="4203848401"/>
                    </a:ext>
                  </a:extLst>
                </a:gridCol>
                <a:gridCol w="1504162">
                  <a:extLst>
                    <a:ext uri="{9D8B030D-6E8A-4147-A177-3AD203B41FA5}">
                      <a16:colId xmlns:a16="http://schemas.microsoft.com/office/drawing/2014/main" val="1672473641"/>
                    </a:ext>
                  </a:extLst>
                </a:gridCol>
                <a:gridCol w="2102103">
                  <a:extLst>
                    <a:ext uri="{9D8B030D-6E8A-4147-A177-3AD203B41FA5}">
                      <a16:colId xmlns:a16="http://schemas.microsoft.com/office/drawing/2014/main" val="1142516484"/>
                    </a:ext>
                  </a:extLst>
                </a:gridCol>
                <a:gridCol w="3017378">
                  <a:extLst>
                    <a:ext uri="{9D8B030D-6E8A-4147-A177-3AD203B41FA5}">
                      <a16:colId xmlns:a16="http://schemas.microsoft.com/office/drawing/2014/main" val="945449729"/>
                    </a:ext>
                  </a:extLst>
                </a:gridCol>
                <a:gridCol w="2228985">
                  <a:extLst>
                    <a:ext uri="{9D8B030D-6E8A-4147-A177-3AD203B41FA5}">
                      <a16:colId xmlns:a16="http://schemas.microsoft.com/office/drawing/2014/main" val="2892236755"/>
                    </a:ext>
                  </a:extLst>
                </a:gridCol>
              </a:tblGrid>
              <a:tr h="418797">
                <a:tc>
                  <a:txBody>
                    <a:bodyPr/>
                    <a:lstStyle/>
                    <a:p>
                      <a:pPr algn="ctr"/>
                      <a:r>
                        <a:rPr lang="ru-RU" sz="1400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Организационно-педагогические условия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130503"/>
                  </a:ext>
                </a:extLst>
              </a:tr>
              <a:tr h="1185525"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умений подмечать противоречия в окружающей действительности.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индивидуальных особенностей детей.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Индивидуальное и коллективное  описание юмористических рассказов. Совместное прочтение, обсуждение и анализ юмористической художественной литературы (басни, смешные рассказы, каламбуры, детские анекдоты, небылицы и т.д.). Интонирование художественных произведений. Решение смешных загадок.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подмечать противоречия и оценивать их с комической точки зрения. Положительные эмоциональные чувства у дошкольников.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563274"/>
                  </a:ext>
                </a:extLst>
              </a:tr>
              <a:tr h="974295">
                <a:tc>
                  <a:txBody>
                    <a:bodyPr/>
                    <a:lstStyle/>
                    <a:p>
                      <a:pPr algn="ctr"/>
                      <a:r>
                        <a:rPr lang="ru-RU" sz="1400" b="1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фантазии и творческого воображения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Поощрение творческой инициативы дошкольников.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Инсценировка басен, сказок, рассказов. Составление перевертышей, смешных рифм, смешных рассказов об известных героях художественных произведений. Театрализованная деятельность.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Способность дошкольников понимать и воспроизводить юмор.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652854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6ED61398-DD87-EAA5-8B01-356F6DC4E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78810"/>
              </p:ext>
            </p:extLst>
          </p:nvPr>
        </p:nvGraphicFramePr>
        <p:xfrm>
          <a:off x="2875850" y="3890397"/>
          <a:ext cx="8916085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916085">
                  <a:extLst>
                    <a:ext uri="{9D8B030D-6E8A-4147-A177-3AD203B41FA5}">
                      <a16:colId xmlns:a16="http://schemas.microsoft.com/office/drawing/2014/main" val="4219486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spc="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способность воспринимать комическое и продуцировать его.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2697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C5E8837-483A-7F78-90E2-B19ACF51FE70}"/>
              </a:ext>
            </a:extLst>
          </p:cNvPr>
          <p:cNvCxnSpPr/>
          <p:nvPr/>
        </p:nvCxnSpPr>
        <p:spPr>
          <a:xfrm>
            <a:off x="222422" y="4075817"/>
            <a:ext cx="25578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03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F84D04-772C-BB57-FFA5-3ABB1580C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5237" y="0"/>
            <a:ext cx="13617237" cy="69386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AFF70D-9242-D9EF-9D0A-12A71D505F2F}"/>
              </a:ext>
            </a:extLst>
          </p:cNvPr>
          <p:cNvSpPr txBox="1"/>
          <p:nvPr/>
        </p:nvSpPr>
        <p:spPr>
          <a:xfrm>
            <a:off x="1075764" y="2380129"/>
            <a:ext cx="8390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Чувство юмора является неотъемлемым элементом детской культуры, играет огромную роль в формировании личности ребенка. </a:t>
            </a:r>
          </a:p>
          <a:p>
            <a:pPr lvl="0" indent="457200" algn="ctr"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algn="ctr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Дальнейшее исследование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 апробацию данной модели в условиях дошкольного образовательного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в течение двух лет – в старшей и подготовительной группах.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AFF70D-9242-D9EF-9D0A-12A71D505F2F}"/>
              </a:ext>
            </a:extLst>
          </p:cNvPr>
          <p:cNvSpPr txBox="1"/>
          <p:nvPr/>
        </p:nvSpPr>
        <p:spPr>
          <a:xfrm>
            <a:off x="1308922" y="4495092"/>
            <a:ext cx="8157807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70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728</Words>
  <Application>Microsoft Office PowerPoint</Application>
  <PresentationFormat>Широкоэкранный</PresentationFormat>
  <Paragraphs>84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Модель развития чувства юмора у детей старшего дошкольного возраста  </vt:lpstr>
      <vt:lpstr>Юмор представляет собой одну из высокоразвитых форм общественного сознания.  Интерес к понятию «юмор» прослеживается с давних времен, что объясняется наличием большого количества эмпирических исследований данного феномена, различных теорий чувства юмора с одной стороны, а с другой – отсутствием единого мнения о сущности этого явления.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Юлия</cp:lastModifiedBy>
  <cp:revision>37</cp:revision>
  <dcterms:created xsi:type="dcterms:W3CDTF">2023-02-11T07:57:32Z</dcterms:created>
  <dcterms:modified xsi:type="dcterms:W3CDTF">2023-09-22T18:15:22Z</dcterms:modified>
</cp:coreProperties>
</file>