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74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317"/>
    <a:srgbClr val="FE9720"/>
    <a:srgbClr val="0AB573"/>
    <a:srgbClr val="345E7F"/>
    <a:srgbClr val="5FB978"/>
    <a:srgbClr val="0F3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55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35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13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8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7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04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60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17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70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47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97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95CD-B15B-4950-8DF3-16CEA0EC084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BC75-2CFF-467C-A5A9-4D703DE95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04" y="3890408"/>
            <a:ext cx="3899596" cy="2967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432" y="1502808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Утилитарные цифровые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права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656" y="338328"/>
            <a:ext cx="517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C3317"/>
                </a:solidFill>
                <a:latin typeface="Century Gothic" panose="020B0502020202020204" pitchFamily="34" charset="0"/>
              </a:rPr>
              <a:t>ФГБОУ ВО </a:t>
            </a:r>
          </a:p>
          <a:p>
            <a:pPr algn="ctr"/>
            <a:r>
              <a:rPr lang="ru-RU" b="1" dirty="0" smtClean="0">
                <a:solidFill>
                  <a:srgbClr val="FC3317"/>
                </a:solidFill>
                <a:latin typeface="Century Gothic" panose="020B0502020202020204" pitchFamily="34" charset="0"/>
              </a:rPr>
              <a:t>«Российская государственная академия интеллектуальной собственности»</a:t>
            </a:r>
            <a:endParaRPr lang="ru-RU" b="1" dirty="0">
              <a:solidFill>
                <a:srgbClr val="FC331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5432" y="6093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C3317"/>
                </a:solidFill>
                <a:latin typeface="Century Gothic" panose="020B0502020202020204" pitchFamily="34" charset="0"/>
              </a:rPr>
              <a:t>Москва – 2023 </a:t>
            </a:r>
            <a:endParaRPr lang="ru-RU" b="1" dirty="0">
              <a:solidFill>
                <a:srgbClr val="FC331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42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7864" y="1619157"/>
            <a:ext cx="3770376" cy="1718626"/>
          </a:xfrm>
          <a:prstGeom prst="rect">
            <a:avLst/>
          </a:prstGeom>
          <a:solidFill>
            <a:srgbClr val="0F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Конфиденциальность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7864" y="3520439"/>
            <a:ext cx="4745736" cy="2067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Безопасность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9632" y="3520439"/>
            <a:ext cx="4882896" cy="2071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Доступность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864" y="420838"/>
            <a:ext cx="988466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Проблематика УЦП: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3280" y="1619157"/>
            <a:ext cx="3889248" cy="1718626"/>
          </a:xfrm>
          <a:prstGeom prst="rect">
            <a:avLst/>
          </a:prstGeom>
          <a:solidFill>
            <a:srgbClr val="0F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Этические/социальные аспекты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36" y="1646477"/>
            <a:ext cx="3085327" cy="17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66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995679"/>
            <a:ext cx="589946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48" y="987424"/>
            <a:ext cx="4057332" cy="4123055"/>
          </a:xfrm>
          <a:solidFill>
            <a:srgbClr val="345E7F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УЦП имеют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различные наименования и правовое содержание в различных юрисдикциях. Поэтому определение применимого права играет значимую роль в правовом регулировании трансграничного оборота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УЦП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7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9000" y="779145"/>
            <a:ext cx="10515600" cy="2543175"/>
          </a:xfrm>
          <a:solidFill>
            <a:srgbClr val="0AB573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Принадлежность утилитарного цифрового права ее владельцу может быть удостоверена цифровым свидетельством, являющимся </a:t>
            </a:r>
            <a:r>
              <a:rPr lang="ru-RU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неэмиссионной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бездокументарной ценной бумагой, не 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имеющей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номинальной 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стоимости 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0" y="3485326"/>
            <a:ext cx="3998631" cy="30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1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640" y="2402523"/>
            <a:ext cx="9144000" cy="23876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5FB978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11500" b="1" dirty="0">
              <a:solidFill>
                <a:srgbClr val="5FB97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7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3744" y="1077771"/>
            <a:ext cx="4151377" cy="419709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ru-RU" sz="138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Самостоятельный объект гражданских прав</a:t>
            </a:r>
            <a:endParaRPr lang="ru-RU" sz="13800" b="1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9636" y="2514599"/>
            <a:ext cx="5879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Цифровые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права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1984" y="6289286"/>
            <a:ext cx="735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Статья 141.1 Гражданского кодекса Российской Федерации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3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225" t="10133" r="29425" b="5733"/>
          <a:stretch/>
        </p:blipFill>
        <p:spPr>
          <a:xfrm>
            <a:off x="1520946" y="0"/>
            <a:ext cx="889040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" y="4297680"/>
            <a:ext cx="266665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5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52" y="987552"/>
            <a:ext cx="7708392" cy="5138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0"/>
            <a:ext cx="6037678" cy="69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32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91" t="25167" r="31429" b="19598"/>
          <a:stretch/>
        </p:blipFill>
        <p:spPr>
          <a:xfrm>
            <a:off x="923544" y="120244"/>
            <a:ext cx="11103944" cy="66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5364" y="1619157"/>
            <a:ext cx="4169664" cy="17186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право </a:t>
            </a:r>
            <a:r>
              <a:rPr lang="ru-RU" sz="2000" b="1" dirty="0">
                <a:latin typeface="Century Gothic" panose="020B0502020202020204" pitchFamily="34" charset="0"/>
              </a:rPr>
              <a:t>требовать передачи вещи (вещей</a:t>
            </a:r>
            <a:r>
              <a:rPr lang="ru-RU" sz="2000" b="1" dirty="0" smtClean="0">
                <a:latin typeface="Century Gothic" panose="020B0502020202020204" pitchFamily="34" charset="0"/>
              </a:rPr>
              <a:t>)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7864" y="3520439"/>
            <a:ext cx="4745736" cy="2067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право требовать передачи исключительных прав на </a:t>
            </a:r>
            <a:r>
              <a:rPr lang="ru-RU" sz="2000" b="1" dirty="0" smtClean="0">
                <a:latin typeface="Century Gothic" panose="020B0502020202020204" pitchFamily="34" charset="0"/>
              </a:rPr>
              <a:t>РИД и </a:t>
            </a:r>
            <a:r>
              <a:rPr lang="ru-RU" sz="2000" b="1" dirty="0">
                <a:latin typeface="Century Gothic" panose="020B0502020202020204" pitchFamily="34" charset="0"/>
              </a:rPr>
              <a:t>(или) прав использования результатов интеллектуальной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9632" y="3520439"/>
            <a:ext cx="4882896" cy="2071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право требовать выполнения работ и (или) оказания услуг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864" y="420838"/>
            <a:ext cx="9884664" cy="101566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В инвестиционной платформе … могут приобретаться, отчуждаться и осуществляться следующие цифровые права (утилитарные цифровые права):</a:t>
            </a:r>
          </a:p>
        </p:txBody>
      </p:sp>
    </p:spTree>
    <p:extLst>
      <p:ext uri="{BB962C8B-B14F-4D97-AF65-F5344CB8AC3E}">
        <p14:creationId xmlns:p14="http://schemas.microsoft.com/office/powerpoint/2010/main" val="3632178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62" y="498348"/>
            <a:ext cx="4762500" cy="4762500"/>
          </a:xfrm>
        </p:spPr>
      </p:pic>
      <p:sp>
        <p:nvSpPr>
          <p:cNvPr id="6" name="Прямоугольник 5"/>
          <p:cNvSpPr/>
          <p:nvPr/>
        </p:nvSpPr>
        <p:spPr>
          <a:xfrm>
            <a:off x="716502" y="566928"/>
            <a:ext cx="4178808" cy="978408"/>
          </a:xfrm>
          <a:prstGeom prst="rect">
            <a:avLst/>
          </a:prstGeom>
          <a:solidFill>
            <a:srgbClr val="5FB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Доступ к информации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502" y="2390394"/>
            <a:ext cx="4178808" cy="978408"/>
          </a:xfrm>
          <a:prstGeom prst="rect">
            <a:avLst/>
          </a:prstGeom>
          <a:solidFill>
            <a:srgbClr val="5FB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Использование ПО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502" y="4213860"/>
            <a:ext cx="4178808" cy="978408"/>
          </a:xfrm>
          <a:prstGeom prst="rect">
            <a:avLst/>
          </a:prstGeom>
          <a:solidFill>
            <a:srgbClr val="5FB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Обмен данными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502" y="5676900"/>
            <a:ext cx="10485120" cy="978408"/>
          </a:xfrm>
          <a:prstGeom prst="rect">
            <a:avLst/>
          </a:prstGeom>
          <a:solidFill>
            <a:srgbClr val="0F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Часть цифровой экономики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55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УЦП не могут являться</a:t>
            </a:r>
            <a:r>
              <a:rPr lang="ru-RU" b="1" dirty="0" smtClean="0">
                <a:latin typeface="Century Gothic" panose="020B0502020202020204" pitchFamily="34" charset="0"/>
              </a:rPr>
              <a:t>: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" y="1556085"/>
            <a:ext cx="6094596" cy="430907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Century Gothic" panose="020B0502020202020204" pitchFamily="34" charset="0"/>
              </a:rPr>
              <a:t>право </a:t>
            </a:r>
            <a:r>
              <a:rPr lang="ru-RU" dirty="0">
                <a:latin typeface="Century Gothic" panose="020B0502020202020204" pitchFamily="34" charset="0"/>
              </a:rPr>
              <a:t>требовать имущество,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права</a:t>
            </a:r>
            <a:r>
              <a:rPr lang="ru-RU" dirty="0">
                <a:latin typeface="Century Gothic" panose="020B0502020202020204" pitchFamily="34" charset="0"/>
              </a:rPr>
              <a:t> на которое подлежат государственной регистрации,  </a:t>
            </a:r>
          </a:p>
          <a:p>
            <a:pPr lvl="0" algn="just"/>
            <a:r>
              <a:rPr lang="ru-RU" dirty="0">
                <a:latin typeface="Century Gothic" panose="020B0502020202020204" pitchFamily="34" charset="0"/>
              </a:rPr>
              <a:t>право требовать имущество,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сделки</a:t>
            </a:r>
            <a:r>
              <a:rPr lang="ru-RU" dirty="0">
                <a:latin typeface="Century Gothic" panose="020B0502020202020204" pitchFamily="34" charset="0"/>
              </a:rPr>
              <a:t> с которым подлежат государственной регистрации или нотариальному удостоверению.</a:t>
            </a:r>
          </a:p>
          <a:p>
            <a:pPr marL="0" indent="0" algn="just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53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5297"/>
            <a:ext cx="10515600" cy="2898648"/>
          </a:xfrm>
          <a:ln w="28575">
            <a:solidFill>
              <a:srgbClr val="C00000"/>
            </a:solidFill>
            <a:prstDash val="sysDash"/>
          </a:ln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Century Gothic" panose="020B0502020202020204" pitchFamily="34" charset="0"/>
              </a:rPr>
              <a:t>Возникновение УЦП, его осуществление, распоряжение им, в том числе передача, залог, обременение утилитарного цифрового права другими способами, или ограничение распоряжения утилитарным цифровым правом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возможны только в инвестиционной </a:t>
            </a:r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платформе 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66360"/>
            <a:ext cx="12192000" cy="585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3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196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Тема Office</vt:lpstr>
      <vt:lpstr>Утилитарные цифровые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УЦП не могут являться:</vt:lpstr>
      <vt:lpstr>Возникновение УЦП, его осуществление, распоряжение им, в том числе передача, залог, обременение утилитарного цифрового права другими способами, или ограничение распоряжения утилитарным цифровым правом возможны только в инвестиционной платформе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2023-09-07T14:30:39Z</dcterms:created>
  <dcterms:modified xsi:type="dcterms:W3CDTF">2023-09-12T17:49:01Z</dcterms:modified>
</cp:coreProperties>
</file>