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sldIdLst>
    <p:sldId id="256" r:id="rId2"/>
    <p:sldId id="257" r:id="rId3"/>
    <p:sldId id="259" r:id="rId4"/>
    <p:sldId id="260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 bwMode="auto"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 bwMode="auto"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 bwMode="auto"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 bwMode="auto">
          <a:xfrm>
            <a:off x="361157" y="2203450"/>
            <a:ext cx="3886200" cy="68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 bwMode="auto"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 Content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 bwMode="auto"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 bwMode="auto"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914400" lvl="1" indent="-381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1371600" lvl="2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1828800" lvl="3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2286000" lvl="4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3200400" lvl="6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3657600" lvl="7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4114800" lvl="8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2"/>
          </p:nvPr>
        </p:nvSpPr>
        <p:spPr bwMode="auto"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914400" lvl="1" indent="-381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1371600" lvl="2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1828800" lvl="3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2286000" lvl="4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3200400" lvl="6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3657600" lvl="7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4114800" lvl="8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ison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 bwMode="auto"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 bwMode="auto"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 bwMode="auto"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1371600" lvl="2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1828800" lvl="3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2286000" lvl="4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2743200" lvl="5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3200400" lvl="6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3657600" lvl="7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4114800" lvl="8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3"/>
          </p:nvPr>
        </p:nvSpPr>
        <p:spPr bwMode="auto"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4"/>
          </p:nvPr>
        </p:nvSpPr>
        <p:spPr bwMode="auto"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1371600" lvl="2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1828800" lvl="3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2286000" lvl="4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2743200" lvl="5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3200400" lvl="6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3657600" lvl="7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4114800" lvl="8" indent="-3302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 with Caption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 bwMode="auto"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 bwMode="auto"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914400" lvl="1" indent="-406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1371600" lvl="2" indent="-381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1828800" lvl="3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2286000" lvl="4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2743200" lvl="5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3200400" lvl="6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3657600" lvl="7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4114800" lvl="8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2"/>
          </p:nvPr>
        </p:nvSpPr>
        <p:spPr bwMode="auto"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2286000" lvl="4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2743200" lvl="5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3200400" lvl="6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3657600" lvl="7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4114800" lvl="8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Picture with Caption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 bwMode="auto"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32"/>
          <p:cNvSpPr>
            <a:spLocks noGrp="1"/>
          </p:cNvSpPr>
          <p:nvPr>
            <p:ph type="pic" idx="2"/>
          </p:nvPr>
        </p:nvSpPr>
        <p:spPr bwMode="auto"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 bwMode="auto"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2286000" lvl="4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2743200" lvl="5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3200400" lvl="6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3657600" lvl="7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4114800" lvl="8" indent="-2286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Vertical Text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 bwMode="auto"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154509" y="-125810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cal Title and Text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 bwMode="auto"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70669" y="95251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 bwMode="auto"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 bwMode="auto"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 bwMode="auto"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 bwMode="auto">
          <a:xfrm>
            <a:off x="179512" y="1419622"/>
            <a:ext cx="8789127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ct val="45454"/>
              <a:defRPr/>
            </a:pPr>
            <a:r>
              <a:rPr lang="ru-RU" sz="5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</a:rPr>
              <a:t>«САДЫ </a:t>
            </a:r>
            <a:r>
              <a:rPr lang="ru-RU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</a:rPr>
              <a:t>НА </a:t>
            </a:r>
            <a:r>
              <a:rPr lang="ru-RU" sz="5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</a:rPr>
              <a:t>КРЫШЕ»</a:t>
            </a:r>
            <a:endParaRPr sz="5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91630"/>
            <a:ext cx="8640960" cy="314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 и доступный тип сада на крыше, не требующий внесения значительных изменений в конструкцию здания. Он применим как на скатной, так и на плоской кровле. Главная особенность этого метода – отсутствие значительной нагрузки на конструктивные элементы дома. Для его применения в большинстве случаев не нужно укреплять фундамент и стены.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всей поверхности кровли укладывается небольшой слой легкой и плодородной почвы. Чаще всего его толщина не превышает 15 см, а вес вместе с растениями — 20 кг на м². Высаживаются неприхотливые растения. Это могут быть низкорослые злаки или вьющиеся однолетники, которые быстро заполняют все свободное пространство. Как правило, на таких газонах зоны отдыха не обустраиваются.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один простой и бюджетный способ озеленения кровли — установка кадок с растениями. Могут использоваться как теплолюбивые виды, которые на зиму придется заносить в помещение или теплицу, или морозостойкие, которые и зимой останутся на крыше в утепленных кадках. Полноценной зеленой кровлей этот вариант назвать нельзя, зато при его использовании на крыше можно обустроить зону отдыха.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843558"/>
            <a:ext cx="4870244" cy="346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Экстенсивное озеленение</a:t>
            </a:r>
            <a:endParaRPr lang="ru-RU" sz="1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9662"/>
            <a:ext cx="8640960" cy="2269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требует сложных инженерных расчетов, значительных материальных и физических затрат. Но позволяет создать на крыше настоящий сад с цветами, кустами, деревьями, пешеходными дорожками и скамейками. Чаще всего этот способ применяется при строительстве многоэтажных зданий жилого или коммерческого типа.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Удобнее всего планировать создание интенсивного озеленения кровли еще на этапе проектирования дома. Тогда инженеры могут заложить его вес в расчеты. Если же дом уже готов, необходимо заказать специалистам оценку несущей способности здания, в результате которой будет получен ответ, сможет ли фундамент выдержать дополнительную нагрузку от 1,5 м грунта и растений, которая может достигать 700 кг на м².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771550"/>
            <a:ext cx="4698722" cy="46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Интенсивное озеленение</a:t>
            </a: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03598"/>
            <a:ext cx="5184576" cy="347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обязательных консультаций с инженерами и неукоснительного выполнения их рекомендаций, при обустройстве зеленой кровли нужно выполнять еще несколько правил безопасности.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 наклона скатной кровли не должен превышать 30 градусов. Иначе субстрат и растения просто не удержатся на ней и будут смыты дождевыми водами.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периметру крыши нужно обустроить надежный парапет, обеспечивающий безопасность. Особенно остро это правило касается многоэтажных зданий.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Разрабатывать проект обустройства кровли тоже лучше вместе с проектировщиками. Они подскажут места, где расположены несущие опоры с большим запасом прочности. Именно в этих местах следует высаживать самые массивные деревья и возводить постройки.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11510"/>
            <a:ext cx="4799712" cy="46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rgbClr val="333333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</a:t>
            </a:r>
            <a:endParaRPr lang="ru-RU" sz="1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Сад на крыше от Secret Garde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33782"/>
            <a:ext cx="321777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168681" name="Google Shape;94;p39"/>
          <p:cNvSpPr txBox="1"/>
          <p:nvPr/>
        </p:nvSpPr>
        <p:spPr bwMode="auto">
          <a:xfrm>
            <a:off x="460258" y="3495057"/>
            <a:ext cx="7927871" cy="5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44598606" name="Google Shape;101;p37"/>
          <p:cNvSpPr txBox="1"/>
          <p:nvPr/>
        </p:nvSpPr>
        <p:spPr bwMode="auto">
          <a:xfrm>
            <a:off x="251520" y="1059582"/>
            <a:ext cx="8730208" cy="40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i="0" u="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16"/>
              </a:lnSpc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«Г» класса Невинчанная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Заряна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</a:t>
            </a:r>
            <a:r>
              <a:rPr b="1" i="0" u="non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r>
              <a:rPr b="1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Елена Вячеславовна</a:t>
            </a:r>
            <a:r>
              <a:rPr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b="1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b="1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№14»</a:t>
            </a:r>
            <a:r>
              <a:rPr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b="1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 </a:t>
            </a:r>
            <a:r>
              <a:rPr lang="ru-RU" b="0" i="0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</a:t>
            </a:r>
            <a:endParaRPr b="0" i="1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s://mykaleidoscope.ru/x/uploads/posts/2022-09/1663105749_49-mykaleidoscope-ru-p-sad-na-krishe-krasivo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"/>
            <a:ext cx="5112000" cy="36736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/>
          <p:nvPr/>
        </p:nvSpPr>
        <p:spPr bwMode="auto">
          <a:xfrm>
            <a:off x="1907704" y="181150"/>
            <a:ext cx="69189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 Black" panose="020B0A04020102020204" pitchFamily="34" charset="0"/>
              </a:rPr>
              <a:t>«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Проблематизация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 Black" panose="020B0A04020102020204" pitchFamily="34" charset="0"/>
              </a:rPr>
              <a:t>»</a:t>
            </a:r>
            <a:endParaRPr sz="2400" b="1" i="0" u="none" strike="noStrike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Google Shape;94;p39"/>
          <p:cNvSpPr txBox="1"/>
          <p:nvPr/>
        </p:nvSpPr>
        <p:spPr bwMode="auto">
          <a:xfrm>
            <a:off x="460258" y="3495057"/>
            <a:ext cx="7927871" cy="5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789" y="1257366"/>
            <a:ext cx="836634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Зелёная кровля способствует решению проблемы экологии. Загазованность воздуха - настоящий бич больших городов. Последние участки городских территорий поглощает точечная застройка. Где тут место дереву? Ну разве что на кровле. Фотосинтез и здесь идёт своим чередом, образуя хоть немного кислорода</a:t>
            </a:r>
          </a:p>
        </p:txBody>
      </p:sp>
      <p:pic>
        <p:nvPicPr>
          <p:cNvPr id="8" name="Рисунок 7" descr="Крыша-решето и левитирующий сад: консерваторию в Канаде реконструирую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92781"/>
            <a:ext cx="4551175" cy="280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/>
          <p:nvPr/>
        </p:nvSpPr>
        <p:spPr bwMode="auto">
          <a:xfrm>
            <a:off x="2081046" y="175152"/>
            <a:ext cx="69189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 Black" panose="020B0A04020102020204" pitchFamily="34" charset="0"/>
              </a:rPr>
              <a:t>«</a:t>
            </a:r>
            <a:r>
              <a:rPr lang="en-US" sz="2400" b="1" dirty="0" err="1">
                <a:latin typeface="Arial Black" panose="020B0A04020102020204" pitchFamily="34" charset="0"/>
              </a:rPr>
              <a:t>Анализ</a:t>
            </a:r>
            <a:r>
              <a:rPr lang="en-US" sz="2400" b="1" dirty="0">
                <a:latin typeface="Arial Black" panose="020B0A04020102020204" pitchFamily="34" charset="0"/>
              </a:rPr>
              <a:t> - </a:t>
            </a:r>
            <a:r>
              <a:rPr lang="en-US" sz="2400" b="1" dirty="0" err="1">
                <a:latin typeface="Arial Black" panose="020B0A04020102020204" pitchFamily="34" charset="0"/>
              </a:rPr>
              <a:t>проблемное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поле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 Black" panose="020B0A04020102020204" pitchFamily="34" charset="0"/>
              </a:rPr>
              <a:t>»</a:t>
            </a:r>
            <a:endParaRPr sz="2400" b="1" i="0" u="none" strike="noStrike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81417"/>
            <a:ext cx="8784976" cy="456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нужен сад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крыше: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Экология.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больших городах, где каждый квадратный метр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застроен,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совсем не остается площадей для парков и скверов. Это значительно ухудшает качество воздуха и, как следствие, здоровье людей. Массовое озеленение крыш и естественная фильтрация воздуха растениями способствует значительному снижению уровня загазованности, повышению количества кислорода в воздухе, и сокращению парникового эффекта. Один из самых масштабных проектов такого рода реализовывается в Копенгагене.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Компенсация застройки и экономия земли.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центральных районах всех крупных городов ощущается острая нехватка места для развития дорожной сети и строительства инфраструктурных объектов. Со временем территории, отведенные под зеленые зоны и зоны отдыха уменьшаются. Городские чиновники объясняют это насущной необходимость, и часто не очень лукавят. Строительство садов на крышах зданий позволяет полностью компенсировать потерю зеленых зон.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Теплоизоляция.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Слой грунта и растения обеспечивают кровле дополнительную теплоизоляцию, что в свою очередь привод к значительной экономии энергоресурсов. Зимой здесь теплее, а летом прохладнее, поэтому владельцы имеют возможность реже включать кондиционеры и отопительные приборы.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Улучшается звукоизоляция.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это заметно в частных домах скандинавского типа с большой поверхностью кровли. Решение актуально для загородных домов, находящихся в непосредственной близости от больших автомагистралей или шумных производственных предприятий.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ts val="15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Долговечность.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кровельный материал, который будет защищен слоем грунта и растений от негативного воздействия окружающей среды, прослужит значительно дольше. По некоторым исследованиям сад на крыше способен продлить период его эксплуатации на 10 лет.</a:t>
            </a:r>
            <a:endParaRPr lang="ru-RU" sz="13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 bwMode="auto">
          <a:xfrm>
            <a:off x="625549" y="1707654"/>
            <a:ext cx="7651992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 озеленения зданий на территории города.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16"/>
          <p:cNvSpPr txBox="1"/>
          <p:nvPr/>
        </p:nvSpPr>
        <p:spPr bwMode="auto">
          <a:xfrm>
            <a:off x="337516" y="2499742"/>
            <a:ext cx="8554963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0" u="none" strike="noStrike" cap="non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способы, методы, приемы озеленения крыш.</a:t>
            </a:r>
          </a:p>
          <a:p>
            <a:pPr marL="285750" marR="0" lvl="0" indent="-28575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возможный видовой состав для озеленения с учетом эколого-климатических особенностей.</a:t>
            </a:r>
          </a:p>
          <a:p>
            <a:pPr marL="285750" marR="0" lvl="0" indent="-28575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экономическую эффективность проекта.</a:t>
            </a:r>
          </a:p>
          <a:p>
            <a:pPr marL="285750" marR="0" lvl="0" indent="-28575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рекомендаций по подбору растений для озеленения крыш зданий с учетом эколого-климатических особенностей территории.</a:t>
            </a:r>
          </a:p>
          <a:p>
            <a:pPr marL="0" marR="0" lvl="0" indent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34" name="Google Shape;134;p16"/>
          <p:cNvSpPr txBox="1"/>
          <p:nvPr/>
        </p:nvSpPr>
        <p:spPr bwMode="auto">
          <a:xfrm>
            <a:off x="611560" y="267494"/>
            <a:ext cx="853244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 Black" panose="020B0A04020102020204" pitchFamily="34" charset="0"/>
              </a:rPr>
              <a:t>«</a:t>
            </a:r>
            <a:r>
              <a:rPr lang="en-US" sz="2400" b="1" dirty="0" err="1">
                <a:latin typeface="Arial Black" panose="020B0A04020102020204" pitchFamily="34" charset="0"/>
              </a:rPr>
              <a:t>Целеполагание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 Black" panose="020B0A04020102020204" pitchFamily="34" charset="0"/>
              </a:rPr>
              <a:t>»</a:t>
            </a:r>
            <a:endParaRPr sz="2400" b="1" i="0" u="none" strike="noStrike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Google Shape;147;g23e5a4e4c64_1_26"/>
          <p:cNvSpPr txBox="1"/>
          <p:nvPr/>
        </p:nvSpPr>
        <p:spPr bwMode="auto">
          <a:xfrm>
            <a:off x="1331640" y="195486"/>
            <a:ext cx="7846516" cy="90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latin typeface="Arial Black" panose="020B0A04020102020204" pitchFamily="34" charset="0"/>
              </a:rPr>
              <a:t>«</a:t>
            </a:r>
            <a:r>
              <a:rPr lang="en-US" sz="2400" b="1" dirty="0" err="1">
                <a:latin typeface="Arial Black" panose="020B0A04020102020204" pitchFamily="34" charset="0"/>
              </a:rPr>
              <a:t>Планирование</a:t>
            </a:r>
            <a:r>
              <a:rPr lang="en-US" sz="2400" b="1" dirty="0">
                <a:latin typeface="Arial Black" panose="020B0A04020102020204" pitchFamily="34" charset="0"/>
              </a:rPr>
              <a:t> - </a:t>
            </a:r>
            <a:r>
              <a:rPr lang="en-US" sz="2400" b="1" dirty="0" err="1">
                <a:latin typeface="Arial Black" panose="020B0A04020102020204" pitchFamily="34" charset="0"/>
              </a:rPr>
              <a:t>ключевые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этапы</a:t>
            </a:r>
            <a:r>
              <a:rPr lang="en-US" sz="2400" b="1" dirty="0">
                <a:latin typeface="Arial Black" panose="020B0A04020102020204" pitchFamily="34" charset="0"/>
              </a:rPr>
              <a:t>»</a:t>
            </a:r>
            <a:endParaRPr sz="2400" b="1" dirty="0">
              <a:latin typeface="Arial Black" panose="020B0A04020102020204" pitchFamily="34" charset="0"/>
            </a:endParaRPr>
          </a:p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730677"/>
            <a:ext cx="4120039" cy="371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  <a:spcBef>
                <a:spcPts val="3150"/>
              </a:spcBef>
              <a:spcAft>
                <a:spcPts val="6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Сад, что ближе к небесам: этапы создания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00065"/>
            <a:ext cx="8406680" cy="3003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над садом на крыше всегда ведется специалистами, так как представляет собой систему сложных процессов. Но знать основные этапы создания проекта важно: хозяева должны уметь понимать, что происходит и держать под контролем производственный процесс. Ниже приведена последовательность действий.</a:t>
            </a:r>
          </a:p>
          <a:p>
            <a:pPr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Первый слой: основание, которым обычно является несущие балки или плита. Кровельные материалы снимаются, остается обрешетка. На зданиях с плоской крышей необходимо обеспечить наличие угла наклона хотя бы в два градуса, чтобы вода могла стекать естественным образом.</a:t>
            </a:r>
          </a:p>
          <a:p>
            <a:pPr algn="just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Монтаж гидроизоляционной пленки, благодаря которой предотвращается возможная утечка воды в квартиры.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75606"/>
            <a:ext cx="4896544" cy="314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Обеспечение тепловой изоляции, материалами для которой могут послужить полиуретановые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пенополистироловые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плиты.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Укрепление мембраны, защищающей крышу от корней растений, — ячеистой прокладки из полимера.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Укладка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геотекстиля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дренажной системы.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Монтаж второго слоя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геотекстиля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Добавление специального грунта: почвы, обогащенной глиняными, песчаными, торфяными и сланцевыми породами. Обычная почва и чернозем для крышного сада непригодны.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Высадка подходящих растений.</a:t>
            </a:r>
          </a:p>
        </p:txBody>
      </p:sp>
      <p:pic>
        <p:nvPicPr>
          <p:cNvPr id="7" name="Рисунок 6" descr="Сад на крыше: 100 фото красивых идей дизай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7715"/>
            <a:ext cx="3240360" cy="396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91630"/>
            <a:ext cx="8568952" cy="324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посадить на крыше дома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такого сада следует выбирать неприхотливые,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добрососедствующие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стойкие к различным погодным условиям растения. Критерии, важные при их выборе: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нечувствительность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ветрам;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морозам;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расти при минимальном присутствии влаги (в сухую погоду) и под прямым воздействием ультрафиолетовых лучей;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стойкость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температурным перепадам.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порядка шестидесяти видов растений, которые можно высаживать на крышах домов, например, очитки, лиственные кустарники, небольшие хвойные. С экзотическими экземплярами лучше не проводить экспериментов: они, как правило, капризны и быстро погибают.</a:t>
            </a:r>
          </a:p>
        </p:txBody>
      </p:sp>
      <p:pic>
        <p:nvPicPr>
          <p:cNvPr id="8" name="Рисунок 7" descr="https://bigland.ru/images/2018/sad_na_kryshe_proekty_foto_video_ma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5425"/>
            <a:ext cx="2808312" cy="16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Google Shape;173;p43"/>
          <p:cNvSpPr txBox="1"/>
          <p:nvPr/>
        </p:nvSpPr>
        <p:spPr bwMode="auto">
          <a:xfrm>
            <a:off x="2286000" y="420572"/>
            <a:ext cx="6199627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9998"/>
              </a:lnSpc>
              <a:defRPr/>
            </a:pPr>
            <a:r>
              <a:rPr lang="ru-RU" sz="2400" b="1" dirty="0">
                <a:latin typeface="Arial Black" panose="020B0A04020102020204" pitchFamily="34" charset="0"/>
              </a:rPr>
              <a:t>Виды садов на крыше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9622"/>
            <a:ext cx="273630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видимое разнообразие, различают всего две разновидности озеленения кровли: экстенсивное и интенсивное. Выбор можно сделать, только изучив особенности обоих направлений и оценив собственные финансовые и технические возможности.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bigland.ru/images/2018/sad_na_kryshe_proekty_foto_video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915566"/>
            <a:ext cx="6048672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1123</Words>
  <Application>Microsoft Office PowerPoint</Application>
  <PresentationFormat>Экран (16:9)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«САДЫ НА КРЫШЕ»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итоговой презентации</dc:title>
  <dc:subject/>
  <dc:creator/>
  <cp:keywords/>
  <dc:description/>
  <cp:lastModifiedBy>Заряна</cp:lastModifiedBy>
  <cp:revision>15</cp:revision>
  <dcterms:created xsi:type="dcterms:W3CDTF">2006-08-16T00:00:00Z</dcterms:created>
  <dcterms:modified xsi:type="dcterms:W3CDTF">2023-10-03T17:03:16Z</dcterms:modified>
  <cp:category/>
  <dc:identifier/>
  <cp:contentStatus/>
  <dc:language/>
  <cp:version/>
</cp:coreProperties>
</file>