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756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38179" y="1244548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100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109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1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ообщение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Информация о факте</a:t>
            </a:r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Авторство</a:t>
            </a:r>
          </a:p>
        </p:txBody>
      </p:sp>
      <p:sp>
        <p:nvSpPr>
          <p:cNvPr id="136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Открытая галерея каменной постройки под розово-пурпурным небом"/>
          <p:cNvSpPr>
            <a:spLocks noGrp="1"/>
          </p:cNvSpPr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Чёрно-белое фото изогнутой крыши крупным планом"/>
          <p:cNvSpPr>
            <a:spLocks noGrp="1"/>
          </p:cNvSpPr>
          <p:nvPr>
            <p:ph type="pic" sz="half" idx="22"/>
          </p:nvPr>
        </p:nvSpPr>
        <p:spPr>
          <a:xfrm>
            <a:off x="6577500" y="3632200"/>
            <a:ext cx="11228999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Вид снизу на металлическую спиральную лестницу"/>
          <p:cNvSpPr>
            <a:spLocks noGrp="1"/>
          </p:cNvSpPr>
          <p:nvPr>
            <p:ph type="pic" sz="quarter" idx="23"/>
          </p:nvPr>
        </p:nvSpPr>
        <p:spPr>
          <a:xfrm>
            <a:off x="146431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Белый коридор футуристичного вида с тенями"/>
          <p:cNvSpPr>
            <a:spLocks noGrp="1"/>
          </p:cNvSpPr>
          <p:nvPr>
            <p:ph type="pic" idx="21"/>
          </p:nvPr>
        </p:nvSpPr>
        <p:spPr>
          <a:xfrm>
            <a:off x="-38100" y="-520700"/>
            <a:ext cx="24447500" cy="147633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Изогнутые белые арки на отражающей поверхности серого пола"/>
          <p:cNvSpPr>
            <a:spLocks noGrp="1"/>
          </p:cNvSpPr>
          <p:nvPr>
            <p:ph type="pic" idx="21"/>
          </p:nvPr>
        </p:nvSpPr>
        <p:spPr>
          <a:xfrm>
            <a:off x="-76200" y="-558800"/>
            <a:ext cx="24574500" cy="148395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Вид снизу на высокое здание с зеркальными окнами"/>
          <p:cNvSpPr>
            <a:spLocks noGrp="1"/>
          </p:cNvSpPr>
          <p:nvPr>
            <p:ph type="pic" idx="21"/>
          </p:nvPr>
        </p:nvSpPr>
        <p:spPr>
          <a:xfrm>
            <a:off x="8140700" y="-1"/>
            <a:ext cx="2057400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43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Частичный вид на потолок с деревянными панелями"/>
          <p:cNvSpPr>
            <a:spLocks noGrp="1"/>
          </p:cNvSpPr>
          <p:nvPr>
            <p:ph type="pic" idx="21"/>
          </p:nvPr>
        </p:nvSpPr>
        <p:spPr>
          <a:xfrm>
            <a:off x="9588500" y="-482600"/>
            <a:ext cx="21513800" cy="1430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Подзаголовок слайд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6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, видео — мел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7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 видеотрансляция — круп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8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3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Заголовок раздела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38179" y="12443459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Работу выполнила Цурикова Анастасия 203 группа"/>
          <p:cNvSpPr txBox="1">
            <a:spLocks noGrp="1"/>
          </p:cNvSpPr>
          <p:nvPr>
            <p:ph type="body" idx="21"/>
          </p:nvPr>
        </p:nvSpPr>
        <p:spPr>
          <a:xfrm>
            <a:off x="1982354" y="9836728"/>
            <a:ext cx="21971000" cy="29817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Работу выполнила Цурикова А.В.</a:t>
            </a:r>
          </a:p>
          <a:p>
            <a:pPr algn="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Студентка 203 группы ФГБОУ ВО «ВГАФК»</a:t>
            </a:r>
          </a:p>
          <a:p>
            <a:pPr algn="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Руководители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algn="r"/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Лущик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И.В., доцент кафедры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ТиТФКиС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ФГБОУ ВО «ВГАФК» и</a:t>
            </a:r>
          </a:p>
          <a:p>
            <a:pPr algn="r"/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Абдрахманова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И.В., доцент кафедры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ТиТФКиС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ФГБОУ ВО «ВГАФК» </a:t>
            </a:r>
            <a:endParaRPr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3" name="Ретикулярная формация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ru-RU" sz="9600" b="1" dirty="0" smtClean="0">
                <a:solidFill>
                  <a:schemeClr val="bg2">
                    <a:lumMod val="10000"/>
                  </a:schemeClr>
                </a:solidFill>
              </a:rPr>
              <a:t>Особенности </a:t>
            </a:r>
            <a:br>
              <a:rPr lang="ru-RU" sz="9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9600" b="1" dirty="0" smtClean="0">
                <a:solidFill>
                  <a:schemeClr val="bg2">
                    <a:lumMod val="10000"/>
                  </a:schemeClr>
                </a:solidFill>
              </a:rPr>
              <a:t>биомеханической структуры движений </a:t>
            </a:r>
            <a:br>
              <a:rPr lang="ru-RU" sz="9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9600" b="1" dirty="0" smtClean="0">
                <a:solidFill>
                  <a:schemeClr val="bg2">
                    <a:lumMod val="10000"/>
                  </a:schemeClr>
                </a:solidFill>
              </a:rPr>
              <a:t>в фигурном катании</a:t>
            </a:r>
            <a:endParaRPr sz="9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216" y="1977323"/>
            <a:ext cx="12203789" cy="38238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29889" y="218824"/>
            <a:ext cx="18537384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Пример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траектория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движения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ОЦТ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тела в полете при выполнении прыжка двойной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лутц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216" y="6333191"/>
            <a:ext cx="12192000" cy="3785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После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выполнения стопорящего движения в начале полета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скорость ОЦТ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тела равна 4,58 м/с, а возникшая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вертикальная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составляющая скорости (в результате толчка 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стопора)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— 3,21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м/с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=&gt;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обеспечило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подъем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ОЦТ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тела в наивысшей точке на 0,525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м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15999" y="2565779"/>
            <a:ext cx="10141528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Перед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толчком фигурист имел горизонтальную скорость 6,45 м/с, а после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толчка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=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&gt;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стопорящего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движения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4,58 м/с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46182" y="5470967"/>
            <a:ext cx="11637818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Таким образом, потеря горизонтальной скорости в результате толчка составила 1,87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м/с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08525" y="8911764"/>
            <a:ext cx="11513127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В полете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горизонтальная скорость тела была равна 4,58 м/с, то после приземления скорость скольжения составила 3,75 м/с. </a:t>
            </a:r>
            <a:endParaRPr lang="ru-RU" sz="36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8163309" y="4425648"/>
            <a:ext cx="1246909" cy="1108363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57909" y="11648796"/>
            <a:ext cx="11014363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В итоге потеря горизонтальной составляющей при приземлении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0,83-м/с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242" y="10600000"/>
            <a:ext cx="1243692" cy="11095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557254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21"/>
          </p:nvPr>
        </p:nvSpPr>
        <p:spPr>
          <a:xfrm>
            <a:off x="6325177" y="329046"/>
            <a:ext cx="11733645" cy="10033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Взаимодействие конька со льдом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6472" y="1633444"/>
            <a:ext cx="21529964" cy="50783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Характер взаимодействия конька со льдом зависит от трех основных факторов: 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  <a:p>
            <a:pPr>
              <a:spcBef>
                <a:spcPts val="0"/>
              </a:spcBef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силы трения</a:t>
            </a:r>
            <a:endParaRPr lang="ru-RU" sz="3600" b="1" spc="300" dirty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  <a:p>
            <a:pPr marL="571500" indent="-571500">
              <a:spcBef>
                <a:spcPts val="0"/>
              </a:spcBef>
              <a:buFontTx/>
              <a:buChar char="-"/>
            </a:pPr>
            <a:endParaRPr lang="ru-RU" sz="3600" b="1" spc="300" dirty="0" smtClean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положения </a:t>
            </a: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вектора силы тяжести тела относительно опорного конька </a:t>
            </a:r>
            <a:endParaRPr lang="ru-RU" sz="3600" b="1" spc="300" dirty="0" smtClean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  <a:p>
            <a:pPr marL="571500" indent="-571500">
              <a:spcBef>
                <a:spcPts val="0"/>
              </a:spcBef>
              <a:buFontTx/>
              <a:buChar char="-"/>
            </a:pPr>
            <a:endParaRPr lang="ru-RU" sz="3600" b="1" spc="300" dirty="0" smtClean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ru-RU" sz="3600" b="1" spc="300" dirty="0" err="1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сгибательно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-разгибательных </a:t>
            </a: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движений толчковой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ноги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endParaRPr lang="ru-RU" sz="3600" b="1" spc="300" dirty="0" smtClean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маховых движений конечностями и туловищем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6472" y="7876524"/>
            <a:ext cx="12192000" cy="52245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Эти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движения влияют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на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величину </a:t>
            </a: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опорной реакции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должны </a:t>
            </a: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быть согласованы с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другими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движениями </a:t>
            </a: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толчке (в </a:t>
            </a: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первую очередь со сгибанием и разгибанием толчковой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ноги)</a:t>
            </a:r>
            <a:endParaRPr lang="ru-RU" sz="3600" b="1" spc="3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708072" y="6774317"/>
            <a:ext cx="1828800" cy="110220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4108" y="7876524"/>
            <a:ext cx="10945091" cy="495205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409763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70555" y="5647513"/>
            <a:ext cx="7343575" cy="70008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280253" y="270156"/>
            <a:ext cx="20970147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Направление движения центра тяжести тела и конька в приземлении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73690" y="2495040"/>
            <a:ext cx="11510310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При скольжении центр тяжести тела движется параллельно полозу конька или в направлении близком к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параллельному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691" y="2486823"/>
            <a:ext cx="12192000" cy="52629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Чем больше радиус дуги приземления, т. е. чем положе выезд, тем он качественнее и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надежнее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sym typeface="Symbol"/>
              </a:rPr>
              <a:t>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для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улучшения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качества приземления следует:</a:t>
            </a:r>
          </a:p>
          <a:p>
            <a:pPr>
              <a:spcBef>
                <a:spcPts val="0"/>
              </a:spcBef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стремиться </a:t>
            </a: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увеличивать горизонтальную скорость движения тела в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полете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3600" b="1" spc="3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уменьшать остаточную угловую скорость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вращения</a:t>
            </a:r>
            <a:endParaRPr lang="ru-RU" sz="3600" b="1" spc="3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919" y="8235845"/>
            <a:ext cx="3168363" cy="18242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33691" y="10546097"/>
            <a:ext cx="137788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где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Vx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— горизонтальная составляющая скорости тела перед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приземлением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ω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— угловая скорость тела перед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приземлением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3208038">
            <a:off x="16344024" y="1089681"/>
            <a:ext cx="1444687" cy="14601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94408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126182" y="6921280"/>
            <a:ext cx="14879782" cy="593573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ru-RU" sz="7600" b="1" dirty="0" smtClean="0">
                <a:solidFill>
                  <a:schemeClr val="bg2">
                    <a:lumMod val="10000"/>
                  </a:schemeClr>
                </a:solidFill>
              </a:rPr>
              <a:t>Характер </a:t>
            </a:r>
            <a:r>
              <a:rPr lang="ru-RU" sz="7600" b="1" dirty="0">
                <a:solidFill>
                  <a:schemeClr val="bg2">
                    <a:lumMod val="10000"/>
                  </a:schemeClr>
                </a:solidFill>
              </a:rPr>
              <a:t>взаимодействия конька со льдом зависит </a:t>
            </a:r>
            <a:r>
              <a:rPr lang="ru-RU" sz="7600" b="1" dirty="0" smtClean="0">
                <a:solidFill>
                  <a:schemeClr val="bg2">
                    <a:lumMod val="10000"/>
                  </a:schemeClr>
                </a:solidFill>
              </a:rPr>
              <a:t>от: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7600" b="1" spc="300" dirty="0" smtClean="0">
                <a:solidFill>
                  <a:schemeClr val="bg2">
                    <a:lumMod val="10000"/>
                  </a:schemeClr>
                </a:solidFill>
              </a:rPr>
              <a:t>силы трения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7600" b="1" spc="300" dirty="0" smtClean="0">
                <a:solidFill>
                  <a:schemeClr val="bg2">
                    <a:lumMod val="10000"/>
                  </a:schemeClr>
                </a:solidFill>
              </a:rPr>
              <a:t>положения </a:t>
            </a:r>
            <a:r>
              <a:rPr lang="ru-RU" sz="7600" b="1" spc="300" dirty="0">
                <a:solidFill>
                  <a:schemeClr val="bg2">
                    <a:lumMod val="10000"/>
                  </a:schemeClr>
                </a:solidFill>
              </a:rPr>
              <a:t>вектора силы тяжести тела </a:t>
            </a:r>
            <a:endParaRPr lang="ru-RU" sz="7600" b="1" spc="3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7600" b="1" spc="300" dirty="0" err="1" smtClean="0">
                <a:solidFill>
                  <a:schemeClr val="bg2">
                    <a:lumMod val="10000"/>
                  </a:schemeClr>
                </a:solidFill>
              </a:rPr>
              <a:t>сгибательно</a:t>
            </a:r>
            <a:r>
              <a:rPr lang="ru-RU" sz="7600" b="1" spc="300" dirty="0" smtClean="0">
                <a:solidFill>
                  <a:schemeClr val="bg2">
                    <a:lumMod val="10000"/>
                  </a:schemeClr>
                </a:solidFill>
              </a:rPr>
              <a:t>-разгибательных движений толчковой ноги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170737" y="386341"/>
            <a:ext cx="10042525" cy="10271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Выводы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173" y="2870890"/>
            <a:ext cx="10563082" cy="3416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Механизм вращательного компонента поворотов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заключается - </a:t>
            </a: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во встречном вращении верхней части тела относительно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нижней</a:t>
            </a:r>
            <a:endParaRPr lang="ru-RU" sz="3600" b="1" spc="3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22036" y="3286388"/>
            <a:ext cx="10528734" cy="24826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Чем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ниже квалификация спортсмена, тем ярче выражена нелинейность, тем сильнее замедление в конце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фигуры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2565455">
            <a:off x="6096001" y="1368671"/>
            <a:ext cx="1240992" cy="1246620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932550">
            <a:off x="16991589" y="1425636"/>
            <a:ext cx="1115665" cy="11278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Стрелка вниз 9"/>
          <p:cNvSpPr/>
          <p:nvPr/>
        </p:nvSpPr>
        <p:spPr>
          <a:xfrm>
            <a:off x="11610109" y="1989565"/>
            <a:ext cx="1302327" cy="4522071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39458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ns-physic.ru/images/2021/04/img_16193958379440-1-1024x57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944" y="388690"/>
            <a:ext cx="8828521" cy="126909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1068" y="928376"/>
            <a:ext cx="10010273" cy="500136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Движение – </a:t>
            </a:r>
            <a:r>
              <a:rPr lang="ru-RU" b="1" spc="300" dirty="0" smtClean="0">
                <a:solidFill>
                  <a:schemeClr val="bg2">
                    <a:lumMod val="10000"/>
                  </a:schemeClr>
                </a:solidFill>
              </a:rPr>
              <a:t>изменение положения тела в пространстве с течением времени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4589" y="7260663"/>
            <a:ext cx="12814320" cy="4991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Современное направление развития фигурного катания на коньках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характеризуется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b="1" spc="300" dirty="0" smtClean="0">
                <a:solidFill>
                  <a:schemeClr val="bg2">
                    <a:lumMod val="10000"/>
                  </a:schemeClr>
                </a:solidFill>
              </a:rPr>
              <a:t>ярко </a:t>
            </a:r>
            <a:r>
              <a:rPr lang="ru-RU" b="1" spc="300" dirty="0">
                <a:solidFill>
                  <a:schemeClr val="bg2">
                    <a:lumMod val="10000"/>
                  </a:schemeClr>
                </a:solidFill>
              </a:rPr>
              <a:t>выраженной тенденцией к гармонии основных компонентов </a:t>
            </a:r>
            <a:r>
              <a:rPr lang="ru-RU" b="1" spc="300" dirty="0" smtClean="0">
                <a:solidFill>
                  <a:schemeClr val="bg2">
                    <a:lumMod val="10000"/>
                  </a:schemeClr>
                </a:solidFill>
              </a:rPr>
              <a:t>катания </a:t>
            </a:r>
            <a:endParaRPr lang="en-US" b="1" spc="3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b="1" spc="300" dirty="0" smtClean="0">
                <a:solidFill>
                  <a:schemeClr val="bg2">
                    <a:lumMod val="10000"/>
                  </a:schemeClr>
                </a:solidFill>
              </a:rPr>
              <a:t>сбалансированности </a:t>
            </a:r>
            <a:r>
              <a:rPr lang="ru-RU" b="1" spc="300" dirty="0">
                <a:solidFill>
                  <a:schemeClr val="bg2">
                    <a:lumMod val="10000"/>
                  </a:schemeClr>
                </a:solidFill>
              </a:rPr>
              <a:t>содержания </a:t>
            </a:r>
            <a:r>
              <a:rPr lang="ru-RU" b="1" spc="300" dirty="0" smtClean="0">
                <a:solidFill>
                  <a:schemeClr val="bg2">
                    <a:lumMod val="10000"/>
                  </a:schemeClr>
                </a:solidFill>
              </a:rPr>
              <a:t>программы</a:t>
            </a:r>
            <a:endParaRPr lang="ru-RU" b="1" spc="3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29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964382" y="730135"/>
            <a:ext cx="11831781" cy="8626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rPr>
              <a:t>Движения в фигурном катании</a:t>
            </a:r>
            <a:endParaRPr kumimoji="0" lang="ru-RU" sz="44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4239" y="3419071"/>
            <a:ext cx="4267200" cy="72644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rPr>
              <a:t>Шаги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312" y="5971795"/>
            <a:ext cx="5095053" cy="56425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б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ез </a:t>
            </a: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смены ноги и направления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движения</a:t>
            </a: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600" b="1" spc="300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б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ез </a:t>
            </a: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смены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ноги</a:t>
            </a: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600" b="1" spc="300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о </a:t>
            </a: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сменой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ноги</a:t>
            </a: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600" b="1" spc="300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о </a:t>
            </a: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сменой ноги и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направления</a:t>
            </a:r>
            <a:endParaRPr kumimoji="0" lang="ru-RU" sz="3600" b="1" i="0" u="none" strike="noStrike" cap="none" spc="300" normalizeH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sym typeface="Avenir Next Regular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34286" y="3419069"/>
            <a:ext cx="4277023" cy="72644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rPr>
              <a:t>Спирали (дуги)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681363" y="3419069"/>
            <a:ext cx="4114800" cy="72644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rPr>
              <a:t>Вращения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400292" y="3419069"/>
            <a:ext cx="3796145" cy="72644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rPr>
              <a:t>Прыжки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63862" y="5971795"/>
            <a:ext cx="7617869" cy="6196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1" spc="2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скользящей </a:t>
            </a: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ногой </a:t>
            </a:r>
            <a:endParaRPr lang="ru-RU" sz="3600" b="1" spc="300" dirty="0" smtClean="0">
              <a:solidFill>
                <a:schemeClr val="bg2">
                  <a:lumMod val="10000"/>
                </a:schemeClr>
              </a:solidFill>
            </a:endParaRPr>
          </a:p>
          <a:p>
            <a:pPr defTabSz="825500">
              <a:spcBef>
                <a:spcPts val="0"/>
              </a:spcBef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   (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правая, левая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defTabSz="825500">
              <a:spcBef>
                <a:spcPts val="0"/>
              </a:spcBef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ребром </a:t>
            </a:r>
          </a:p>
          <a:p>
            <a:pPr defTabSz="825500">
              <a:spcBef>
                <a:spcPts val="0"/>
              </a:spcBef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  (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наружное, внутреннее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defTabSz="825500">
              <a:spcBef>
                <a:spcPts val="0"/>
              </a:spcBef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1" spc="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направлением скольжения </a:t>
            </a:r>
          </a:p>
          <a:p>
            <a:pPr marL="457200" indent="-457200" defTabSz="825500">
              <a:spcBef>
                <a:spcPts val="0"/>
              </a:spcBef>
            </a:pPr>
            <a:r>
              <a:rPr lang="ru-RU" sz="3600" b="1" spc="200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вперед, назад) 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</a:pP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позицией свободной ноги </a:t>
            </a:r>
          </a:p>
          <a:p>
            <a:pPr marL="457200" indent="-457200" defTabSz="825500">
              <a:spcBef>
                <a:spcPts val="0"/>
              </a:spcBef>
            </a:pPr>
            <a:r>
              <a:rPr lang="ru-RU" sz="3600" b="1" spc="200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назад, вперед, в сторону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681363" y="5971795"/>
            <a:ext cx="5375564" cy="6196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в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инт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(вращение стоя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600" b="1" spc="300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1" spc="300" dirty="0" err="1" smtClean="0">
                <a:solidFill>
                  <a:schemeClr val="bg2">
                    <a:lumMod val="10000"/>
                  </a:schemeClr>
                </a:solidFill>
              </a:rPr>
              <a:t>заклон</a:t>
            </a:r>
            <a:endParaRPr lang="ru-RU" sz="3600" b="1" spc="300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600" b="1" spc="300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1" spc="300" dirty="0" err="1" smtClean="0">
                <a:solidFill>
                  <a:schemeClr val="bg2">
                    <a:lumMod val="10000"/>
                  </a:schemeClr>
                </a:solidFill>
              </a:rPr>
              <a:t>бильман</a:t>
            </a:r>
            <a:endParaRPr lang="ru-RU" sz="3600" b="1" spc="300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600" b="1" spc="300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волчок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(вращение сидя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600" b="1" spc="300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1" spc="300" dirty="0" err="1">
                <a:solidFill>
                  <a:schemeClr val="bg2">
                    <a:lumMod val="10000"/>
                  </a:schemeClr>
                </a:solidFill>
              </a:rPr>
              <a:t>л</a:t>
            </a:r>
            <a:r>
              <a:rPr lang="ru-RU" sz="3600" b="1" spc="300" dirty="0" err="1" smtClean="0">
                <a:solidFill>
                  <a:schemeClr val="bg2">
                    <a:lumMod val="10000"/>
                  </a:schemeClr>
                </a:solidFill>
              </a:rPr>
              <a:t>ибела</a:t>
            </a:r>
            <a:endParaRPr kumimoji="0" lang="ru-RU" sz="3600" b="1" i="0" u="none" strike="noStrike" cap="none" spc="300" normalizeH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sym typeface="Avenir Next Regular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400292" y="5971795"/>
            <a:ext cx="4484946" cy="39805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1" spc="300" dirty="0" err="1">
                <a:solidFill>
                  <a:schemeClr val="bg2">
                    <a:lumMod val="10000"/>
                  </a:schemeClr>
                </a:solidFill>
              </a:rPr>
              <a:t>з</a:t>
            </a:r>
            <a:r>
              <a:rPr lang="ru-RU" sz="3600" b="1" spc="300" dirty="0" err="1" smtClean="0">
                <a:solidFill>
                  <a:schemeClr val="bg2">
                    <a:lumMod val="10000"/>
                  </a:schemeClr>
                </a:solidFill>
              </a:rPr>
              <a:t>убцовые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(тулуп, </a:t>
            </a:r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</a:rPr>
              <a:t>флип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</a:rPr>
              <a:t>лутц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defTabSz="825500">
              <a:spcBef>
                <a:spcPts val="0"/>
              </a:spcBef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р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ёберные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</a:rPr>
              <a:t>риттбергер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</a:rPr>
              <a:t>аксель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, сальхов)</a:t>
            </a:r>
          </a:p>
        </p:txBody>
      </p:sp>
      <p:sp>
        <p:nvSpPr>
          <p:cNvPr id="4" name="Стрелка вниз 3"/>
          <p:cNvSpPr/>
          <p:nvPr/>
        </p:nvSpPr>
        <p:spPr>
          <a:xfrm rot="3299782">
            <a:off x="4065795" y="734636"/>
            <a:ext cx="898485" cy="2909588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9060872" y="1724646"/>
            <a:ext cx="762000" cy="1562558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5489382" y="1724646"/>
            <a:ext cx="665018" cy="1562558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8615879">
            <a:off x="18705295" y="947999"/>
            <a:ext cx="862590" cy="2782648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410691" y="4275628"/>
            <a:ext cx="655004" cy="1566050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9192490" y="4275628"/>
            <a:ext cx="630382" cy="1641519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5489382" y="4275628"/>
            <a:ext cx="665018" cy="1773382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21114327" y="4275628"/>
            <a:ext cx="637309" cy="1641519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527963" y="484120"/>
            <a:ext cx="12954001" cy="12892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2411" y="2335840"/>
            <a:ext cx="12792392" cy="46274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6499" y="787837"/>
            <a:ext cx="21971000" cy="16891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Фазовая структура на примере прыжка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3564" y="6516586"/>
            <a:ext cx="4350327" cy="50885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50000"/>
              </a:lnSpc>
              <a:spcBef>
                <a:spcPts val="0"/>
              </a:spcBef>
            </a:pP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Период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разбега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включает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фазу приобретения скорости и фазу подготовки к волчку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sym typeface="Avenir Next Regular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06490" y="8278982"/>
            <a:ext cx="5098473" cy="471050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50000"/>
              </a:lnSpc>
              <a:spcBef>
                <a:spcPts val="0"/>
              </a:spcBef>
            </a:pP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Период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толчка</a:t>
            </a:r>
          </a:p>
          <a:p>
            <a:pPr algn="ctr" defTabSz="825500">
              <a:lnSpc>
                <a:spcPct val="15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входит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фаза амортизации и фаза активного отталкивания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sym typeface="Avenir Next Regular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43323" y="6932084"/>
            <a:ext cx="4951018" cy="42575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50000"/>
              </a:lnSpc>
              <a:spcBef>
                <a:spcPts val="0"/>
              </a:spcBef>
            </a:pP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Период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приземления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входит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фаза амортизации и фаза выезда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sym typeface="Avenir Next Regular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91525" y="5292512"/>
            <a:ext cx="2774400" cy="83673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rPr>
              <a:t>1 </a:t>
            </a: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rPr>
              <a:t>фаза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862" y="7104355"/>
            <a:ext cx="2597728" cy="83673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rPr>
              <a:t>2 фаза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922827" y="8322536"/>
            <a:ext cx="5309755" cy="379110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50000"/>
              </a:lnSpc>
              <a:spcBef>
                <a:spcPts val="0"/>
              </a:spcBef>
            </a:pP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Период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полета </a:t>
            </a:r>
          </a:p>
          <a:p>
            <a:pPr algn="ctr" defTabSz="825500">
              <a:lnSpc>
                <a:spcPct val="15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состоит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из фазы группировки и фазы </a:t>
            </a:r>
            <a:r>
              <a:rPr lang="ru-RU" sz="3600" b="1" dirty="0" err="1">
                <a:solidFill>
                  <a:schemeClr val="bg2">
                    <a:lumMod val="10000"/>
                  </a:schemeClr>
                </a:solidFill>
              </a:rPr>
              <a:t>разгруппировки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sym typeface="Avenir Next Regular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240737" y="7132205"/>
            <a:ext cx="2673929" cy="83673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rPr>
              <a:t>3 фаза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0221247" y="5292512"/>
            <a:ext cx="2327564" cy="83673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rPr>
              <a:t>4 фаза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535379" y="6111304"/>
            <a:ext cx="886691" cy="710212"/>
          </a:xfrm>
          <a:prstGeom prst="down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7148" y="7941087"/>
            <a:ext cx="883997" cy="7071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35704" y="7968937"/>
            <a:ext cx="883997" cy="7071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43030" y="6152220"/>
            <a:ext cx="883997" cy="7071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3341687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21"/>
          </p:nvPr>
        </p:nvSpPr>
        <p:spPr>
          <a:xfrm>
            <a:off x="1206500" y="1080656"/>
            <a:ext cx="21442485" cy="1826668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В технике движений выделяют профилирующую основу биомеханической структуры, вокруг которой формируются остальные детали движений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9724" y="8415133"/>
            <a:ext cx="4738254" cy="108747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rPr>
              <a:t>Вращения вокруг продольной оси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315834" y="8168911"/>
            <a:ext cx="4461164" cy="15799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rPr>
              <a:t>Сгибание и разгибан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Avenir Next Regular"/>
                <a:ea typeface="Avenir Next Regular"/>
                <a:cs typeface="Avenir Next Regular"/>
              </a:rPr>
              <a:t>ие, наклоны и прогибы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pic>
        <p:nvPicPr>
          <p:cNvPr id="2050" name="Picture 2" descr="https://flomaster.club/uploads/posts/2022-08/1660702057_12-flomaster-club-p-figurnoe-katanie-kartinki-dlya-detei-krasi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326" y="4128656"/>
            <a:ext cx="6523513" cy="40825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4621" y="9046786"/>
            <a:ext cx="6749159" cy="41704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4500" y="3627519"/>
            <a:ext cx="4895960" cy="48959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09323" y="8484637"/>
            <a:ext cx="3336568" cy="49982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Выноска со стрелкой вниз 1"/>
          <p:cNvSpPr/>
          <p:nvPr/>
        </p:nvSpPr>
        <p:spPr>
          <a:xfrm>
            <a:off x="839724" y="6097350"/>
            <a:ext cx="4738254" cy="1907818"/>
          </a:xfrm>
          <a:prstGeom prst="downArrowCallout">
            <a:avLst>
              <a:gd name="adj1" fmla="val 40020"/>
              <a:gd name="adj2" fmla="val 59929"/>
              <a:gd name="adj3" fmla="val 31653"/>
              <a:gd name="adj4" fmla="val 5666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В горизонтальной плоскости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Avenir Next Regular"/>
              <a:sym typeface="Avenir Next Regular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19091564" y="6097350"/>
            <a:ext cx="4461163" cy="1665923"/>
          </a:xfrm>
          <a:prstGeom prst="downArrowCallout">
            <a:avLst>
              <a:gd name="adj1" fmla="val 46572"/>
              <a:gd name="adj2" fmla="val 69909"/>
              <a:gd name="adj3" fmla="val 28327"/>
              <a:gd name="adj4" fmla="val 5998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rPr>
              <a:t>В сагиттальной плоскости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64400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21"/>
          </p:nvPr>
        </p:nvSpPr>
        <p:spPr>
          <a:xfrm>
            <a:off x="1801090" y="319497"/>
            <a:ext cx="20849936" cy="10033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Примеры, подтверждающие вариативность структуры движений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2663" y="1413542"/>
            <a:ext cx="4239491" cy="6565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2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rPr>
              <a:t>Пример</a:t>
            </a:r>
            <a:r>
              <a:rPr kumimoji="0" lang="ru-RU" sz="3600" b="1" i="0" u="none" strike="noStrike" cap="none" spc="0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rPr>
              <a:t> 1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pic>
        <p:nvPicPr>
          <p:cNvPr id="3074" name="Picture 2" descr="Рис. 4. Силы, действующие на фигуриста при одноопорном скольжен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02" y="2214149"/>
            <a:ext cx="7545415" cy="81490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2019" y="1918422"/>
            <a:ext cx="4744889" cy="12593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rPr>
              <a:t>Скольжение по дуге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>
          <a:xfrm>
            <a:off x="193964" y="3623212"/>
            <a:ext cx="8285017" cy="9459000"/>
          </a:xfrm>
          <a:prstGeom prst="rightArrowCallout">
            <a:avLst>
              <a:gd name="adj1" fmla="val 9592"/>
              <a:gd name="adj2" fmla="val 13504"/>
              <a:gd name="adj3" fmla="val 10671"/>
              <a:gd name="adj4" fmla="val 8759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spcBef>
                <a:spcPts val="0"/>
              </a:spcBef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Скольжение фигуриста по дуге в одноопорном положении является основным режимом движения и характеризуется такими величинами,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как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defTabSz="825500">
              <a:spcBef>
                <a:spcPts val="0"/>
              </a:spcBef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</a:rPr>
              <a:t>корость</a:t>
            </a: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200" b="1" spc="3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</a:rPr>
              <a:t>ускорение </a:t>
            </a: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200" b="1" spc="3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</a:rPr>
              <a:t>радиус </a:t>
            </a: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</a:rPr>
              <a:t>дуги </a:t>
            </a: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</a:rPr>
              <a:t>скольжения</a:t>
            </a: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200" b="1" spc="3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</a:rPr>
              <a:t>сила инерции </a:t>
            </a: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200" b="1" spc="3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</a:rPr>
              <a:t>сила </a:t>
            </a: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</a:rPr>
              <a:t>давления конька на </a:t>
            </a: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</a:rPr>
              <a:t>лед </a:t>
            </a: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3200" b="1" spc="3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</a:rPr>
              <a:t>сила трения</a:t>
            </a:r>
            <a:endParaRPr lang="ru-RU" sz="2400" b="1" spc="300" dirty="0">
              <a:solidFill>
                <a:schemeClr val="bg2">
                  <a:lumMod val="10000"/>
                </a:schemeClr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7679702" y="10200358"/>
            <a:ext cx="13046697" cy="3358555"/>
          </a:xfrm>
          <a:prstGeom prst="upArrowCallout">
            <a:avLst>
              <a:gd name="adj1" fmla="val 33568"/>
              <a:gd name="adj2" fmla="val 33714"/>
              <a:gd name="adj3" fmla="val 17763"/>
              <a:gd name="adj4" fmla="val 75654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defTabSz="8255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тело фигуриста находится в координатной плоскости 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</a:rPr>
              <a:t>zOy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 продольная ось наклонена на угол а к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вертикали</a:t>
            </a:r>
          </a:p>
          <a:p>
            <a:pPr marL="457200" indent="-457200" defTabSz="8255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 defTabSz="8255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 l — расстояние от ОЦТ тела до точки опоры 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964719" y="2869160"/>
            <a:ext cx="8146473" cy="7168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На тело фигуриста, скользящего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по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дуге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действуют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сила веса </a:t>
            </a: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Р</a:t>
            </a:r>
            <a:endParaRPr lang="ru-RU" sz="3200" b="1" spc="300" dirty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сила трения </a:t>
            </a: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F</a:t>
            </a:r>
            <a:endParaRPr lang="ru-RU" sz="3200" b="1" spc="300" dirty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касательная сила инерции </a:t>
            </a:r>
            <a:r>
              <a:rPr lang="ru-RU" sz="3200" b="1" spc="300" dirty="0" err="1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Jτ</a:t>
            </a:r>
            <a:endParaRPr lang="ru-RU" sz="3200" b="1" spc="300" dirty="0" smtClean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 нормальная </a:t>
            </a: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(центробежная) сила инерции </a:t>
            </a:r>
            <a:r>
              <a:rPr lang="ru-RU" sz="3200" b="1" spc="300" dirty="0" err="1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Jn</a:t>
            </a:r>
            <a:endParaRPr lang="ru-RU" sz="3200" b="1" spc="300" dirty="0" smtClean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опорная реакция N</a:t>
            </a:r>
            <a:endParaRPr lang="ru-RU" sz="3200" b="1" spc="300" dirty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15078028" y="5469801"/>
            <a:ext cx="886691" cy="1967346"/>
          </a:xfrm>
          <a:prstGeom prst="leftArrow">
            <a:avLst>
              <a:gd name="adj1" fmla="val 44366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71339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57405" y="622668"/>
            <a:ext cx="8214591" cy="94441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Выводы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05019" y="3220382"/>
            <a:ext cx="7766977" cy="839492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398721" y="731239"/>
            <a:ext cx="14103927" cy="49782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Угол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наклона продольной оси тела фигуриста зависит только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от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</a:rPr>
              <a:t>величины </a:t>
            </a: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</a:rPr>
              <a:t>радиуса дуги и скорости </a:t>
            </a: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</a:rPr>
              <a:t>скольжения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</a:rPr>
              <a:t>увеличивается пропорционально квадрату скорости </a:t>
            </a: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</a:rPr>
              <a:t>скольжения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</a:rPr>
              <a:t>уменьшается </a:t>
            </a: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</a:rPr>
              <a:t>с увеличением радиуса дуги скольжения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8721" y="6399754"/>
            <a:ext cx="12192000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При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скольжении по дуге давление конька на лед всегда больше веса фигуриста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8721" y="8290313"/>
            <a:ext cx="14658109" cy="50270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Давление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на лед зависит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от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</a:rPr>
              <a:t>массы </a:t>
            </a: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</a:rPr>
              <a:t>тела </a:t>
            </a: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</a:rPr>
              <a:t>фигуриста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</a:rPr>
              <a:t>квадрата скорости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</a:rPr>
              <a:t>радиуса дуги </a:t>
            </a: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</a:rPr>
              <a:t>скольжения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</a:rPr>
              <a:t>синуса </a:t>
            </a: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</a:rPr>
              <a:t>угла наклона продольной оси </a:t>
            </a:r>
          </a:p>
        </p:txBody>
      </p:sp>
    </p:spTree>
    <p:extLst>
      <p:ext uri="{BB962C8B-B14F-4D97-AF65-F5344CB8AC3E}">
        <p14:creationId xmlns:p14="http://schemas.microsoft.com/office/powerpoint/2010/main" val="305146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21"/>
          </p:nvPr>
        </p:nvSpPr>
        <p:spPr>
          <a:xfrm>
            <a:off x="197748" y="236676"/>
            <a:ext cx="3919682" cy="80702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Пример 2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66737" y="470400"/>
            <a:ext cx="5889433" cy="12593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rPr>
              <a:t>Вращательное движение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43456" y="2504838"/>
            <a:ext cx="8135997" cy="591893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https://www.tulup.ru/articles/mishin2/f0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167" y="10648302"/>
            <a:ext cx="2871270" cy="97514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16437" y="10939222"/>
            <a:ext cx="11140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</a:rPr>
              <a:t>где R — расстояние точки от оси </a:t>
            </a:r>
            <a:r>
              <a:rPr lang="ru-RU" sz="3200" b="1" dirty="0" smtClean="0">
                <a:solidFill>
                  <a:srgbClr val="000000"/>
                </a:solidFill>
              </a:rPr>
              <a:t>вращения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748" y="11612397"/>
            <a:ext cx="3295456" cy="14250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Прямоугольник 7"/>
          <p:cNvSpPr/>
          <p:nvPr/>
        </p:nvSpPr>
        <p:spPr>
          <a:xfrm>
            <a:off x="3493204" y="12020371"/>
            <a:ext cx="13319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где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</a:rPr>
              <a:t>mi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 — массы частей тела;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</a:rPr>
              <a:t>ri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— расстояние масс тела до оси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вращения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748" y="7068097"/>
            <a:ext cx="11443855" cy="40677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Распределение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массы тела относительно оси вращения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удаление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массы от оси вращения увеличивает инертность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тела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приближение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к оси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уменьшает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748" y="1992482"/>
            <a:ext cx="11934314" cy="41908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Различают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среднюю </a:t>
            </a: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угловую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скорость</a:t>
            </a:r>
            <a:r>
              <a:rPr lang="en-US" sz="3600" b="1" spc="3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измеряемую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в течение нескольких 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оборотов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мгновенную </a:t>
            </a:r>
            <a:r>
              <a:rPr lang="ru-RU" sz="3600" b="1" spc="300" dirty="0">
                <a:solidFill>
                  <a:schemeClr val="bg2">
                    <a:lumMod val="10000"/>
                  </a:schemeClr>
                </a:solidFill>
              </a:rPr>
              <a:t>угловую </a:t>
            </a:r>
            <a:r>
              <a:rPr lang="ru-RU" sz="3600" b="1" spc="300" dirty="0" smtClean="0">
                <a:solidFill>
                  <a:schemeClr val="bg2">
                    <a:lumMod val="10000"/>
                  </a:schemeClr>
                </a:solidFill>
              </a:rPr>
              <a:t>скорость</a:t>
            </a:r>
            <a:r>
              <a:rPr lang="en-US" sz="3600" b="1" spc="3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скорость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вращения в данный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момент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045167" y="8890542"/>
            <a:ext cx="12192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Мерой инертности тела при поступательном движении является - масса </a:t>
            </a:r>
          </a:p>
        </p:txBody>
      </p:sp>
    </p:spTree>
    <p:extLst>
      <p:ext uri="{BB962C8B-B14F-4D97-AF65-F5344CB8AC3E}">
        <p14:creationId xmlns:p14="http://schemas.microsoft.com/office/powerpoint/2010/main" val="1190821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21"/>
          </p:nvPr>
        </p:nvSpPr>
        <p:spPr>
          <a:xfrm>
            <a:off x="7059468" y="329044"/>
            <a:ext cx="7383318" cy="10033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Движение тела в полете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272" y="2461110"/>
            <a:ext cx="10400364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Avenir Next Regular"/>
              </a:rPr>
              <a:t>можно </a:t>
            </a:r>
            <a:r>
              <a:rPr lang="ru-RU" sz="3600" b="1" dirty="0">
                <a:solidFill>
                  <a:srgbClr val="000000"/>
                </a:solidFill>
                <a:latin typeface="Avenir Next Regular"/>
              </a:rPr>
              <a:t>рассматривать как движение поступательное вместе с осью вращения и вращательное вокруг этой оси</a:t>
            </a:r>
            <a:endParaRPr lang="ru-RU" sz="3600" b="1" dirty="0">
              <a:latin typeface="Avenir Next Regular"/>
            </a:endParaRPr>
          </a:p>
        </p:txBody>
      </p:sp>
      <p:pic>
        <p:nvPicPr>
          <p:cNvPr id="2052" name="Picture 4" descr="Рис. 7. Разложение сложного движения тела в полете на поступательное и вращательно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2" y="5528868"/>
            <a:ext cx="10844118" cy="723844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413672" y="7303111"/>
            <a:ext cx="11610109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качестве такой точки удобно выбрать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ОЦТ тела (через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который на протяжении всего безопорного периода проходит ось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вращения)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910794" y="9744837"/>
            <a:ext cx="12192000" cy="37600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Таким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образом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траектория </a:t>
            </a: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движения </a:t>
            </a: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ОЦТ </a:t>
            </a: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тела </a:t>
            </a: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определяется начальными </a:t>
            </a: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условиями </a:t>
            </a:r>
            <a:endParaRPr lang="en-US" sz="3200" b="1" spc="300" dirty="0" smtClean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никакими </a:t>
            </a: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вращениями </a:t>
            </a: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конечностей изменить </a:t>
            </a: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траекторию движения </a:t>
            </a: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ОЦТ в </a:t>
            </a:r>
            <a:r>
              <a:rPr lang="ru-RU" sz="3200" b="1" spc="300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полете </a:t>
            </a:r>
            <a:r>
              <a:rPr lang="ru-RU" sz="3200" b="1" spc="300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нельзя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8257309" y="1486249"/>
            <a:ext cx="1634836" cy="82095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16132" y="2676900"/>
            <a:ext cx="10686662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При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этом движении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все точки тела имеют одинаковые векторы скоростей и ускорений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72378" y="5030366"/>
            <a:ext cx="11051404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Исследование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движения оси вращения можно заменить исследованием движения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Avenir Next Regular"/>
              </a:rPr>
              <a:t>точки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Avenir Next Regular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7622981" y="6275856"/>
            <a:ext cx="1551709" cy="85898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1527390" y="2909455"/>
            <a:ext cx="1444988" cy="87713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88164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6_DynamicWavesLight">
  <a:themeElements>
    <a:clrScheme name="36_DynamicWavesLight">
      <a:dk1>
        <a:srgbClr val="53585F"/>
      </a:dk1>
      <a:lt1>
        <a:srgbClr val="5F3E0C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6_DynamicWavesLight">
  <a:themeElements>
    <a:clrScheme name="36_DynamicWaves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867</Words>
  <Application>Microsoft Office PowerPoint</Application>
  <PresentationFormat>Произвольный</PresentationFormat>
  <Paragraphs>154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Avenir Next Regular</vt:lpstr>
      <vt:lpstr>Courier New</vt:lpstr>
      <vt:lpstr>Helvetica Neue</vt:lpstr>
      <vt:lpstr>Produkt Extralight</vt:lpstr>
      <vt:lpstr>Produkt Light</vt:lpstr>
      <vt:lpstr>Symbol</vt:lpstr>
      <vt:lpstr>Wingdings</vt:lpstr>
      <vt:lpstr>36_DynamicWavesLight</vt:lpstr>
      <vt:lpstr>Особенности  биомеханической структуры движений  в фигурном катании</vt:lpstr>
      <vt:lpstr>Презентация PowerPoint</vt:lpstr>
      <vt:lpstr>Презентация PowerPoint</vt:lpstr>
      <vt:lpstr>Фазовая структура на примере прыжка</vt:lpstr>
      <vt:lpstr>Презентация PowerPoint</vt:lpstr>
      <vt:lpstr>Презентация PowerPoint</vt:lpstr>
      <vt:lpstr>Выводы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биомеханической структуры движений в фигурном катании.</dc:title>
  <dc:creator>Home</dc:creator>
  <cp:lastModifiedBy>Home</cp:lastModifiedBy>
  <cp:revision>60</cp:revision>
  <dcterms:modified xsi:type="dcterms:W3CDTF">2023-11-20T18:45:14Z</dcterms:modified>
</cp:coreProperties>
</file>