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69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Швецова" userId="faa52f2fdd66caed" providerId="LiveId" clId="{A3F5F5AA-ECE3-4DFC-AEAA-4BBB883CF9A4}"/>
    <pc:docChg chg="undo custSel addSld modSld sldOrd">
      <pc:chgData name="Мария Швецова" userId="faa52f2fdd66caed" providerId="LiveId" clId="{A3F5F5AA-ECE3-4DFC-AEAA-4BBB883CF9A4}" dt="2023-10-28T14:37:44.936" v="1209" actId="2164"/>
      <pc:docMkLst>
        <pc:docMk/>
      </pc:docMkLst>
      <pc:sldChg chg="modSp new mod">
        <pc:chgData name="Мария Швецова" userId="faa52f2fdd66caed" providerId="LiveId" clId="{A3F5F5AA-ECE3-4DFC-AEAA-4BBB883CF9A4}" dt="2023-10-28T14:00:42.146" v="35" actId="20577"/>
        <pc:sldMkLst>
          <pc:docMk/>
          <pc:sldMk cId="4100463181" sldId="256"/>
        </pc:sldMkLst>
        <pc:spChg chg="mod">
          <ac:chgData name="Мария Швецова" userId="faa52f2fdd66caed" providerId="LiveId" clId="{A3F5F5AA-ECE3-4DFC-AEAA-4BBB883CF9A4}" dt="2023-10-28T14:00:42.146" v="35" actId="20577"/>
          <ac:spMkLst>
            <pc:docMk/>
            <pc:sldMk cId="4100463181" sldId="256"/>
            <ac:spMk id="2" creationId="{813E6FA7-FF87-4CE3-A49D-3E7419671E17}"/>
          </ac:spMkLst>
        </pc:spChg>
      </pc:sldChg>
      <pc:sldChg chg="modSp new mod">
        <pc:chgData name="Мария Швецова" userId="faa52f2fdd66caed" providerId="LiveId" clId="{A3F5F5AA-ECE3-4DFC-AEAA-4BBB883CF9A4}" dt="2023-10-28T14:03:25.633" v="54" actId="14100"/>
        <pc:sldMkLst>
          <pc:docMk/>
          <pc:sldMk cId="4037634643" sldId="257"/>
        </pc:sldMkLst>
        <pc:spChg chg="mod">
          <ac:chgData name="Мария Швецова" userId="faa52f2fdd66caed" providerId="LiveId" clId="{A3F5F5AA-ECE3-4DFC-AEAA-4BBB883CF9A4}" dt="2023-10-28T14:02:35.148" v="46" actId="1076"/>
          <ac:spMkLst>
            <pc:docMk/>
            <pc:sldMk cId="4037634643" sldId="257"/>
            <ac:spMk id="2" creationId="{44458442-A906-44E3-9B21-E076B293FAD6}"/>
          </ac:spMkLst>
        </pc:spChg>
        <pc:spChg chg="mod">
          <ac:chgData name="Мария Швецова" userId="faa52f2fdd66caed" providerId="LiveId" clId="{A3F5F5AA-ECE3-4DFC-AEAA-4BBB883CF9A4}" dt="2023-10-28T14:03:25.633" v="54" actId="14100"/>
          <ac:spMkLst>
            <pc:docMk/>
            <pc:sldMk cId="4037634643" sldId="257"/>
            <ac:spMk id="3" creationId="{D8E9CF2E-2793-41C5-AC2B-F86C09D07B7D}"/>
          </ac:spMkLst>
        </pc:spChg>
      </pc:sldChg>
      <pc:sldChg chg="addSp modSp new mod ord">
        <pc:chgData name="Мария Швецова" userId="faa52f2fdd66caed" providerId="LiveId" clId="{A3F5F5AA-ECE3-4DFC-AEAA-4BBB883CF9A4}" dt="2023-10-28T14:26:07.024" v="855"/>
        <pc:sldMkLst>
          <pc:docMk/>
          <pc:sldMk cId="3772900641" sldId="258"/>
        </pc:sldMkLst>
        <pc:spChg chg="mod">
          <ac:chgData name="Мария Швецова" userId="faa52f2fdd66caed" providerId="LiveId" clId="{A3F5F5AA-ECE3-4DFC-AEAA-4BBB883CF9A4}" dt="2023-10-28T14:20:35.094" v="780" actId="20577"/>
          <ac:spMkLst>
            <pc:docMk/>
            <pc:sldMk cId="3772900641" sldId="258"/>
            <ac:spMk id="2" creationId="{AB8D3E4B-AC9B-4DB6-B097-AA6EB2A48898}"/>
          </ac:spMkLst>
        </pc:spChg>
        <pc:graphicFrameChg chg="add mod modGraphic">
          <ac:chgData name="Мария Швецова" userId="faa52f2fdd66caed" providerId="LiveId" clId="{A3F5F5AA-ECE3-4DFC-AEAA-4BBB883CF9A4}" dt="2023-10-28T14:20:07.397" v="765" actId="1076"/>
          <ac:graphicFrameMkLst>
            <pc:docMk/>
            <pc:sldMk cId="3772900641" sldId="258"/>
            <ac:graphicFrameMk id="4" creationId="{4AFE5A34-6452-41E6-AA0D-5E49D13D660E}"/>
          </ac:graphicFrameMkLst>
        </pc:graphicFrameChg>
      </pc:sldChg>
      <pc:sldChg chg="modSp new mod">
        <pc:chgData name="Мария Швецова" userId="faa52f2fdd66caed" providerId="LiveId" clId="{A3F5F5AA-ECE3-4DFC-AEAA-4BBB883CF9A4}" dt="2023-10-28T14:21:41.845" v="786" actId="1076"/>
        <pc:sldMkLst>
          <pc:docMk/>
          <pc:sldMk cId="330647496" sldId="259"/>
        </pc:sldMkLst>
        <pc:spChg chg="mod">
          <ac:chgData name="Мария Швецова" userId="faa52f2fdd66caed" providerId="LiveId" clId="{A3F5F5AA-ECE3-4DFC-AEAA-4BBB883CF9A4}" dt="2023-10-28T14:21:41.845" v="786" actId="1076"/>
          <ac:spMkLst>
            <pc:docMk/>
            <pc:sldMk cId="330647496" sldId="259"/>
            <ac:spMk id="2" creationId="{EA180EA9-F675-425B-87B3-D95640BE805E}"/>
          </ac:spMkLst>
        </pc:spChg>
      </pc:sldChg>
      <pc:sldChg chg="addSp delSp modSp new mod">
        <pc:chgData name="Мария Швецова" userId="faa52f2fdd66caed" providerId="LiveId" clId="{A3F5F5AA-ECE3-4DFC-AEAA-4BBB883CF9A4}" dt="2023-10-28T14:24:56.722" v="820"/>
        <pc:sldMkLst>
          <pc:docMk/>
          <pc:sldMk cId="1903431920" sldId="260"/>
        </pc:sldMkLst>
        <pc:spChg chg="mod">
          <ac:chgData name="Мария Швецова" userId="faa52f2fdd66caed" providerId="LiveId" clId="{A3F5F5AA-ECE3-4DFC-AEAA-4BBB883CF9A4}" dt="2023-10-28T14:23:24.235" v="814" actId="1076"/>
          <ac:spMkLst>
            <pc:docMk/>
            <pc:sldMk cId="1903431920" sldId="260"/>
            <ac:spMk id="2" creationId="{8065C079-CB7A-443F-908D-E2D5049479EA}"/>
          </ac:spMkLst>
        </pc:spChg>
        <pc:picChg chg="add del mod">
          <ac:chgData name="Мария Швецова" userId="faa52f2fdd66caed" providerId="LiveId" clId="{A3F5F5AA-ECE3-4DFC-AEAA-4BBB883CF9A4}" dt="2023-10-28T14:24:56.722" v="820"/>
          <ac:picMkLst>
            <pc:docMk/>
            <pc:sldMk cId="1903431920" sldId="260"/>
            <ac:picMk id="4" creationId="{F49E992E-298D-407A-94E3-4B39001171AA}"/>
          </ac:picMkLst>
        </pc:picChg>
      </pc:sldChg>
      <pc:sldChg chg="modSp new mod">
        <pc:chgData name="Мария Швецова" userId="faa52f2fdd66caed" providerId="LiveId" clId="{A3F5F5AA-ECE3-4DFC-AEAA-4BBB883CF9A4}" dt="2023-10-28T14:25:31.258" v="835" actId="1076"/>
        <pc:sldMkLst>
          <pc:docMk/>
          <pc:sldMk cId="1881862922" sldId="261"/>
        </pc:sldMkLst>
        <pc:spChg chg="mod">
          <ac:chgData name="Мария Швецова" userId="faa52f2fdd66caed" providerId="LiveId" clId="{A3F5F5AA-ECE3-4DFC-AEAA-4BBB883CF9A4}" dt="2023-10-28T14:25:31.258" v="835" actId="1076"/>
          <ac:spMkLst>
            <pc:docMk/>
            <pc:sldMk cId="1881862922" sldId="261"/>
            <ac:spMk id="2" creationId="{713C89B8-14E0-43FF-8C87-9B0EB59E7B9A}"/>
          </ac:spMkLst>
        </pc:spChg>
      </pc:sldChg>
      <pc:sldChg chg="addSp modSp new mod ord">
        <pc:chgData name="Мария Швецова" userId="faa52f2fdd66caed" providerId="LiveId" clId="{A3F5F5AA-ECE3-4DFC-AEAA-4BBB883CF9A4}" dt="2023-10-28T14:37:44.936" v="1209" actId="2164"/>
        <pc:sldMkLst>
          <pc:docMk/>
          <pc:sldMk cId="3732072022" sldId="262"/>
        </pc:sldMkLst>
        <pc:spChg chg="mod">
          <ac:chgData name="Мария Швецова" userId="faa52f2fdd66caed" providerId="LiveId" clId="{A3F5F5AA-ECE3-4DFC-AEAA-4BBB883CF9A4}" dt="2023-10-28T14:26:31.568" v="861" actId="1076"/>
          <ac:spMkLst>
            <pc:docMk/>
            <pc:sldMk cId="3732072022" sldId="262"/>
            <ac:spMk id="2" creationId="{5294E98D-C382-4694-AEDC-2BD98715CC7E}"/>
          </ac:spMkLst>
        </pc:spChg>
        <pc:graphicFrameChg chg="add mod modGraphic">
          <ac:chgData name="Мария Швецова" userId="faa52f2fdd66caed" providerId="LiveId" clId="{A3F5F5AA-ECE3-4DFC-AEAA-4BBB883CF9A4}" dt="2023-10-28T14:37:44.936" v="1209" actId="2164"/>
          <ac:graphicFrameMkLst>
            <pc:docMk/>
            <pc:sldMk cId="3732072022" sldId="262"/>
            <ac:graphicFrameMk id="4" creationId="{46DC54AB-15FD-466D-8592-BF4467709FE6}"/>
          </ac:graphicFrameMkLst>
        </pc:graphicFrameChg>
      </pc:sldChg>
      <pc:sldMasterChg chg="addSldLayout">
        <pc:chgData name="Мария Швецова" userId="faa52f2fdd66caed" providerId="LiveId" clId="{A3F5F5AA-ECE3-4DFC-AEAA-4BBB883CF9A4}" dt="2023-10-28T13:57:07.369" v="0" actId="680"/>
        <pc:sldMasterMkLst>
          <pc:docMk/>
          <pc:sldMasterMk cId="3839436888" sldId="2147483648"/>
        </pc:sldMasterMkLst>
        <pc:sldLayoutChg chg="add">
          <pc:chgData name="Мария Швецова" userId="faa52f2fdd66caed" providerId="LiveId" clId="{A3F5F5AA-ECE3-4DFC-AEAA-4BBB883CF9A4}" dt="2023-10-28T13:57:07.369" v="0" actId="680"/>
          <pc:sldLayoutMkLst>
            <pc:docMk/>
            <pc:sldMasterMk cId="3839436888" sldId="2147483648"/>
            <pc:sldLayoutMk cId="2421541777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33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47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0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959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30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05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495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07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08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3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24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7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9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11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45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40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75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982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E6FA7-FF87-4CE3-A49D-3E7419671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238250"/>
            <a:ext cx="9440034" cy="236009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dirty="0"/>
              <a:t>Биомеханическая структура базовых акробатических прыжков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2AE57E-0ECF-43AF-A252-B9B27B93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5225" y="4219574"/>
            <a:ext cx="8077052" cy="206692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3400" dirty="0"/>
              <a:t>Работу выполнила: Швецова Мария Сергеевна</a:t>
            </a:r>
          </a:p>
          <a:p>
            <a:pPr algn="r"/>
            <a:r>
              <a:rPr lang="ru-RU" sz="3400" dirty="0"/>
              <a:t>Студентка 204 группы ФГБОУ ВО «ВГАФК»</a:t>
            </a:r>
          </a:p>
          <a:p>
            <a:pPr algn="r"/>
            <a:r>
              <a:rPr lang="ru-RU" sz="3400" dirty="0" smtClean="0"/>
              <a:t>Руководители: </a:t>
            </a:r>
            <a:r>
              <a:rPr lang="ru-RU" sz="3400" dirty="0" err="1"/>
              <a:t>Лущик</a:t>
            </a:r>
            <a:r>
              <a:rPr lang="ru-RU" sz="3400" dirty="0"/>
              <a:t> Ирина Владимировна</a:t>
            </a:r>
          </a:p>
          <a:p>
            <a:pPr algn="r"/>
            <a:r>
              <a:rPr lang="ru-RU" sz="3400" dirty="0"/>
              <a:t>Доцент кафедры </a:t>
            </a:r>
            <a:r>
              <a:rPr lang="ru-RU" sz="3400" dirty="0" err="1"/>
              <a:t>ТиТФКиС</a:t>
            </a:r>
            <a:r>
              <a:rPr lang="ru-RU" sz="3400" dirty="0"/>
              <a:t> ФГБОУ ВО «ВГАФК</a:t>
            </a:r>
            <a:r>
              <a:rPr lang="ru-RU" sz="3400" dirty="0" smtClean="0"/>
              <a:t>»</a:t>
            </a:r>
          </a:p>
          <a:p>
            <a:pPr algn="r"/>
            <a:r>
              <a:rPr lang="ru-RU" sz="3400" dirty="0" err="1" smtClean="0"/>
              <a:t>Абдрахманова</a:t>
            </a:r>
            <a:r>
              <a:rPr lang="ru-RU" sz="3400" dirty="0" smtClean="0"/>
              <a:t> Ирина Владимировна</a:t>
            </a:r>
          </a:p>
          <a:p>
            <a:pPr algn="r"/>
            <a:r>
              <a:rPr lang="ru-RU" sz="3400" dirty="0" smtClean="0"/>
              <a:t>Доцент кафедры </a:t>
            </a:r>
            <a:r>
              <a:rPr lang="ru-RU" sz="3400" dirty="0" err="1" smtClean="0"/>
              <a:t>ТиТФКиС</a:t>
            </a:r>
            <a:r>
              <a:rPr lang="ru-RU" sz="3400" dirty="0" smtClean="0"/>
              <a:t> ФГБОУ ВО «ВГАФК</a:t>
            </a:r>
            <a:r>
              <a:rPr lang="ru-RU" sz="3400" dirty="0" smtClean="0"/>
              <a:t>»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0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5BE5DA-F932-4298-AF03-9582F5024585}"/>
              </a:ext>
            </a:extLst>
          </p:cNvPr>
          <p:cNvSpPr txBox="1"/>
          <p:nvPr/>
        </p:nvSpPr>
        <p:spPr>
          <a:xfrm>
            <a:off x="566737" y="1200470"/>
            <a:ext cx="10791825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7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В результате анализа определены</a:t>
            </a:r>
            <a:r>
              <a:rPr lang="ru-RU" sz="3600" dirty="0" smtClean="0">
                <a:solidFill>
                  <a:srgbClr val="FFFF00"/>
                </a:solidFill>
              </a:rPr>
              <a:t>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114" y="2841172"/>
            <a:ext cx="406037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Граничные позы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08371" y="2797628"/>
            <a:ext cx="4517571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Ведущие действия спортсмена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84914" y="2013857"/>
            <a:ext cx="446315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65571" y="2046514"/>
            <a:ext cx="511629" cy="5116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6B75EC-3709-4B8C-938D-D1DBBEFE2EF9}"/>
              </a:ext>
            </a:extLst>
          </p:cNvPr>
          <p:cNvSpPr txBox="1"/>
          <p:nvPr/>
        </p:nvSpPr>
        <p:spPr>
          <a:xfrm>
            <a:off x="900111" y="1018312"/>
            <a:ext cx="1039177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Таким образом, совершенствование техники исполнения исследуемых элементов возможно при соблюдении следующих условий: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C8C920-120E-4267-81E5-95948E257F11}"/>
              </a:ext>
            </a:extLst>
          </p:cNvPr>
          <p:cNvSpPr txBox="1"/>
          <p:nvPr/>
        </p:nvSpPr>
        <p:spPr>
          <a:xfrm>
            <a:off x="900112" y="3646989"/>
            <a:ext cx="10391775" cy="46166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• рационального расположения суставных углов в фазе отталкивания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3DFB3A-054E-4ECD-9B06-F2CD9E42DFC7}"/>
              </a:ext>
            </a:extLst>
          </p:cNvPr>
          <p:cNvSpPr txBox="1"/>
          <p:nvPr/>
        </p:nvSpPr>
        <p:spPr>
          <a:xfrm>
            <a:off x="3343955" y="2418663"/>
            <a:ext cx="5438774" cy="83099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• рациональным </a:t>
            </a:r>
            <a:r>
              <a:rPr lang="ru-RU" sz="2400" dirty="0"/>
              <a:t>углом вылета в фазе отталкивания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D5E814-BBAF-4658-84A1-8E43A2C191AD}"/>
              </a:ext>
            </a:extLst>
          </p:cNvPr>
          <p:cNvSpPr txBox="1"/>
          <p:nvPr/>
        </p:nvSpPr>
        <p:spPr>
          <a:xfrm>
            <a:off x="2652712" y="4656266"/>
            <a:ext cx="6886574" cy="83099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• временными параметрами фазы отталкивания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186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58442-A906-44E3-9B21-E076B293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 flipV="1">
            <a:off x="13449299" y="1194594"/>
            <a:ext cx="123825" cy="293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E9CF2E-2793-41C5-AC2B-F86C09D0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495675" y="7145338"/>
            <a:ext cx="5905500" cy="3522662"/>
          </a:xfrm>
        </p:spPr>
        <p:txBody>
          <a:bodyPr>
            <a:noAutofit/>
          </a:bodyPr>
          <a:lstStyle/>
          <a:p>
            <a:pPr algn="l"/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245966-3FD2-4ECA-BFF0-B662F0E8197D}"/>
              </a:ext>
            </a:extLst>
          </p:cNvPr>
          <p:cNvSpPr txBox="1"/>
          <p:nvPr/>
        </p:nvSpPr>
        <p:spPr>
          <a:xfrm>
            <a:off x="352426" y="198349"/>
            <a:ext cx="115157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Главное требование, позволяющее повысить качество обучения в акробатических прыжках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/>
              <a:t>  учет  биомеханических параметров в структуре двигательных действий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4FD94-096B-4724-84D0-47C1E8DB9623}"/>
              </a:ext>
            </a:extLst>
          </p:cNvPr>
          <p:cNvSpPr txBox="1"/>
          <p:nvPr/>
        </p:nvSpPr>
        <p:spPr>
          <a:xfrm>
            <a:off x="990600" y="1341438"/>
            <a:ext cx="798195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Чтобы овладеть рациональной техникой, нужно знать: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7E0817-F009-4BC1-AC2C-F85E8D9022CB}"/>
              </a:ext>
            </a:extLst>
          </p:cNvPr>
          <p:cNvSpPr txBox="1"/>
          <p:nvPr/>
        </p:nvSpPr>
        <p:spPr>
          <a:xfrm>
            <a:off x="990601" y="2601695"/>
            <a:ext cx="43243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Когда?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Как?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В каких пределах?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F2C6CA-58B5-446C-9DC9-811E65EB40BE}"/>
              </a:ext>
            </a:extLst>
          </p:cNvPr>
          <p:cNvSpPr txBox="1"/>
          <p:nvPr/>
        </p:nvSpPr>
        <p:spPr>
          <a:xfrm>
            <a:off x="7496175" y="3290591"/>
            <a:ext cx="4210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следует вносить изменения в движения, приспосабливать их к переменным условия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xmlns="" id="{FE84D81C-63E5-48E4-8F69-77687331FB8C}"/>
              </a:ext>
            </a:extLst>
          </p:cNvPr>
          <p:cNvSpPr/>
          <p:nvPr/>
        </p:nvSpPr>
        <p:spPr>
          <a:xfrm>
            <a:off x="5572125" y="2620060"/>
            <a:ext cx="1752600" cy="3038475"/>
          </a:xfrm>
          <a:prstGeom prst="rightBrace">
            <a:avLst>
              <a:gd name="adj1" fmla="val 8333"/>
              <a:gd name="adj2" fmla="val 50627"/>
            </a:avLst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4B034B-1CA2-4939-87E5-29154D96C06F}"/>
              </a:ext>
            </a:extLst>
          </p:cNvPr>
          <p:cNvSpPr txBox="1"/>
          <p:nvPr/>
        </p:nvSpPr>
        <p:spPr>
          <a:xfrm>
            <a:off x="1971674" y="1033419"/>
            <a:ext cx="824865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Узловые элементы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A1FB07-155E-4BE6-AFF5-594D077B2DD4}"/>
              </a:ext>
            </a:extLst>
          </p:cNvPr>
          <p:cNvSpPr txBox="1"/>
          <p:nvPr/>
        </p:nvSpPr>
        <p:spPr>
          <a:xfrm>
            <a:off x="952500" y="3105834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а − пусковая поза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24861F-FE0F-4844-AF9E-B7EAFC914BF6}"/>
              </a:ext>
            </a:extLst>
          </p:cNvPr>
          <p:cNvSpPr txBox="1"/>
          <p:nvPr/>
        </p:nvSpPr>
        <p:spPr>
          <a:xfrm>
            <a:off x="3814761" y="4624252"/>
            <a:ext cx="4562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 − </a:t>
            </a:r>
            <a:r>
              <a:rPr lang="ru-RU" sz="3600" dirty="0"/>
              <a:t>мультипликация позы «группировка»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959DC7-7B17-4763-80DA-861A17507070}"/>
              </a:ext>
            </a:extLst>
          </p:cNvPr>
          <p:cNvSpPr txBox="1"/>
          <p:nvPr/>
        </p:nvSpPr>
        <p:spPr>
          <a:xfrm>
            <a:off x="7200902" y="3105833"/>
            <a:ext cx="424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 − </a:t>
            </a:r>
            <a:r>
              <a:rPr lang="ru-RU" sz="3600" dirty="0"/>
              <a:t>итоговая поза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83A72D52-B1D2-423B-83A7-DB21B3CF461D}"/>
              </a:ext>
            </a:extLst>
          </p:cNvPr>
          <p:cNvSpPr/>
          <p:nvPr/>
        </p:nvSpPr>
        <p:spPr>
          <a:xfrm>
            <a:off x="2781300" y="1807436"/>
            <a:ext cx="381000" cy="123825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EE88F88-E72A-4A7B-B01A-5785924A8048}"/>
              </a:ext>
            </a:extLst>
          </p:cNvPr>
          <p:cNvSpPr/>
          <p:nvPr/>
        </p:nvSpPr>
        <p:spPr>
          <a:xfrm>
            <a:off x="5853682" y="1807436"/>
            <a:ext cx="484632" cy="281980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A1AF0FDF-19F7-4F01-BFEA-BF438EEAF12F}"/>
              </a:ext>
            </a:extLst>
          </p:cNvPr>
          <p:cNvSpPr/>
          <p:nvPr/>
        </p:nvSpPr>
        <p:spPr>
          <a:xfrm>
            <a:off x="9134477" y="1807436"/>
            <a:ext cx="381000" cy="140017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6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80EA9-F675-425B-87B3-D95640BE8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299"/>
            <a:ext cx="9144000" cy="1491569"/>
          </a:xfrm>
        </p:spPr>
        <p:txBody>
          <a:bodyPr>
            <a:normAutofit/>
          </a:bodyPr>
          <a:lstStyle/>
          <a:p>
            <a:r>
              <a:rPr lang="ru-RU" sz="4400" dirty="0"/>
              <a:t>Узловые элементы техники сальто вперед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3DC9BE-9F83-46AF-B6A6-A5FC51D3DC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725" y="2368550"/>
            <a:ext cx="9734550" cy="3244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DB1532-7B45-4DE9-AD5C-B37DA6FCF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87" y="2492829"/>
            <a:ext cx="546613" cy="54244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148C0C-E7FF-4ED2-9139-5AA85527BF35}"/>
              </a:ext>
            </a:extLst>
          </p:cNvPr>
          <p:cNvSpPr txBox="1"/>
          <p:nvPr/>
        </p:nvSpPr>
        <p:spPr>
          <a:xfrm>
            <a:off x="6222749" y="2516919"/>
            <a:ext cx="545907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03A6A2-2252-4D4B-9E17-419AA536D9A5}"/>
              </a:ext>
            </a:extLst>
          </p:cNvPr>
          <p:cNvSpPr txBox="1"/>
          <p:nvPr/>
        </p:nvSpPr>
        <p:spPr>
          <a:xfrm>
            <a:off x="10262660" y="2516919"/>
            <a:ext cx="510115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849AB4E-F05C-4E93-A615-4222F69F8711}"/>
              </a:ext>
            </a:extLst>
          </p:cNvPr>
          <p:cNvCxnSpPr/>
          <p:nvPr/>
        </p:nvCxnSpPr>
        <p:spPr>
          <a:xfrm>
            <a:off x="3333750" y="1986868"/>
            <a:ext cx="0" cy="4008214"/>
          </a:xfrm>
          <a:prstGeom prst="line">
            <a:avLst/>
          </a:prstGeom>
          <a:ln w="76200">
            <a:solidFill>
              <a:schemeClr val="accent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70AF82-673A-4787-8613-461A4E9A49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2042" y="1986868"/>
            <a:ext cx="213378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8D3E4B-AC9B-4DB6-B097-AA6EB2A48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890" y="353559"/>
            <a:ext cx="7686675" cy="1430337"/>
          </a:xfrm>
        </p:spPr>
        <p:txBody>
          <a:bodyPr anchor="ctr">
            <a:normAutofit/>
          </a:bodyPr>
          <a:lstStyle/>
          <a:p>
            <a:r>
              <a:rPr lang="ru-RU" sz="3200" dirty="0" err="1"/>
              <a:t>Контурограмма</a:t>
            </a:r>
            <a:r>
              <a:rPr lang="ru-RU" sz="3200" dirty="0"/>
              <a:t> узловых элементов </a:t>
            </a:r>
            <a:br>
              <a:rPr lang="ru-RU" sz="3200" dirty="0"/>
            </a:br>
            <a:r>
              <a:rPr lang="ru-RU" sz="3200" dirty="0"/>
              <a:t>сальто вперед в группировке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AC8BBF-664F-403C-8DBD-A8C5D719E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AFE5A34-6452-41E6-AA0D-5E49D13D6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85740"/>
              </p:ext>
            </p:extLst>
          </p:nvPr>
        </p:nvGraphicFramePr>
        <p:xfrm>
          <a:off x="664031" y="1883229"/>
          <a:ext cx="11010216" cy="4544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2888">
                  <a:extLst>
                    <a:ext uri="{9D8B030D-6E8A-4147-A177-3AD203B41FA5}">
                      <a16:colId xmlns:a16="http://schemas.microsoft.com/office/drawing/2014/main" xmlns="" val="4134300175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942059414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3389404381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1283784741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1034938320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4249128814"/>
                    </a:ext>
                  </a:extLst>
                </a:gridCol>
                <a:gridCol w="1572888">
                  <a:extLst>
                    <a:ext uri="{9D8B030D-6E8A-4147-A177-3AD203B41FA5}">
                      <a16:colId xmlns:a16="http://schemas.microsoft.com/office/drawing/2014/main" xmlns="" val="2316482268"/>
                    </a:ext>
                  </a:extLst>
                </a:gridCol>
              </a:tblGrid>
              <a:tr h="67604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Стадии (с)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Аккумуляция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Рабочая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Остановка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Фиксация позы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8333405"/>
                  </a:ext>
                </a:extLst>
              </a:tr>
              <a:tr h="67604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Фазы (с)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наскок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отталкивание </a:t>
                      </a:r>
                      <a:r>
                        <a:rPr lang="ru-RU" sz="1600" b="1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толчек</a:t>
                      </a:r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взлет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3188701"/>
                  </a:ext>
                </a:extLst>
              </a:tr>
              <a:tr h="39167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Время,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607194"/>
                  </a:ext>
                </a:extLst>
              </a:tr>
              <a:tr h="96577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Граничные позы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Тело согнуто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Стойка на носках руки вверх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Плотная группировка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Полугруппировка</a:t>
                      </a:r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Полугруппировка</a:t>
                      </a:r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Касание опоры стопами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394926"/>
                  </a:ext>
                </a:extLst>
              </a:tr>
              <a:tr h="183497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Ведущие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Сгибание в т/б, коленных и голеностопных суставах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Разгибание в т/б, коленных и голеностопных суставах</a:t>
                      </a:r>
                    </a:p>
                    <a:p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Быстрое группирование с фиксацией плотной группировки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Разгруппирование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Разгруппирование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Полуразгибание</a:t>
                      </a:r>
                      <a:r>
                        <a:rPr lang="ru-RU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в т/б суставах с выведением рук вперед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390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29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3C89B8-14E0-43FF-8C87-9B0EB59E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ru-RU" dirty="0"/>
              <a:t>Сальто назад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4A9E0A-D441-4E4E-A7CC-231E96A8A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210" y="1790700"/>
            <a:ext cx="9525000" cy="413385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2DBDDD-CCCB-4043-854D-EB75E0954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15282" y="3207815"/>
            <a:ext cx="86632" cy="1068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A37840-0B56-412D-B15C-460360CCF660}"/>
              </a:ext>
            </a:extLst>
          </p:cNvPr>
          <p:cNvSpPr txBox="1"/>
          <p:nvPr/>
        </p:nvSpPr>
        <p:spPr>
          <a:xfrm>
            <a:off x="2304056" y="1924051"/>
            <a:ext cx="5153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13FC99-5684-40EC-8B8D-8A13DD94A3A3}"/>
              </a:ext>
            </a:extLst>
          </p:cNvPr>
          <p:cNvSpPr txBox="1"/>
          <p:nvPr/>
        </p:nvSpPr>
        <p:spPr>
          <a:xfrm>
            <a:off x="6205167" y="1924050"/>
            <a:ext cx="509958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979032-DE74-4E18-A752-412942E81B5C}"/>
              </a:ext>
            </a:extLst>
          </p:cNvPr>
          <p:cNvSpPr txBox="1"/>
          <p:nvPr/>
        </p:nvSpPr>
        <p:spPr>
          <a:xfrm>
            <a:off x="9810883" y="1924050"/>
            <a:ext cx="447542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0B8C33B-C217-4CA2-AD21-95523C23B1AF}"/>
              </a:ext>
            </a:extLst>
          </p:cNvPr>
          <p:cNvCxnSpPr>
            <a:cxnSpLocks/>
          </p:cNvCxnSpPr>
          <p:nvPr/>
        </p:nvCxnSpPr>
        <p:spPr>
          <a:xfrm>
            <a:off x="3705225" y="1600200"/>
            <a:ext cx="0" cy="4756832"/>
          </a:xfrm>
          <a:prstGeom prst="line">
            <a:avLst/>
          </a:prstGeom>
          <a:ln w="76200">
            <a:solidFill>
              <a:schemeClr val="accent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D5FA46A-EEA5-4F3F-B542-9CCAE16DE6F3}"/>
              </a:ext>
            </a:extLst>
          </p:cNvPr>
          <p:cNvCxnSpPr>
            <a:cxnSpLocks/>
          </p:cNvCxnSpPr>
          <p:nvPr/>
        </p:nvCxnSpPr>
        <p:spPr>
          <a:xfrm>
            <a:off x="8943975" y="1600200"/>
            <a:ext cx="0" cy="4752975"/>
          </a:xfrm>
          <a:prstGeom prst="line">
            <a:avLst/>
          </a:prstGeom>
          <a:ln w="76200">
            <a:solidFill>
              <a:schemeClr val="accent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1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4E98D-C382-4694-AEDC-2BD98715C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39762"/>
            <a:ext cx="9144000" cy="2387600"/>
          </a:xfrm>
        </p:spPr>
        <p:txBody>
          <a:bodyPr/>
          <a:lstStyle/>
          <a:p>
            <a:r>
              <a:rPr lang="ru-RU" sz="3200" dirty="0" err="1"/>
              <a:t>Контурограмма</a:t>
            </a:r>
            <a:r>
              <a:rPr lang="ru-RU" sz="3200" dirty="0"/>
              <a:t> узловых элементов спортивной техники сальто назад в группировке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460775-9D85-45ED-AABD-B1AA2F5C8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6DC54AB-15FD-466D-8592-BF4467709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627448"/>
              </p:ext>
            </p:extLst>
          </p:nvPr>
        </p:nvGraphicFramePr>
        <p:xfrm>
          <a:off x="551921" y="1928812"/>
          <a:ext cx="11077577" cy="421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2511">
                  <a:extLst>
                    <a:ext uri="{9D8B030D-6E8A-4147-A177-3AD203B41FA5}">
                      <a16:colId xmlns:a16="http://schemas.microsoft.com/office/drawing/2014/main" xmlns="" val="440925480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187067016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2354534506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2548924086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2500535208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807294778"/>
                    </a:ext>
                  </a:extLst>
                </a:gridCol>
                <a:gridCol w="1582511">
                  <a:extLst>
                    <a:ext uri="{9D8B030D-6E8A-4147-A177-3AD203B41FA5}">
                      <a16:colId xmlns:a16="http://schemas.microsoft.com/office/drawing/2014/main" xmlns="" val="1726675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Стадии (с)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Аккумуляция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Рабочая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Взлет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Снижение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Остановка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Фиксация позы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964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Фазы (с)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Подскок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Отталкивание </a:t>
                      </a:r>
                      <a:r>
                        <a:rPr lang="ru-RU" b="1" dirty="0" err="1">
                          <a:ea typeface="Arial Unicode MS"/>
                        </a:rPr>
                        <a:t>толчек</a:t>
                      </a:r>
                      <a:endParaRPr lang="ru-RU" b="1" dirty="0">
                        <a:ea typeface="Arial Unicode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Плотная группировка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ea typeface="Arial Unicode MS"/>
                        </a:rPr>
                        <a:t>Полугруппировка</a:t>
                      </a:r>
                      <a:r>
                        <a:rPr lang="ru-RU" b="1" dirty="0">
                          <a:ea typeface="Arial Unicode M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Касание опоры стопами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Тело полусогнуто. Руки выставлены вперед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1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Время,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908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Граничные позы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Тело согнуто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Стойка на носках руки вверх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Быстрое группирование с фиксацией плотной группировки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Разгруппирование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ea typeface="Arial Unicode MS"/>
                        </a:rPr>
                        <a:t>Полуразгибание</a:t>
                      </a:r>
                      <a:r>
                        <a:rPr lang="ru-RU" b="1" dirty="0">
                          <a:ea typeface="Arial Unicode MS"/>
                        </a:rPr>
                        <a:t> в т/б суставах с выведением рук вперед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Сохранение равновесия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7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20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051343F-3FBF-48E6-A916-54323FB70BED}"/>
              </a:ext>
            </a:extLst>
          </p:cNvPr>
          <p:cNvSpPr/>
          <p:nvPr/>
        </p:nvSpPr>
        <p:spPr>
          <a:xfrm>
            <a:off x="6524624" y="3017507"/>
            <a:ext cx="4953000" cy="24827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6A3E78F-6EF2-4AB8-9C78-06A9AE7C4293}"/>
              </a:ext>
            </a:extLst>
          </p:cNvPr>
          <p:cNvSpPr/>
          <p:nvPr/>
        </p:nvSpPr>
        <p:spPr>
          <a:xfrm>
            <a:off x="714376" y="2893129"/>
            <a:ext cx="4514850" cy="2607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1349DD-4196-407E-8677-5B99F86DD1A4}"/>
              </a:ext>
            </a:extLst>
          </p:cNvPr>
          <p:cNvSpPr txBox="1"/>
          <p:nvPr/>
        </p:nvSpPr>
        <p:spPr>
          <a:xfrm>
            <a:off x="6610350" y="3610325"/>
            <a:ext cx="47291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характеристики узловых элементов исследуемых акробатических прыжков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CAC7BA-7009-4924-9AFA-E7DECA7117BC}"/>
              </a:ext>
            </a:extLst>
          </p:cNvPr>
          <p:cNvSpPr txBox="1"/>
          <p:nvPr/>
        </p:nvSpPr>
        <p:spPr>
          <a:xfrm>
            <a:off x="1200150" y="981760"/>
            <a:ext cx="9791700" cy="10772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На основании анализа фазового состава упражнения были определены: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1E3B47-59DC-42DD-ABCB-8C8D7FA5AC09}"/>
              </a:ext>
            </a:extLst>
          </p:cNvPr>
          <p:cNvSpPr txBox="1"/>
          <p:nvPr/>
        </p:nvSpPr>
        <p:spPr>
          <a:xfrm>
            <a:off x="866776" y="34439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пространственные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49E40B-2EE8-4568-B298-9F3A2B129D9E}"/>
              </a:ext>
            </a:extLst>
          </p:cNvPr>
          <p:cNvSpPr txBox="1"/>
          <p:nvPr/>
        </p:nvSpPr>
        <p:spPr>
          <a:xfrm>
            <a:off x="866776" y="41571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временные</a:t>
            </a:r>
            <a:endParaRPr lang="ru-RU" dirty="0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20088353-D77B-47D4-AF99-14DB19DE2ABE}"/>
              </a:ext>
            </a:extLst>
          </p:cNvPr>
          <p:cNvSpPr/>
          <p:nvPr/>
        </p:nvSpPr>
        <p:spPr>
          <a:xfrm>
            <a:off x="5486400" y="3967193"/>
            <a:ext cx="809625" cy="55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47A67-5A7F-4114-ABA4-7B391DD7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Взаимное расположение звеньев тела при выполнении сальто вперед и назад в группировке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5CC5FD24-54ED-4972-91CC-49B82D8C8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092644"/>
              </p:ext>
            </p:extLst>
          </p:nvPr>
        </p:nvGraphicFramePr>
        <p:xfrm>
          <a:off x="1174701" y="2196041"/>
          <a:ext cx="9831950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9024">
                  <a:extLst>
                    <a:ext uri="{9D8B030D-6E8A-4147-A177-3AD203B41FA5}">
                      <a16:colId xmlns:a16="http://schemas.microsoft.com/office/drawing/2014/main" xmlns="" val="1367689724"/>
                    </a:ext>
                  </a:extLst>
                </a:gridCol>
                <a:gridCol w="1973756">
                  <a:extLst>
                    <a:ext uri="{9D8B030D-6E8A-4147-A177-3AD203B41FA5}">
                      <a16:colId xmlns:a16="http://schemas.microsoft.com/office/drawing/2014/main" xmlns="" val="956630204"/>
                    </a:ext>
                  </a:extLst>
                </a:gridCol>
                <a:gridCol w="1966390">
                  <a:extLst>
                    <a:ext uri="{9D8B030D-6E8A-4147-A177-3AD203B41FA5}">
                      <a16:colId xmlns:a16="http://schemas.microsoft.com/office/drawing/2014/main" xmlns="" val="1312475013"/>
                    </a:ext>
                  </a:extLst>
                </a:gridCol>
                <a:gridCol w="1966390">
                  <a:extLst>
                    <a:ext uri="{9D8B030D-6E8A-4147-A177-3AD203B41FA5}">
                      <a16:colId xmlns:a16="http://schemas.microsoft.com/office/drawing/2014/main" xmlns="" val="1946712322"/>
                    </a:ext>
                  </a:extLst>
                </a:gridCol>
                <a:gridCol w="1966390">
                  <a:extLst>
                    <a:ext uri="{9D8B030D-6E8A-4147-A177-3AD203B41FA5}">
                      <a16:colId xmlns:a16="http://schemas.microsoft.com/office/drawing/2014/main" xmlns="" val="2425502857"/>
                    </a:ext>
                  </a:extLst>
                </a:gridCol>
              </a:tblGrid>
              <a:tr h="621877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ea typeface="Arial Unicode MS"/>
                        </a:rPr>
                        <a:t>Позы тела</a:t>
                      </a:r>
                    </a:p>
                    <a:p>
                      <a:r>
                        <a:rPr lang="ru-RU" sz="1400" b="1" dirty="0" err="1">
                          <a:ea typeface="Arial Unicode MS"/>
                        </a:rPr>
                        <a:t>Межбиозвеные</a:t>
                      </a:r>
                      <a:r>
                        <a:rPr lang="ru-RU" sz="1400" b="1" dirty="0">
                          <a:ea typeface="Arial Unicode MS"/>
                        </a:rPr>
                        <a:t> </a:t>
                      </a:r>
                    </a:p>
                    <a:p>
                      <a:r>
                        <a:rPr lang="ru-RU" sz="1400" b="1" dirty="0">
                          <a:ea typeface="Arial Unicode MS"/>
                        </a:rPr>
                        <a:t>Углы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Пусковая поза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a typeface="Arial Unicode MS"/>
                        </a:rPr>
                        <a:t>Мультипликация позы «группировка»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Итоговая поза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739183"/>
                  </a:ext>
                </a:extLst>
              </a:tr>
              <a:tr h="310939">
                <a:tc rowSpan="2"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Голень-бедро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Сальто вперед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50°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100°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251809"/>
                  </a:ext>
                </a:extLst>
              </a:tr>
              <a:tr h="31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Сальто назад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60°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120°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408656"/>
                  </a:ext>
                </a:extLst>
              </a:tr>
              <a:tr h="310939">
                <a:tc rowSpan="2"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Бедро-туловище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ea typeface="Arial Unicode MS"/>
                        </a:rPr>
                        <a:t>Сальто вперед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160°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65°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105°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524459"/>
                  </a:ext>
                </a:extLst>
              </a:tr>
              <a:tr h="31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Сальто назад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90°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85°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193914"/>
                  </a:ext>
                </a:extLst>
              </a:tr>
              <a:tr h="310939">
                <a:tc rowSpan="2"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Туловище-плечо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ea typeface="Arial Unicode MS"/>
                        </a:rPr>
                        <a:t>Сальто вперед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155°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20°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90°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2961255"/>
                  </a:ext>
                </a:extLst>
              </a:tr>
              <a:tr h="31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Сальто назад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25°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105°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9904332"/>
                  </a:ext>
                </a:extLst>
              </a:tr>
              <a:tr h="310939">
                <a:tc rowSpan="2"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Плечо-предплечье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ea typeface="Arial Unicode MS"/>
                        </a:rPr>
                        <a:t>Сальто вперед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a typeface="Arial Unicode MS"/>
                        </a:rPr>
                        <a:t>120°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</a:t>
                      </a:r>
                      <a:endParaRPr lang="ru-RU" b="1" dirty="0">
                        <a:ea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676013"/>
                  </a:ext>
                </a:extLst>
              </a:tr>
              <a:tr h="31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a typeface="Arial Unicode MS"/>
                        </a:rPr>
                        <a:t>Сальто назад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180°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130°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Arial Unicode MS"/>
                          <a:cs typeface="+mn-cs"/>
                        </a:rPr>
                        <a:t>	180°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7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46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205</TotalTime>
  <Words>427</Words>
  <Application>Microsoft Office PowerPoint</Application>
  <PresentationFormat>Произвольный</PresentationFormat>
  <Paragraphs>144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Сланец</vt:lpstr>
      <vt:lpstr>Биомеханическая структура базовых акробатических прыжков</vt:lpstr>
      <vt:lpstr>Слайд 2</vt:lpstr>
      <vt:lpstr>Слайд 3</vt:lpstr>
      <vt:lpstr>Узловые элементы техники сальто вперед</vt:lpstr>
      <vt:lpstr>Контурограмма узловых элементов  сальто вперед в группировке</vt:lpstr>
      <vt:lpstr>Сальто назад</vt:lpstr>
      <vt:lpstr>Контурограмма узловых элементов спортивной техники сальто назад в группировке</vt:lpstr>
      <vt:lpstr>Слайд 8</vt:lpstr>
      <vt:lpstr>Взаимное расположение звеньев тела при выполнении сальто вперед и назад в группировке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Биомеханическая структура базовых акробатических прыжков</dc:title>
  <dc:creator>Мария Швецова</dc:creator>
  <cp:lastModifiedBy>Студент</cp:lastModifiedBy>
  <cp:revision>24</cp:revision>
  <dcterms:created xsi:type="dcterms:W3CDTF">2023-10-28T13:57:04Z</dcterms:created>
  <dcterms:modified xsi:type="dcterms:W3CDTF">2023-11-13T10:32:56Z</dcterms:modified>
</cp:coreProperties>
</file>