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1"/>
  </p:handoutMasterIdLst>
  <p:sldIdLst>
    <p:sldId id="256" r:id="rId3"/>
    <p:sldId id="257" r:id="rId4"/>
    <p:sldId id="258" r:id="rId5"/>
    <p:sldId id="265" r:id="rId6"/>
    <p:sldId id="264" r:id="rId7"/>
    <p:sldId id="262" r:id="rId8"/>
    <p:sldId id="261" r:id="rId9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0" r:id="rId19"/>
    <p:sldId id="259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A6"/>
    <a:srgbClr val="001CAE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5"/>
        <p:guide pos="3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33000">
              <a:schemeClr val="folHlink"/>
            </a:gs>
            <a:gs pos="100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955" y="66675"/>
            <a:ext cx="11231245" cy="3536950"/>
          </a:xfrm>
        </p:spPr>
        <p:txBody>
          <a:bodyPr/>
          <a:lstStyle/>
          <a:p>
            <a:b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  <a:t>МИНИСТЕРСТВО СПОРТА РОССИИЙСКОЙ ФЕДЕРАЦИИ</a:t>
            </a:r>
            <a:b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  <a:t>ФЕДЕРАЛЬНОЕ ГОСУДАРСТВЕННОЕ БЮДЖЕТНОЕ УЧЕРЕЖДЕНИЕ</a:t>
            </a:r>
            <a:b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  <a:t>ВЫСШЕГО ОБРАЗОВАНИЯ</a:t>
            </a:r>
            <a:b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  <a:t>«ВОЛГОГРАДСКАЯ ГОСУДАРСТВЕННА АКАДЕМИЯ ФИЗИЧЕСКОЙ КУЛЬТУРЫ И СПОРТА »</a:t>
            </a:r>
            <a:b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br>
              <a:rPr lang="ru-RU" altLang="en-US" sz="1800" i="1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altLang="en-US" sz="7200" i="1">
                <a:solidFill>
                  <a:schemeClr val="accent1"/>
                </a:solidFill>
              </a:rPr>
              <a:t>Биомеханические формы движений гимнаста</a:t>
            </a:r>
            <a:r>
              <a:rPr lang="ru-RU" altLang="en-US" sz="7200"/>
              <a:t> </a:t>
            </a:r>
            <a:endParaRPr lang="ru-RU" altLang="en-US" sz="72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48070" y="4177030"/>
            <a:ext cx="5896610" cy="2948305"/>
          </a:xfrm>
        </p:spPr>
        <p:txBody>
          <a:bodyPr/>
          <a:lstStyle/>
          <a:p>
            <a:pPr algn="r"/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Работу выполнила : Червенко Анисия Вячеславаовна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студентка 204 группы ФГБОУ ВО «ВГАФК»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Руководители : Лущик Ирина Владимировна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Доцент кафедры ТИТФКИС ФГБОУ ВО «ВГАФК»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Абдрахманова Ирина Владимировна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доцент кафедры ТИТФКИС ФГБОУ ВО «ВГАФК»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000"/>
          </a:p>
          <a:p>
            <a:endParaRPr lang="ru-RU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Блок-схема: завершение 3"/>
          <p:cNvSpPr/>
          <p:nvPr/>
        </p:nvSpPr>
        <p:spPr>
          <a:xfrm>
            <a:off x="3646170" y="728345"/>
            <a:ext cx="4834890" cy="1081405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отталкивания в разных опорных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положениях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7115" y="1810385"/>
            <a:ext cx="1403350" cy="868045"/>
          </a:xfrm>
          <a:prstGeom prst="round2Diag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ногами</a:t>
            </a:r>
            <a:endParaRPr kumimoji="0" lang="ru-RU" altLang="zh-CN" sz="2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993390" y="2677795"/>
            <a:ext cx="1440180" cy="895350"/>
          </a:xfrm>
          <a:prstGeom prst="round2Diag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кистями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рук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14565" y="2640330"/>
            <a:ext cx="1384935" cy="932180"/>
          </a:xfrm>
          <a:prstGeom prst="round2Diag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тазом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410700" y="1809750"/>
            <a:ext cx="1438275" cy="867410"/>
          </a:xfrm>
          <a:prstGeom prst="round2Diag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спиной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130800" y="2678430"/>
            <a:ext cx="1384935" cy="894715"/>
          </a:xfrm>
          <a:prstGeom prst="round2Diag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плечами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Блок-схема: завершение 9"/>
          <p:cNvSpPr/>
          <p:nvPr/>
        </p:nvSpPr>
        <p:spPr>
          <a:xfrm>
            <a:off x="1697355" y="4320540"/>
            <a:ext cx="8546465" cy="1687195"/>
          </a:xfrm>
          <a:prstGeom prst="flowChartTerminator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применяеся в прыжковой акробатике, опорных прыжках,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при исполнении подъемов, отмахов , соскоков на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снаряда и т.п.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65985" y="1321435"/>
            <a:ext cx="1386205" cy="38544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Прямая со стрелкой 12"/>
          <p:cNvCxnSpPr/>
          <p:nvPr/>
        </p:nvCxnSpPr>
        <p:spPr>
          <a:xfrm flipH="1">
            <a:off x="3717290" y="1853565"/>
            <a:ext cx="404495" cy="70675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Прямая со стрелкой 13"/>
          <p:cNvCxnSpPr/>
          <p:nvPr/>
        </p:nvCxnSpPr>
        <p:spPr>
          <a:xfrm>
            <a:off x="5893435" y="1927225"/>
            <a:ext cx="0" cy="69786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Прямая со стрелкой 14"/>
          <p:cNvCxnSpPr/>
          <p:nvPr/>
        </p:nvCxnSpPr>
        <p:spPr>
          <a:xfrm>
            <a:off x="7683500" y="1936115"/>
            <a:ext cx="459105" cy="62420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" name="Прямая со стрелкой 16"/>
          <p:cNvCxnSpPr/>
          <p:nvPr/>
        </p:nvCxnSpPr>
        <p:spPr>
          <a:xfrm>
            <a:off x="8574405" y="1293495"/>
            <a:ext cx="1431925" cy="43180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араллелограмм 3"/>
          <p:cNvSpPr/>
          <p:nvPr/>
        </p:nvSpPr>
        <p:spPr>
          <a:xfrm>
            <a:off x="3507740" y="145415"/>
            <a:ext cx="5667375" cy="1910715"/>
          </a:xfrm>
          <a:prstGeom prst="parallelogram">
            <a:avLst>
              <a:gd name="adj" fmla="val 3583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безопорные перемещения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 движением ОЦМ тела по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параболической траектории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как составная часть сложных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движений</a:t>
            </a: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Замещающее содержимое 4" descr="6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88670" y="2606040"/>
            <a:ext cx="4833620" cy="302196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6" name="Замещающее содержимое 5" descr="e4BZfEHo7C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3180" y="2606040"/>
            <a:ext cx="5036185" cy="302260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5" descr="image08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4645" y="1112520"/>
            <a:ext cx="5189855" cy="266001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7" name="Замещающее содержимое 6" descr="972736_html_bf4108ceea2e481a"/>
          <p:cNvPicPr>
            <a:picLocks noChangeAspect="1"/>
          </p:cNvPicPr>
          <p:nvPr>
            <p:ph sz="half" idx="2"/>
          </p:nvPr>
        </p:nvPicPr>
        <p:blipFill>
          <a:blip r:embed="rId2"/>
          <a:srcRect b="7169"/>
          <a:stretch>
            <a:fillRect/>
          </a:stretch>
        </p:blipFill>
        <p:spPr>
          <a:xfrm>
            <a:off x="5770880" y="4144010"/>
            <a:ext cx="5877560" cy="238442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6515100" y="629285"/>
            <a:ext cx="5067300" cy="277685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безопорные вращения вокруг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центральных осей тела в форме соскоков ,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подлетов , перелетов , и прыжков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типа одинарных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или кратных сальто с вращением вокруг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одной оси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905" y="4512945"/>
            <a:ext cx="2731770" cy="61468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соскок</a:t>
            </a:r>
            <a:endParaRPr kumimoji="0" lang="ru-RU" altLang="zh-CN" sz="2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0140" y="5496560"/>
            <a:ext cx="2379345" cy="64071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перелет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1309370" y="3772535"/>
            <a:ext cx="474345" cy="737235"/>
          </a:xfrm>
          <a:prstGeom prst="up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769485" y="5606415"/>
            <a:ext cx="983615" cy="421005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6789487e4fb66d3377f8017029bff359"/>
          <p:cNvPicPr>
            <a:picLocks noChangeAspect="1"/>
          </p:cNvPicPr>
          <p:nvPr>
            <p:ph sz="half" idx="1"/>
          </p:nvPr>
        </p:nvPicPr>
        <p:blipFill>
          <a:blip r:embed="rId1"/>
          <a:srcRect b="4204"/>
          <a:stretch>
            <a:fillRect/>
          </a:stretch>
        </p:blipFill>
        <p:spPr>
          <a:xfrm>
            <a:off x="304800" y="3843020"/>
            <a:ext cx="5357495" cy="260477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5" name="Замещающее содержимое 4" descr="plan-konspiekt-uroka-po-fizichieskoi-kul-turie-ghimnastika_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1940" y="802005"/>
            <a:ext cx="5217795" cy="257556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sp>
        <p:nvSpPr>
          <p:cNvPr id="7" name="Овал 6"/>
          <p:cNvSpPr/>
          <p:nvPr/>
        </p:nvSpPr>
        <p:spPr>
          <a:xfrm>
            <a:off x="455295" y="340995"/>
            <a:ext cx="5473700" cy="294449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демпфирирующие двигательные действия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 форме приземлений и возвратных 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приходов на снаряд , выполняемых в 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остановку и в движении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492490" y="4135120"/>
            <a:ext cx="3301365" cy="110680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 остановкой </a:t>
            </a:r>
            <a:endParaRPr kumimoji="0" lang="ru-RU" altLang="zh-CN" sz="32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70090" y="5482590"/>
            <a:ext cx="3213735" cy="10795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 движении</a:t>
            </a:r>
            <a:endParaRPr kumimoji="0" lang="ru-RU" altLang="zh-CN" sz="32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9897745" y="3423920"/>
            <a:ext cx="588010" cy="68453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5770245" y="5776595"/>
            <a:ext cx="1299845" cy="61468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yxgZKXyRAIY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7810" y="1587500"/>
            <a:ext cx="9291320" cy="5055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6600" y="571500"/>
            <a:ext cx="8113395" cy="78486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виды действий-движений в гимнастическом мнгоборье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9090" y="387350"/>
            <a:ext cx="5325745" cy="249999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названные биомеханические формы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являются либо определяющим , 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либо составным компонентом 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гимнастических упражнений</a:t>
            </a: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901690" y="1254760"/>
            <a:ext cx="1356995" cy="599440"/>
          </a:xfrm>
          <a:prstGeom prst="rightArrow">
            <a:avLst/>
          </a:prstGeom>
          <a:solidFill>
            <a:srgbClr val="7030A0"/>
          </a:solidFill>
          <a:ln w="38100" cap="flat" cmpd="sng" algn="ctr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58685" y="387350"/>
            <a:ext cx="4775200" cy="249999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так простейшие элементы вольных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упражнений целиком основываются на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элементарной двигательной пластике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или малой акробатике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556750" y="2878455"/>
            <a:ext cx="673735" cy="1071245"/>
          </a:xfrm>
          <a:prstGeom prst="downArrow">
            <a:avLst/>
          </a:prstGeom>
          <a:solidFill>
            <a:srgbClr val="7030A0"/>
          </a:solidFill>
          <a:ln w="38100" cap="flat" cmpd="sng" algn="ctr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75195" y="4030980"/>
            <a:ext cx="4759325" cy="268732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 то время как наиболее сложные из них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могут вклчючать в себя целый комплекс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биомеханических форм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791835" y="4605655"/>
            <a:ext cx="1356360" cy="692150"/>
          </a:xfrm>
          <a:prstGeom prst="leftArrow">
            <a:avLst/>
          </a:prstGeom>
          <a:solidFill>
            <a:srgbClr val="7030A0"/>
          </a:solidFill>
          <a:ln w="38100" cap="flat" cmpd="sng" algn="ctr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9090" y="3949700"/>
            <a:ext cx="5325745" cy="276860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так например , акробатическое сальто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включает в себя мощное отталкивание ,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безопорное параболическое перемещение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тела, его вращения «по сальто» , вращение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вокруг продольной оси тела в «повороте»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демпфирующиее приземление и балансирующие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действия для сохранения равновесия в позе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192780" y="545465"/>
            <a:ext cx="5955665" cy="19716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понимание биомеханического смысла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гимнастических упражнений , в том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числе их состава принципиально важно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для построения</a:t>
            </a:r>
            <a:r>
              <a:rPr kumimoji="0" lang="ru-RU" altLang="zh-CN" sz="32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</a:t>
            </a:r>
            <a:endParaRPr kumimoji="0" lang="ru-RU" altLang="zh-CN" sz="32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41575" y="2606040"/>
            <a:ext cx="1350010" cy="127635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" name="Прямая со стрелкой 5"/>
          <p:cNvCxnSpPr/>
          <p:nvPr/>
        </p:nvCxnSpPr>
        <p:spPr>
          <a:xfrm>
            <a:off x="6223635" y="2606040"/>
            <a:ext cx="0" cy="138620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" name="Прямая со стрелкой 6"/>
          <p:cNvCxnSpPr/>
          <p:nvPr/>
        </p:nvCxnSpPr>
        <p:spPr>
          <a:xfrm>
            <a:off x="8455025" y="2606040"/>
            <a:ext cx="1036955" cy="127571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762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Прямоугольник 7"/>
          <p:cNvSpPr/>
          <p:nvPr/>
        </p:nvSpPr>
        <p:spPr>
          <a:xfrm>
            <a:off x="608965" y="3994785"/>
            <a:ext cx="3456940" cy="161353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перспективно ориентированной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специальной технической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подготовки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4560" y="3994785"/>
            <a:ext cx="2799715" cy="161353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физической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подготовки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66150" y="3970655"/>
            <a:ext cx="3016250" cy="16287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функцилнаьной подготовки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квалифицированного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гимнаста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ru-RU" altLang="en-US" sz="9600"/>
              <a:t>Спасибо за внимание! </a:t>
            </a:r>
            <a:endParaRPr lang="ru-RU" altLang="en-US"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Прямоугольник 7"/>
          <p:cNvSpPr/>
          <p:nvPr/>
        </p:nvSpPr>
        <p:spPr>
          <a:xfrm>
            <a:off x="2104390" y="917575"/>
            <a:ext cx="8070850" cy="1262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940" y="1097915"/>
            <a:ext cx="7430135" cy="913130"/>
          </a:xfrm>
        </p:spPr>
        <p:txBody>
          <a:bodyPr/>
          <a:p>
            <a:pPr algn="ctr"/>
            <a:r>
              <a:rPr lang="ru-RU" altLang="en-US" sz="4800">
                <a:solidFill>
                  <a:schemeClr val="tx1"/>
                </a:solidFill>
              </a:rPr>
              <a:t>особенность гимнастики </a:t>
            </a:r>
            <a:endParaRPr lang="ru-RU" altLang="en-US" sz="4800">
              <a:solidFill>
                <a:schemeClr val="tx1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927860" y="6379210"/>
            <a:ext cx="149860" cy="152400"/>
          </a:xfrm>
        </p:spPr>
        <p:txBody>
          <a:bodyPr/>
          <a:p>
            <a:pPr marL="0" indent="0">
              <a:buNone/>
            </a:pPr>
            <a:endParaRPr lang="ru-RU" altLang="en-US"/>
          </a:p>
        </p:txBody>
      </p:sp>
      <p:sp>
        <p:nvSpPr>
          <p:cNvPr id="5" name="Стрелка вниз 4"/>
          <p:cNvSpPr/>
          <p:nvPr/>
        </p:nvSpPr>
        <p:spPr>
          <a:xfrm>
            <a:off x="5699125" y="2432050"/>
            <a:ext cx="915670" cy="116141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3405" y="3714115"/>
            <a:ext cx="11166475" cy="21507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искусственность гимнастических движений, что особенно ярко 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отражается на структуре и технике упражнений ,исполняемых на снарядах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64565" y="4936490"/>
            <a:ext cx="871220" cy="1565910"/>
          </a:xfrm>
        </p:spPr>
        <p:txBody>
          <a:bodyPr/>
          <a:p>
            <a:endParaRPr lang="ru-RU" alt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85260" y="449580"/>
            <a:ext cx="4441825" cy="14605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комплекс двигательных форм</a:t>
            </a: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7" name="Криволинейное соединение 6"/>
          <p:cNvCxnSpPr/>
          <p:nvPr/>
        </p:nvCxnSpPr>
        <p:spPr>
          <a:xfrm rot="10800000" flipV="1">
            <a:off x="2320290" y="1003935"/>
            <a:ext cx="1661160" cy="988695"/>
          </a:xfrm>
          <a:prstGeom prst="curvedConnector3">
            <a:avLst>
              <a:gd name="adj1" fmla="val 49962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" name="Криволинейное соединение 7"/>
          <p:cNvCxnSpPr/>
          <p:nvPr/>
        </p:nvCxnSpPr>
        <p:spPr>
          <a:xfrm rot="10800000" flipV="1">
            <a:off x="2477135" y="1614805"/>
            <a:ext cx="1507490" cy="1236345"/>
          </a:xfrm>
          <a:prstGeom prst="curvedConnector3">
            <a:avLst>
              <a:gd name="adj1" fmla="val 4995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" name="Криволинейное соединение 8"/>
          <p:cNvCxnSpPr/>
          <p:nvPr/>
        </p:nvCxnSpPr>
        <p:spPr>
          <a:xfrm rot="5400000">
            <a:off x="3202305" y="2624455"/>
            <a:ext cx="2501265" cy="1071245"/>
          </a:xfrm>
          <a:prstGeom prst="curvedConnector3">
            <a:avLst>
              <a:gd name="adj1" fmla="val 50013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0" name="Криволинейное соединение 9"/>
          <p:cNvCxnSpPr/>
          <p:nvPr/>
        </p:nvCxnSpPr>
        <p:spPr>
          <a:xfrm rot="5400000">
            <a:off x="4869815" y="2449830"/>
            <a:ext cx="1403350" cy="323850"/>
          </a:xfrm>
          <a:prstGeom prst="curvedConnector3">
            <a:avLst>
              <a:gd name="adj1" fmla="val 50045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" name="Криволинейное соединение 10"/>
          <p:cNvCxnSpPr/>
          <p:nvPr/>
        </p:nvCxnSpPr>
        <p:spPr>
          <a:xfrm rot="5400000" flipV="1">
            <a:off x="5248275" y="3046730"/>
            <a:ext cx="2292985" cy="10795"/>
          </a:xfrm>
          <a:prstGeom prst="curvedConnector3">
            <a:avLst>
              <a:gd name="adj1" fmla="val 5001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Криволинейное соединение 11"/>
          <p:cNvCxnSpPr/>
          <p:nvPr/>
        </p:nvCxnSpPr>
        <p:spPr>
          <a:xfrm rot="5400000" flipV="1">
            <a:off x="6473190" y="2480945"/>
            <a:ext cx="1477645" cy="314960"/>
          </a:xfrm>
          <a:prstGeom prst="curvedConnector3">
            <a:avLst>
              <a:gd name="adj1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Криволинейное соединение 12"/>
          <p:cNvCxnSpPr/>
          <p:nvPr/>
        </p:nvCxnSpPr>
        <p:spPr>
          <a:xfrm rot="5400000" flipV="1">
            <a:off x="7026275" y="2471420"/>
            <a:ext cx="2132965" cy="970915"/>
          </a:xfrm>
          <a:prstGeom prst="curvedConnector3">
            <a:avLst>
              <a:gd name="adj1" fmla="val 50015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Криволинейное соединение 13"/>
          <p:cNvCxnSpPr/>
          <p:nvPr/>
        </p:nvCxnSpPr>
        <p:spPr>
          <a:xfrm>
            <a:off x="8429625" y="1614805"/>
            <a:ext cx="1599565" cy="1209040"/>
          </a:xfrm>
          <a:prstGeom prst="curvedConnector3">
            <a:avLst>
              <a:gd name="adj1" fmla="val 5002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Криволинейное соединение 14"/>
          <p:cNvCxnSpPr/>
          <p:nvPr/>
        </p:nvCxnSpPr>
        <p:spPr>
          <a:xfrm rot="5400000" flipV="1">
            <a:off x="7917815" y="2108200"/>
            <a:ext cx="1754505" cy="1320165"/>
          </a:xfrm>
          <a:prstGeom prst="curvedConnector3">
            <a:avLst>
              <a:gd name="adj1" fmla="val 5001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Криволинейное соединение 15"/>
          <p:cNvCxnSpPr/>
          <p:nvPr/>
        </p:nvCxnSpPr>
        <p:spPr>
          <a:xfrm rot="5400000">
            <a:off x="2768600" y="2015490"/>
            <a:ext cx="1743710" cy="1533525"/>
          </a:xfrm>
          <a:prstGeom prst="curvedConnector3">
            <a:avLst>
              <a:gd name="adj1" fmla="val 5001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" name="Криволинейное соединение 16"/>
          <p:cNvCxnSpPr/>
          <p:nvPr/>
        </p:nvCxnSpPr>
        <p:spPr>
          <a:xfrm>
            <a:off x="8429625" y="984885"/>
            <a:ext cx="1769745" cy="731520"/>
          </a:xfrm>
          <a:prstGeom prst="curvedConnector3">
            <a:avLst>
              <a:gd name="adj1" fmla="val 5001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" name="Скругленный прямоугольник 17"/>
          <p:cNvSpPr/>
          <p:nvPr/>
        </p:nvSpPr>
        <p:spPr>
          <a:xfrm>
            <a:off x="234950" y="1569085"/>
            <a:ext cx="1937385" cy="79311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перемещения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на ногах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1295" y="2549525"/>
            <a:ext cx="2192020" cy="109601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двигательная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пластика в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форме свободных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движений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41425" y="3794760"/>
            <a:ext cx="2012315" cy="99314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малая акробатика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53740" y="4444365"/>
            <a:ext cx="1734820" cy="100457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равноваесия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48785" y="3444875"/>
            <a:ext cx="1837055" cy="82169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силовые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упражнения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85840" y="4265930"/>
            <a:ext cx="1189355" cy="163385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махи в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висах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23050" y="3324860"/>
            <a:ext cx="1592580" cy="69215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махи в упорах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773670" y="4118610"/>
            <a:ext cx="1533525" cy="144716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отталкивания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 разных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опорных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положениях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455150" y="3733800"/>
            <a:ext cx="2029460" cy="104330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безопорные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перемещения с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двиением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099675" y="2459990"/>
            <a:ext cx="2033270" cy="111061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безопорные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вращения вокруг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центральных осей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239375" y="932180"/>
            <a:ext cx="1884045" cy="143002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демпфирующие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двигательные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действия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 разных формах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1673050031_papikpro-com-p-kak-poetapno-narisovat-idushchego-chelovek-2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7005" y="1709420"/>
            <a:ext cx="4928235" cy="169418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5" name="Замещающее содержимое 4" descr="432340_html_e1a060d62f7e483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9545" y="3293745"/>
            <a:ext cx="5506720" cy="186753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7" name="Изображение 6" descr="1674076133_gas-kvas-com-p-risunok-na-temu-beg-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5" y="4826635"/>
            <a:ext cx="5478145" cy="184658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3783965" y="411480"/>
            <a:ext cx="4735195" cy="10064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перемещения на ногах</a:t>
            </a:r>
            <a:endParaRPr kumimoji="0" lang="ru-RU" altLang="zh-CN" sz="2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422265" y="2101215"/>
            <a:ext cx="1457960" cy="720090"/>
          </a:xfrm>
          <a:prstGeom prst="leftArrow">
            <a:avLst/>
          </a:prstGeom>
          <a:solidFill>
            <a:srgbClr val="7030A0"/>
          </a:solidFill>
          <a:ln w="38100" cap="flat" cmpd="sng" algn="ctr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012815" y="5527675"/>
            <a:ext cx="1374775" cy="729615"/>
          </a:xfrm>
          <a:prstGeom prst="leftArrow">
            <a:avLst/>
          </a:prstGeom>
          <a:solidFill>
            <a:srgbClr val="7030A0"/>
          </a:solidFill>
          <a:ln w="38100" cap="flat" cmpd="sng" algn="ctr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629785" y="3761740"/>
            <a:ext cx="1320165" cy="802640"/>
          </a:xfrm>
          <a:prstGeom prst="rightArrow">
            <a:avLst/>
          </a:prstGeom>
          <a:solidFill>
            <a:srgbClr val="7030A0"/>
          </a:solidFill>
          <a:ln w="38100" cap="flat" cmpd="sng" algn="ctr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87590" y="1995170"/>
            <a:ext cx="2907665" cy="93218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4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ходьба</a:t>
            </a:r>
            <a:endParaRPr kumimoji="0" lang="ru-RU" altLang="zh-CN" sz="40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49045" y="3654425"/>
            <a:ext cx="3055620" cy="104267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6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многоскоки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709535" y="5394325"/>
            <a:ext cx="3156585" cy="9969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4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бег</a:t>
            </a:r>
            <a:endParaRPr kumimoji="0" lang="ru-RU" altLang="zh-CN" sz="4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Прямоугольник 4"/>
          <p:cNvSpPr/>
          <p:nvPr/>
        </p:nvSpPr>
        <p:spPr>
          <a:xfrm>
            <a:off x="1184910" y="2362200"/>
            <a:ext cx="2418080" cy="7842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4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ногами </a:t>
            </a:r>
            <a:endParaRPr kumimoji="0" lang="ru-RU" altLang="zh-CN" sz="40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4910" y="3940810"/>
            <a:ext cx="9200515" cy="149733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Выполняется как в статических положениях, так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и с передвижениями, изменениями позы,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малоинерционными опорными поворотами и др.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0185" y="507365"/>
            <a:ext cx="8703945" cy="92265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075" y="508000"/>
            <a:ext cx="8388350" cy="909955"/>
          </a:xfrm>
        </p:spPr>
        <p:txBody>
          <a:bodyPr/>
          <a:p>
            <a:pPr algn="ctr"/>
            <a:r>
              <a:rPr lang="ru-RU" altLang="en-US">
                <a:solidFill>
                  <a:schemeClr val="bg1">
                    <a:lumMod val="50000"/>
                  </a:schemeClr>
                </a:solidFill>
                <a:sym typeface="+mn-ea"/>
              </a:rPr>
              <a:t>двигательная пластика в форме свободных движений</a:t>
            </a:r>
            <a:endParaRPr lang="ru-RU" altLang="en-US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506200" y="6050280"/>
            <a:ext cx="76200" cy="76200"/>
          </a:xfrm>
        </p:spPr>
        <p:txBody>
          <a:bodyPr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919345" y="2343785"/>
            <a:ext cx="2454275" cy="80264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4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руками</a:t>
            </a:r>
            <a:endParaRPr kumimoji="0" lang="ru-RU" altLang="zh-CN" sz="40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2340" y="2353945"/>
            <a:ext cx="2205355" cy="81216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туловищем</a:t>
            </a:r>
            <a:endParaRPr kumimoji="0" lang="ru-RU" altLang="zh-CN" sz="32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42240" y="1218565"/>
            <a:ext cx="1042670" cy="3728720"/>
          </a:xfrm>
          <a:prstGeom prst="curvedRightArrow">
            <a:avLst/>
          </a:prstGeom>
          <a:solidFill>
            <a:srgbClr val="7030A0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471410" y="1430020"/>
            <a:ext cx="784860" cy="1532255"/>
          </a:xfrm>
          <a:prstGeom prst="curvedLeftArrow">
            <a:avLst/>
          </a:prstGeom>
          <a:solidFill>
            <a:srgbClr val="7030A0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10788650" y="913765"/>
            <a:ext cx="793750" cy="2048510"/>
          </a:xfrm>
          <a:prstGeom prst="curvedLeftArrow">
            <a:avLst/>
          </a:prstGeom>
          <a:solidFill>
            <a:srgbClr val="7030A0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3769360" y="1494790"/>
            <a:ext cx="821690" cy="1477010"/>
          </a:xfrm>
          <a:prstGeom prst="curvedLeftArrow">
            <a:avLst/>
          </a:prstGeom>
          <a:solidFill>
            <a:srgbClr val="7030A0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5440" y="5668010"/>
            <a:ext cx="8489315" cy="10706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40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Практически все это, в первую очередь ,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40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элементы общеразвивающих упраженений и хореографии</a:t>
            </a:r>
            <a:r>
              <a:rPr lang="ru-RU" altLang="zh-CN" sz="2400" smtClean="0">
                <a:ln>
                  <a:noFill/>
                </a:ln>
                <a:effectLst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259580" y="2843530"/>
            <a:ext cx="3418205" cy="993775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малая акробатика </a:t>
            </a:r>
            <a:endParaRPr kumimoji="0" lang="ru-RU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Замещающее содержимое 4" descr="kuvyrok-vpered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83210" y="504190"/>
            <a:ext cx="3489960" cy="142176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6" name="Замещающее содержимое 5" descr="aab1b0f416f0f7fc380d201b19985cd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1980" y="448945"/>
            <a:ext cx="3504565" cy="142176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8" name="Изображение 7" descr="img-DxP_T1"/>
          <p:cNvPicPr>
            <a:picLocks noChangeAspect="1"/>
          </p:cNvPicPr>
          <p:nvPr/>
        </p:nvPicPr>
        <p:blipFill>
          <a:blip r:embed="rId3"/>
          <a:srcRect b="10540"/>
          <a:stretch>
            <a:fillRect/>
          </a:stretch>
        </p:blipFill>
        <p:spPr>
          <a:xfrm>
            <a:off x="283210" y="4501515"/>
            <a:ext cx="3489960" cy="195643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9" name="Изображение 8" descr="24909.pbszt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15" y="4435475"/>
            <a:ext cx="3503930" cy="225298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10" name="Изображение 9" descr="1194939_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10" y="2425700"/>
            <a:ext cx="3489325" cy="179387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11" name="Изображение 10" descr="1163087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320" y="2425700"/>
            <a:ext cx="3851275" cy="169481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4066540" y="1499235"/>
            <a:ext cx="669290" cy="117665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Прямая со стрелкой 12"/>
          <p:cNvCxnSpPr/>
          <p:nvPr/>
        </p:nvCxnSpPr>
        <p:spPr>
          <a:xfrm flipV="1">
            <a:off x="7200900" y="1610995"/>
            <a:ext cx="689610" cy="108458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Прямая со стрелкой 13"/>
          <p:cNvCxnSpPr/>
          <p:nvPr/>
        </p:nvCxnSpPr>
        <p:spPr>
          <a:xfrm flipH="1" flipV="1">
            <a:off x="3874135" y="3335020"/>
            <a:ext cx="283845" cy="1016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Прямая со стрелкой 14"/>
          <p:cNvCxnSpPr/>
          <p:nvPr/>
        </p:nvCxnSpPr>
        <p:spPr>
          <a:xfrm flipH="1">
            <a:off x="4036060" y="3964305"/>
            <a:ext cx="892810" cy="172402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Прямая со стрелкой 15"/>
          <p:cNvCxnSpPr/>
          <p:nvPr/>
        </p:nvCxnSpPr>
        <p:spPr>
          <a:xfrm>
            <a:off x="7211060" y="4044950"/>
            <a:ext cx="902335" cy="162306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" name="Прямая со стрелкой 18"/>
          <p:cNvCxnSpPr/>
          <p:nvPr/>
        </p:nvCxnSpPr>
        <p:spPr>
          <a:xfrm>
            <a:off x="7738110" y="3345180"/>
            <a:ext cx="476885" cy="1016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Прямоугольник 2"/>
          <p:cNvSpPr/>
          <p:nvPr/>
        </p:nvSpPr>
        <p:spPr>
          <a:xfrm>
            <a:off x="366395" y="504190"/>
            <a:ext cx="3322955" cy="30416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кувырок вперед</a:t>
            </a:r>
            <a:endParaRPr kumimoji="0" lang="ru-RU" altLang="zh-CN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6455" y="2425700"/>
            <a:ext cx="2362835" cy="2952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кувырок боком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54770" y="4501515"/>
            <a:ext cx="2039620" cy="36004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перекат</a:t>
            </a:r>
            <a:endParaRPr kumimoji="0" lang="ru-RU" altLang="zh-CN" sz="20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95385" y="2425700"/>
            <a:ext cx="2787015" cy="3136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переворот боком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59240" y="462280"/>
            <a:ext cx="2058670" cy="26733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переворот вперед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6455" y="4543425"/>
            <a:ext cx="2446020" cy="2768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полупереворот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Ромб 3"/>
          <p:cNvSpPr/>
          <p:nvPr/>
        </p:nvSpPr>
        <p:spPr>
          <a:xfrm>
            <a:off x="4257675" y="368935"/>
            <a:ext cx="3599815" cy="2686050"/>
          </a:xfrm>
          <a:prstGeom prst="diamon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6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равновесия</a:t>
            </a: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Замещающее содержимое 4" descr="1638801072_32-sportishka-com-p-frontalnoe-ravnovesie-v-gimnastike-sport-k-3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1615" y="3054985"/>
            <a:ext cx="3177540" cy="357886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6" name="Замещающее содержимое 5" descr="1660207199_21-sportishka-com-p-flyag-gimnastika-sport-krasivo-foto-3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77250" y="505460"/>
            <a:ext cx="3324860" cy="233426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8" name="Изображение 7" descr="c79bd0b40954193b366d60e3a4ac30e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467360"/>
            <a:ext cx="3679825" cy="211963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9" name="Изображение 8" descr="z_109274a0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810" y="3359150"/>
            <a:ext cx="3422015" cy="300926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10" name="Изображение 9" descr="maxresdefa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675" y="3511550"/>
            <a:ext cx="3406775" cy="270446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20700" y="6312535"/>
            <a:ext cx="2510155" cy="332105"/>
          </a:xfrm>
          <a:prstGeom prst="rect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стойка на руках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9955" y="5934075"/>
            <a:ext cx="2547620" cy="2768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боковое равновесие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435" y="505460"/>
            <a:ext cx="2602865" cy="277495"/>
          </a:xfrm>
          <a:prstGeom prst="rect">
            <a:avLst/>
          </a:prstGeom>
          <a:solidFill>
            <a:srgbClr val="B2B2B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горизонт</a:t>
            </a: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77250" y="2558415"/>
            <a:ext cx="1958340" cy="2813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высокий угл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38260" y="3359150"/>
            <a:ext cx="2317750" cy="3778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равновесие «ласточка»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араллелограмм 3"/>
          <p:cNvSpPr/>
          <p:nvPr/>
        </p:nvSpPr>
        <p:spPr>
          <a:xfrm>
            <a:off x="3594100" y="335915"/>
            <a:ext cx="4704715" cy="1264285"/>
          </a:xfrm>
          <a:prstGeom prst="parallelogram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силовые упражнения </a:t>
            </a:r>
            <a:endParaRPr kumimoji="0" lang="ru-RU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Замещающее содержимое 4" descr="678044_html_a235b39ce43ea3a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2075" y="1770380"/>
            <a:ext cx="5852160" cy="227330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2925" y="4665345"/>
            <a:ext cx="6362065" cy="203962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0" y="1770380"/>
            <a:ext cx="5391785" cy="227330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" y="4692015"/>
            <a:ext cx="5374640" cy="197739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06145" y="4135120"/>
            <a:ext cx="10019030" cy="46545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неинерционные подъемы , опускания , силовые фиксации в положениях висов и упоров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172325" y="541020"/>
            <a:ext cx="4258310" cy="2460625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2325" y="3952875"/>
            <a:ext cx="4535805" cy="233426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5" y="3952875"/>
            <a:ext cx="5191125" cy="2477770"/>
          </a:xfrm>
          <a:prstGeom prst="rect">
            <a:avLst/>
          </a:prstGeom>
          <a:ln w="57150">
            <a:solidFill>
              <a:schemeClr val="accent3">
                <a:lumMod val="10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899160" y="694055"/>
            <a:ext cx="5097145" cy="2593975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махи в висах и упорах на снарядах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 форме вращательных движений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вокруг опоры ( маятникообразные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размахивания, подъемы и спады,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обороты и др. на перекладине , 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кольцах , брусьях )</a:t>
            </a:r>
            <a:endParaRPr kumimoji="0" lang="ru-RU" altLang="zh-CN" sz="2400" b="0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160135" y="2030095"/>
            <a:ext cx="802640" cy="952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2" name="Прямая со стрелкой 11"/>
          <p:cNvCxnSpPr/>
          <p:nvPr/>
        </p:nvCxnSpPr>
        <p:spPr>
          <a:xfrm>
            <a:off x="6049010" y="3119120"/>
            <a:ext cx="913765" cy="144907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13" name="Прямая со стрелкой 12"/>
          <p:cNvCxnSpPr/>
          <p:nvPr/>
        </p:nvCxnSpPr>
        <p:spPr>
          <a:xfrm>
            <a:off x="3584575" y="3405505"/>
            <a:ext cx="0" cy="45212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3295</Words>
  <Application>WPS Presentation</Application>
  <PresentationFormat>宽屏</PresentationFormat>
  <Paragraphs>208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Arial Unicode MS</vt:lpstr>
      <vt:lpstr>Art_mountaineering</vt:lpstr>
      <vt:lpstr> МИНИСТЕРСТВО СПОРТА РОССИИЙСКОЙ ФЕДЕРАЦИИ ФЕДЕРАЛЬНОЕ ГОСУДАРСТВЕННОЕ БЮДЖЕТНОЕ УЧЕРЕЖДЕНИЕ ВЫСШЕГО ОБРАЗОВАНИЯ «ВОЛГОГРАДСКАЯ ГОСУДАРСТВЕННА АКАДЕМИЯ ФИЗИЧЕСКОЙ КУЛЬТУРЫ И СПОРТА »  Биомеханические формы движений гимнаста </vt:lpstr>
      <vt:lpstr>особенность гимнастики </vt:lpstr>
      <vt:lpstr>PowerPoint 演示文稿</vt:lpstr>
      <vt:lpstr>PowerPoint 演示文稿</vt:lpstr>
      <vt:lpstr>двигательная пластика в форме свободных движений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Людмила</cp:lastModifiedBy>
  <cp:revision>7</cp:revision>
  <dcterms:created xsi:type="dcterms:W3CDTF">2023-11-25T17:34:00Z</dcterms:created>
  <dcterms:modified xsi:type="dcterms:W3CDTF">2023-11-29T18:56:45Z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1049-11.2.0.11225</vt:lpwstr>
  </property>
  <property fmtid="{D5CDD505-2E9C-101B-9397-08002B2CF9AE}" pid="3" name="ICV">
    <vt:lpwstr>0706B8776528459BA0C0B565C782B3B3</vt:lpwstr>
  </property>
</Properties>
</file>