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14"/>
  </p:notesMasterIdLst>
  <p:sldIdLst>
    <p:sldId id="256" r:id="rId2"/>
    <p:sldId id="258" r:id="rId3"/>
    <p:sldId id="263" r:id="rId4"/>
    <p:sldId id="264" r:id="rId5"/>
    <p:sldId id="266" r:id="rId6"/>
    <p:sldId id="265" r:id="rId7"/>
    <p:sldId id="267" r:id="rId8"/>
    <p:sldId id="268" r:id="rId9"/>
    <p:sldId id="269" r:id="rId10"/>
    <p:sldId id="274" r:id="rId11"/>
    <p:sldId id="271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1B8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B5EF2-BC72-4D84-BD58-0E9A360F2A01}" v="23" dt="2022-10-24T02:49:04.009"/>
    <p1510:client id="{F62E849E-39DA-44B8-89B7-60947B350A23}" v="503" dt="2022-10-24T03:18:17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 autoAdjust="0"/>
  </p:normalViewPr>
  <p:slideViewPr>
    <p:cSldViewPr snapToGrid="0">
      <p:cViewPr>
        <p:scale>
          <a:sx n="97" d="100"/>
          <a:sy n="97" d="100"/>
        </p:scale>
        <p:origin x="-19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74DD5-DA7A-4C3E-9D35-2856029ADB1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EC13C-DCE3-4B35-B25A-22AAA870A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76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15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0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1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68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1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70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93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20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7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4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5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6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0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5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1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345051-2045-45DA-935E-2E3CA1A69AD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00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851" y="1132513"/>
            <a:ext cx="9110444" cy="200497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300" dirty="0">
                <a:solidFill>
                  <a:schemeClr val="tx2">
                    <a:lumMod val="75000"/>
                  </a:schemeClr>
                </a:solidFill>
                <a:latin typeface="Aptos Black" panose="020B0004020202020204" pitchFamily="34" charset="0"/>
                <a:cs typeface="Calibri"/>
              </a:rPr>
              <a:t>Биомеханический аспект действий в плавании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5372" y="4851132"/>
            <a:ext cx="76135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Работу выполнила Бадмаев Данил Дмитриевич</a:t>
            </a:r>
          </a:p>
          <a:p>
            <a:pPr algn="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Студент 202 группы ФГБОУ ВО «ВГАФК»</a:t>
            </a:r>
          </a:p>
          <a:p>
            <a:pPr algn="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Научные руководители:</a:t>
            </a:r>
          </a:p>
          <a:p>
            <a:pPr algn="r"/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Лущик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И.В., доцент кафедры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ТиТФКиС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ФГБОУ ВО «ВГАФК» и</a:t>
            </a:r>
          </a:p>
          <a:p>
            <a:pPr algn="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Абдрахманова И.В., доцент кафедры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ТиТФКиС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ФГБОУ ВО «ВГАФК»</a:t>
            </a:r>
          </a:p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687" y="0"/>
            <a:ext cx="10542960" cy="13255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ОПТИМИЗАЦИЯ ПЛАВАНИЯ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566508D8-67FC-1221-F51F-603E930FA46B}"/>
              </a:ext>
            </a:extLst>
          </p:cNvPr>
          <p:cNvSpPr/>
          <p:nvPr/>
        </p:nvSpPr>
        <p:spPr>
          <a:xfrm>
            <a:off x="88136" y="1436046"/>
            <a:ext cx="6838875" cy="296010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2E6A4A-1601-5D7B-F6D8-145F0307CA29}"/>
              </a:ext>
            </a:extLst>
          </p:cNvPr>
          <p:cNvSpPr txBox="1"/>
          <p:nvPr/>
        </p:nvSpPr>
        <p:spPr>
          <a:xfrm>
            <a:off x="185639" y="1541901"/>
            <a:ext cx="7079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ptos Black" panose="020B0004020202020204" pitchFamily="34" charset="0"/>
              </a:rPr>
              <a:t>ОСНОВНЫМИ ТРЕБОВАНИЯМИ К ТЕХНИКЕ И ТАКТИКЕ ПЛОВЦА ЯВЛЯЮТСЯ:</a:t>
            </a:r>
          </a:p>
          <a:p>
            <a:endParaRPr lang="ru-RU" sz="1400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ptos Black" panose="020B0004020202020204" pitchFamily="34" charset="0"/>
              </a:rPr>
              <a:t>МАКСИМАЛИЗИРОВАНИЕ СИЛЫ ТЯГИ     </a:t>
            </a:r>
          </a:p>
          <a:p>
            <a:endParaRPr lang="ru-RU" sz="1400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ptos Black" panose="020B0004020202020204" pitchFamily="34" charset="0"/>
              </a:rPr>
              <a:t> И МИНИМИЗИРОВАНИЕ</a:t>
            </a:r>
          </a:p>
          <a:p>
            <a:r>
              <a:rPr lang="ru-RU" sz="1400" dirty="0">
                <a:solidFill>
                  <a:schemeClr val="bg1"/>
                </a:solidFill>
                <a:latin typeface="Aptos Black" panose="020B0004020202020204" pitchFamily="34" charset="0"/>
              </a:rPr>
              <a:t>СУММЫ ТОРМОЗЯЩИХ СИЛ.</a:t>
            </a:r>
            <a:br>
              <a:rPr lang="ru-RU" sz="1400" dirty="0">
                <a:solidFill>
                  <a:schemeClr val="bg1"/>
                </a:solidFill>
                <a:latin typeface="Aptos Black" panose="020B0004020202020204" pitchFamily="34" charset="0"/>
              </a:rPr>
            </a:br>
            <a:endParaRPr lang="ru-RU" sz="1400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ptos Black" panose="020B0004020202020204" pitchFamily="34" charset="0"/>
              </a:rPr>
              <a:t>ВАЖНО ИСКЛЮЧИТЬ НЕПРОИЗВОДИТЕЛЬНЫЕ ЗАТРАТЫ ЭНЕРГИИ:</a:t>
            </a:r>
          </a:p>
          <a:p>
            <a:r>
              <a:rPr lang="ru-RU" sz="1400" dirty="0">
                <a:solidFill>
                  <a:schemeClr val="bg1"/>
                </a:solidFill>
                <a:latin typeface="Aptos Black" panose="020B0004020202020204" pitchFamily="34" charset="0"/>
              </a:rPr>
              <a:t>-УСТРАНИТЬ ЛИШНИЕ ДВИЖЕНИЯ</a:t>
            </a:r>
          </a:p>
          <a:p>
            <a:r>
              <a:rPr lang="ru-RU" sz="1400" dirty="0">
                <a:solidFill>
                  <a:schemeClr val="bg1"/>
                </a:solidFill>
                <a:latin typeface="Aptos Black" panose="020B0004020202020204" pitchFamily="34" charset="0"/>
              </a:rPr>
              <a:t>-ВЫБРАТЬ ОПТИМАЛЬНЫЙ ТЕМП ДВИЖЕНИЙ</a:t>
            </a:r>
          </a:p>
          <a:p>
            <a:r>
              <a:rPr lang="ru-RU" sz="1400" dirty="0">
                <a:solidFill>
                  <a:schemeClr val="bg1"/>
                </a:solidFill>
                <a:latin typeface="Aptos Black" panose="020B0004020202020204" pitchFamily="34" charset="0"/>
              </a:rPr>
              <a:t>-СНИЗИТЬ ВЕЛИЧИНЫ ТОРМОЗЯЩИХ СИЛ</a:t>
            </a:r>
          </a:p>
          <a:p>
            <a:r>
              <a:rPr lang="ru-RU" sz="1400" dirty="0">
                <a:solidFill>
                  <a:schemeClr val="bg1"/>
                </a:solidFill>
                <a:latin typeface="Aptos Black" panose="020B0004020202020204" pitchFamily="34" charset="0"/>
              </a:rPr>
              <a:t>-УСТРАНИТЬ НЕПРОИЗВОДИТЕЛЬНЫЕ МЫШЧНЫЕ НАПРЯЖЕНИЯ.</a:t>
            </a:r>
          </a:p>
          <a:p>
            <a:endParaRPr lang="ru-RU" sz="1200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pic>
        <p:nvPicPr>
          <p:cNvPr id="10" name="Рисунок 9" descr="Изображение выглядит как спорт, плавание, вода, человек">
            <a:extLst>
              <a:ext uri="{FF2B5EF4-FFF2-40B4-BE49-F238E27FC236}">
                <a16:creationId xmlns="" xmlns:a16="http://schemas.microsoft.com/office/drawing/2014/main" id="{5A4B6097-94C9-146F-F5EE-738462643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67" y="1041213"/>
            <a:ext cx="4326326" cy="3777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BB74AEB1-3E42-2F9B-B553-E8213B66D57B}"/>
              </a:ext>
            </a:extLst>
          </p:cNvPr>
          <p:cNvSpPr/>
          <p:nvPr/>
        </p:nvSpPr>
        <p:spPr>
          <a:xfrm>
            <a:off x="185639" y="4819186"/>
            <a:ext cx="6761407" cy="1679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B6AC30-5D4A-6ED6-67AC-1B2A1DFC48A1}"/>
              </a:ext>
            </a:extLst>
          </p:cNvPr>
          <p:cNvSpPr txBox="1"/>
          <p:nvPr/>
        </p:nvSpPr>
        <p:spPr>
          <a:xfrm>
            <a:off x="304800" y="4978050"/>
            <a:ext cx="6282812" cy="16619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</a:rPr>
              <a:t>В ПЛАВАНИИ, КАК НИ В ОДНОМ ДРУГОМ ВИДЕ СПОРТА, ВАЖНО УМЕНИЕ</a:t>
            </a:r>
          </a:p>
          <a:p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</a:rPr>
              <a:t>РАССЛАБЛЯТЬ ТЕ МЫШЦЫ, КОТОРЫЕ В ДАННЫЙ МОМЕНТ НЕ УЧАСТВУЮТ В</a:t>
            </a:r>
          </a:p>
          <a:p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</a:rPr>
              <a:t>ВЫПОЛНЕНИИ ПРОДВИГАЮЩЕЙ РАБОТЫ.</a:t>
            </a:r>
          </a:p>
          <a:p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</a:rPr>
              <a:t>ВЫНОС РУК ПО ВОЗДУХУ УМЕНЬШАЕТ ВРЕДНОЕ СОПРОТИВЛЕНИЕ ВОДЫ, И</a:t>
            </a:r>
          </a:p>
          <a:p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</a:rPr>
              <a:t>ПОЗВОЛЯЕТ БОЛЕЕ БЫСТРО ЗАНЯТЬ ИСХОДНОЕ ПОЛОЖЕНИЕ ДЛЯ</a:t>
            </a:r>
          </a:p>
          <a:p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</a:rPr>
              <a:t>ОЧЕРЕДНОГО ГРЕБКА, Т.Е. ПОВЫШАЕТ ТЕМП ПЛАВАТЕЛЬНЫХ ДВИЖЕНИЙ. С</a:t>
            </a:r>
          </a:p>
          <a:p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</a:rPr>
              <a:t>ДРУГОЙ СТОРОНЫ, ВЫНОС РУК ПО ВОЗДУХУ УХУДШАЕТ ПЛАВУЧЕСТЬ ТЕЛА</a:t>
            </a:r>
            <a:r>
              <a:rPr lang="ru-RU" sz="1100" dirty="0">
                <a:solidFill>
                  <a:schemeClr val="bg1"/>
                </a:solidFill>
                <a:latin typeface="Aptos Black" panose="020B00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7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FD48FB1-66D8-4676-B0AA-C139A1DB78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033F5AE-6728-4F19-8DED-658E674B31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82C7D74A-18BA-4709-A808-44E8815C44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5164A3F-1561-4039-8185-AB0EEB713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A35DB53-42BE-460E-9CA1-1294C98463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7A675F33-98AF-4B83-A3BB-0780A23145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спорт, плавание, вода, плавательный бассе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FA2980C4-BC1F-1715-731C-0282373647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3174" y="-8457"/>
            <a:ext cx="12192000" cy="685799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15F617C9-CC27-9779-3C09-499B9ADD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536" y="570016"/>
            <a:ext cx="5181930" cy="299244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Aptos Black" panose="020B0004020202020204" pitchFamily="34" charset="0"/>
              </a:rPr>
              <a:t/>
            </a:r>
            <a:br>
              <a:rPr lang="en-US" sz="1800" dirty="0">
                <a:latin typeface="Aptos Black" panose="020B0004020202020204" pitchFamily="34" charset="0"/>
              </a:rPr>
            </a:br>
            <a:r>
              <a:rPr lang="en-US" sz="1800" dirty="0">
                <a:latin typeface="Aptos Black" panose="020B0004020202020204" pitchFamily="34" charset="0"/>
              </a:rPr>
              <a:t/>
            </a:r>
            <a:br>
              <a:rPr lang="en-US" sz="1800" dirty="0">
                <a:latin typeface="Aptos Black" panose="020B0004020202020204" pitchFamily="34" charset="0"/>
              </a:rPr>
            </a:br>
            <a:r>
              <a:rPr lang="en-US" sz="2400" dirty="0">
                <a:latin typeface="Aptos Black" panose="020B0004020202020204" pitchFamily="34" charset="0"/>
              </a:rPr>
              <a:t>ПРИНЯТАЯ ПРИ ПЛАВАНИИ КРОЛЕМ КИНЕМАТИКА ДВИГАТЕЛЬНЫХ ДЕЙСТВИЙ</a:t>
            </a:r>
            <a:br>
              <a:rPr lang="en-US" sz="2400" dirty="0">
                <a:latin typeface="Aptos Black" panose="020B0004020202020204" pitchFamily="34" charset="0"/>
              </a:rPr>
            </a:br>
            <a:r>
              <a:rPr lang="en-US" sz="2400" dirty="0">
                <a:latin typeface="Aptos Black" panose="020B0004020202020204" pitchFamily="34" charset="0"/>
              </a:rPr>
              <a:t>ОБЕСПЕЧИВАЕТ МЕНЬШИЕ ВЕЛИЧИНЫ СИЛ ЛОБОВОГО СОПРОТИВЛЕНИЯ, СОПРОТИВЛЕНИЯ</a:t>
            </a:r>
            <a:br>
              <a:rPr lang="en-US" sz="2400" dirty="0">
                <a:latin typeface="Aptos Black" panose="020B0004020202020204" pitchFamily="34" charset="0"/>
              </a:rPr>
            </a:br>
            <a:r>
              <a:rPr lang="en-US" sz="2400" dirty="0">
                <a:latin typeface="Aptos Black" panose="020B0004020202020204" pitchFamily="34" charset="0"/>
              </a:rPr>
              <a:t>ВИХРЕОБРАЗОВАНИЯ И СИЛ ИНЕРЦИИ РАЗГОНЯЕМЫХ И ТОРМОЗИМЫХ ЗВЕНЬЕВ ТЕЛА.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7653C3A-D0D2-9B0D-79D7-7CEDB2521D6B}"/>
              </a:ext>
            </a:extLst>
          </p:cNvPr>
          <p:cNvSpPr/>
          <p:nvPr/>
        </p:nvSpPr>
        <p:spPr>
          <a:xfrm>
            <a:off x="147639" y="42611"/>
            <a:ext cx="6057031" cy="16489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0718A-C978-6C9C-4C95-DC4C956122CE}"/>
              </a:ext>
            </a:extLst>
          </p:cNvPr>
          <p:cNvSpPr txBox="1"/>
          <p:nvPr/>
        </p:nvSpPr>
        <p:spPr>
          <a:xfrm>
            <a:off x="233969" y="102758"/>
            <a:ext cx="6697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ptos Black" panose="020B0004020202020204" pitchFamily="34" charset="0"/>
              </a:rPr>
              <a:t>ЧЕМ МЕНЬШЕ УГОЛ АТАКИ, ТЕМ МЕНЬШЕ:</a:t>
            </a:r>
            <a:endParaRPr lang="ru-RU" dirty="0">
              <a:latin typeface="Aptos Black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ptos Black" panose="020B0004020202020204" pitchFamily="34" charset="0"/>
              </a:rPr>
              <a:t>МИДЕЛЬ ТЕЛА</a:t>
            </a:r>
            <a:endParaRPr lang="ru-RU" sz="1800" dirty="0">
              <a:latin typeface="Aptos Black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ptos Black" panose="020B0004020202020204" pitchFamily="34" charset="0"/>
              </a:rPr>
              <a:t>СИЛА ЛОБОВОГО СОПРОТИВЛЕНИЯ</a:t>
            </a:r>
            <a:endParaRPr lang="ru-RU" sz="1800" dirty="0">
              <a:latin typeface="Aptos Black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ptos Black" panose="020B0004020202020204" pitchFamily="34" charset="0"/>
              </a:rPr>
              <a:t>ПОВЕРХНОСТЬ ОТРЫВА СТРУЙ </a:t>
            </a:r>
            <a:endParaRPr lang="ru-RU" sz="1800" dirty="0">
              <a:latin typeface="Aptos Black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ptos Black" panose="020B0004020202020204" pitchFamily="34" charset="0"/>
              </a:rPr>
              <a:t>СИЛА СОПРОТИВЛЕНИЯ</a:t>
            </a:r>
            <a:r>
              <a:rPr lang="ru-RU" sz="1800" dirty="0">
                <a:latin typeface="Aptos Black" panose="020B0004020202020204" pitchFamily="34" charset="0"/>
              </a:rPr>
              <a:t> </a:t>
            </a:r>
            <a:r>
              <a:rPr lang="en-US" sz="1800" dirty="0">
                <a:latin typeface="Aptos Black" panose="020B0004020202020204" pitchFamily="34" charset="0"/>
              </a:rPr>
              <a:t>ВИХРЕОБРАЗОВАНИЯ.</a:t>
            </a:r>
            <a:br>
              <a:rPr lang="en-US" sz="1800" dirty="0">
                <a:latin typeface="Aptos Black" panose="020B0004020202020204" pitchFamily="34" charset="0"/>
              </a:rPr>
            </a:b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E9AB04F-86F2-6F10-E418-F6049E81B8C6}"/>
              </a:ext>
            </a:extLst>
          </p:cNvPr>
          <p:cNvSpPr/>
          <p:nvPr/>
        </p:nvSpPr>
        <p:spPr>
          <a:xfrm>
            <a:off x="147640" y="1695767"/>
            <a:ext cx="3830314" cy="20961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965C94-278D-8030-D1DA-46B551401255}"/>
              </a:ext>
            </a:extLst>
          </p:cNvPr>
          <p:cNvSpPr txBox="1"/>
          <p:nvPr/>
        </p:nvSpPr>
        <p:spPr>
          <a:xfrm>
            <a:off x="147639" y="1808139"/>
            <a:ext cx="4107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ptos Black" panose="020B0004020202020204" pitchFamily="34" charset="0"/>
              </a:rPr>
              <a:t>ПЛОВЕЦ ДОЛЖЕН ВЫБИРАТЬ ПОЛОЖЕНИЕ ТЕЛА ПО ВОЗМОЖНОСТИ ГОРИЗОНТАЛЬНОЕ</a:t>
            </a:r>
            <a:r>
              <a:rPr lang="ru-RU" sz="1800" dirty="0">
                <a:latin typeface="Aptos Black" panose="020B0004020202020204" pitchFamily="34" charset="0"/>
              </a:rPr>
              <a:t> </a:t>
            </a:r>
            <a:r>
              <a:rPr lang="en-US" sz="1800" dirty="0">
                <a:latin typeface="Aptos Black" panose="020B0004020202020204" pitchFamily="34" charset="0"/>
              </a:rPr>
              <a:t>И</a:t>
            </a:r>
            <a:br>
              <a:rPr lang="en-US" sz="1800" dirty="0">
                <a:latin typeface="Aptos Black" panose="020B0004020202020204" pitchFamily="34" charset="0"/>
              </a:rPr>
            </a:br>
            <a:r>
              <a:rPr lang="en-US" sz="1800" dirty="0">
                <a:latin typeface="Aptos Black" panose="020B0004020202020204" pitchFamily="34" charset="0"/>
              </a:rPr>
              <a:t>ВЫТЯНУТОЕ В НАПРАВЛЕНИИ ПЕРЕДВИЖЕНИЯ.</a:t>
            </a:r>
            <a:endParaRPr lang="ru-RU" dirty="0"/>
          </a:p>
        </p:txBody>
      </p:sp>
      <p:pic>
        <p:nvPicPr>
          <p:cNvPr id="11" name="Рисунок 10" descr="Изображение выглядит как рисунок, зарисовка, Штриховая графика, иллюстрация">
            <a:extLst>
              <a:ext uri="{FF2B5EF4-FFF2-40B4-BE49-F238E27FC236}">
                <a16:creationId xmlns="" xmlns:a16="http://schemas.microsoft.com/office/drawing/2014/main" id="{CDEA87D3-7464-A362-574A-8276B2CD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0" y="3957501"/>
            <a:ext cx="3715833" cy="2654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03C49E3-19C5-746F-2F6B-975676CEF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r="10704"/>
          <a:stretch/>
        </p:blipFill>
        <p:spPr>
          <a:xfrm>
            <a:off x="6539310" y="3610561"/>
            <a:ext cx="4526995" cy="30670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57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и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D77DBF5-AFF6-5C09-87BA-F24DC10C5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7" y="2111903"/>
            <a:ext cx="6451600" cy="4442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253066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81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E21220-41D2-4C8E-0FFE-995B7E76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66" y="0"/>
            <a:ext cx="5306814" cy="1507067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Введение</a:t>
            </a:r>
            <a:endParaRPr lang="ru-RU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2F8360-0D02-6D46-7362-A2790172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333" y="520117"/>
            <a:ext cx="4436444" cy="60400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Aptos Black" panose="020B0004020202020204" pitchFamily="34" charset="0"/>
                <a:ea typeface="+mn-lt"/>
                <a:cs typeface="+mn-lt"/>
              </a:rPr>
              <a:t>ПЛАВАНИЕ </a:t>
            </a:r>
            <a:r>
              <a:rPr lang="ru-RU" sz="2400" dirty="0">
                <a:solidFill>
                  <a:schemeClr val="bg1"/>
                </a:solidFill>
                <a:latin typeface="Aptos Black" panose="020B0004020202020204" pitchFamily="34" charset="0"/>
                <a:ea typeface="+mn-lt"/>
                <a:cs typeface="+mn-lt"/>
              </a:rPr>
              <a:t>ЯВЛЯЕТСЯ ВАЖНОЙ ЧАСТЬЮ ДВИГАТЕЛЬНОЙ КУЛЬТУРЫ ЧЕЛОВЕКА. Плавание — метод передвижения человека и животных в воде, который не подразумевает контакт с дном. Плавание является способом передвижения, развлечением и отдыхом, а также видом спорта.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00574" y="168697"/>
            <a:ext cx="5074060" cy="63914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B84A5"/>
              </a:solidFill>
            </a:endParaRPr>
          </a:p>
        </p:txBody>
      </p:sp>
      <p:pic>
        <p:nvPicPr>
          <p:cNvPr id="9" name="Рисунок 8" descr="Изображение выглядит как спорт, плавание, вода, плавательный бассейн">
            <a:extLst>
              <a:ext uri="{FF2B5EF4-FFF2-40B4-BE49-F238E27FC236}">
                <a16:creationId xmlns="" xmlns:a16="http://schemas.microsoft.com/office/drawing/2014/main" id="{57FE8985-6860-A86C-45E6-BE62C0B7E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1" y="2195024"/>
            <a:ext cx="5715589" cy="38122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6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8114" y="3103926"/>
            <a:ext cx="11786531" cy="3522803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218115" y="500689"/>
            <a:ext cx="11786530" cy="2503542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37B6F-20D4-8CBB-0F32-905B67554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H="1" flipV="1">
            <a:off x="3666042" y="-63014"/>
            <a:ext cx="5066950" cy="6459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ptos Black" panose="020B0604020202020204" pitchFamily="34" charset="0"/>
                <a:cs typeface="Calibri" panose="020F0502020204030204" pitchFamily="34" charset="0"/>
              </a:rPr>
              <a:t>КИНЕМАТИКА ПЛАВАНИЯ: КРОЛЬ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2A496A-D240-05E6-F2D5-DB159020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433" y="3428999"/>
            <a:ext cx="5907413" cy="2889389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1 —ВЫХОД ЛОКТЯ ЛЕВОЙ РУКИ ИЗ ВОДЫ;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 2 - ВЫХОД ЛЕВОЙ КИСТИ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ИЗ ВОДЫ;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 3 —ПРОХОЖДЕНИЕ ЛОКТЯ ПРАВОЙ РУКИ МИМО ПЛЕЧА;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 4 –МОМЕНТ ПОЛНОГО ПОГРУЖЕНИЯ ЛЕВОЙ РУКИ В ВОДУ; ВТОРОЙ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ПОЛУЦИКЛ АНАЛОГИЧЕН ПЕРВОМУ, ОН НАЧИНАЕТСЯ С ВЫХОДА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ЛОКТЯ ПРАВОЙ РУКИ ИЗ ВОДЫ (ПО Р. ХАЛЬЯНДУ)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ШЕСТИУДАРНЫЙ КРОЛЬ ПРИМЕНЯЕТСЯ НА СПРИНТЕРСКИХ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ДИСТАНЦИЯХ, А ДВУКРАТНЫЙ - НА СТАЙЕРСКИХ. ОБУЧЕНИЕ ДЕТЕЙ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НАЧИНАЮТ С ШЕСТИУДАРНОГО ВАРИАНТА.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72B175-1CB4-E827-3B65-0D281728197B}"/>
              </a:ext>
            </a:extLst>
          </p:cNvPr>
          <p:cNvSpPr txBox="1"/>
          <p:nvPr/>
        </p:nvSpPr>
        <p:spPr>
          <a:xfrm>
            <a:off x="167276" y="522875"/>
            <a:ext cx="45549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Aptos Black" panose="020B0004020202020204" pitchFamily="34" charset="0"/>
              </a:rPr>
              <a:t>ЗАДАЧИ:</a:t>
            </a:r>
          </a:p>
          <a:p>
            <a:r>
              <a:rPr lang="ru-RU" sz="1300" b="1" dirty="0">
                <a:solidFill>
                  <a:schemeClr val="bg1"/>
                </a:solidFill>
                <a:latin typeface="Aptos Black" panose="020B0004020202020204" pitchFamily="34" charset="0"/>
              </a:rPr>
              <a:t>I фаза - как можно меньше терять скорость</a:t>
            </a:r>
          </a:p>
          <a:p>
            <a:r>
              <a:rPr lang="ru-RU" sz="1300" b="1" dirty="0">
                <a:solidFill>
                  <a:schemeClr val="bg1"/>
                </a:solidFill>
                <a:latin typeface="Aptos Black" panose="020B0004020202020204" pitchFamily="34" charset="0"/>
              </a:rPr>
              <a:t>продвижения вперед</a:t>
            </a:r>
          </a:p>
          <a:p>
            <a:endParaRPr lang="ru-RU" sz="1300" b="1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r>
              <a:rPr lang="ru-RU" sz="1300" b="1" dirty="0">
                <a:solidFill>
                  <a:schemeClr val="bg1"/>
                </a:solidFill>
                <a:latin typeface="Aptos Black" panose="020B0004020202020204" pitchFamily="34" charset="0"/>
              </a:rPr>
              <a:t>II фаза - начать увеличение скорости</a:t>
            </a:r>
          </a:p>
          <a:p>
            <a:endParaRPr lang="ru-RU" sz="1300" b="1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r>
              <a:rPr lang="ru-RU" sz="1300" b="1" dirty="0">
                <a:solidFill>
                  <a:schemeClr val="bg1"/>
                </a:solidFill>
                <a:latin typeface="Aptos Black" panose="020B0004020202020204" pitchFamily="34" charset="0"/>
              </a:rPr>
              <a:t>III фаза - повысить скорость</a:t>
            </a:r>
          </a:p>
          <a:p>
            <a:endParaRPr lang="ru-RU" sz="1300" b="1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r>
              <a:rPr lang="ru-RU" sz="1300" b="1" dirty="0">
                <a:solidFill>
                  <a:schemeClr val="bg1"/>
                </a:solidFill>
                <a:latin typeface="Aptos Black" panose="020B0004020202020204" pitchFamily="34" charset="0"/>
              </a:rPr>
              <a:t>IV фаза - как можно более поднять скорость.</a:t>
            </a:r>
          </a:p>
          <a:p>
            <a:r>
              <a:rPr lang="ru-RU" sz="1300" b="1" dirty="0">
                <a:solidFill>
                  <a:schemeClr val="bg1"/>
                </a:solidFill>
                <a:latin typeface="Aptos Black" panose="020B0004020202020204" pitchFamily="34" charset="0"/>
              </a:rPr>
              <a:t>Выдох (при повороте головы вправо)</a:t>
            </a:r>
          </a:p>
          <a:p>
            <a:r>
              <a:rPr lang="ru-RU" sz="1300" b="1" dirty="0">
                <a:solidFill>
                  <a:schemeClr val="bg1"/>
                </a:solidFill>
                <a:latin typeface="Aptos Black" panose="020B0004020202020204" pitchFamily="34" charset="0"/>
              </a:rPr>
              <a:t>осуществляется в III и IV фазах первого полуцикла,</a:t>
            </a:r>
          </a:p>
          <a:p>
            <a:r>
              <a:rPr lang="ru-RU" sz="1300" b="1" dirty="0">
                <a:solidFill>
                  <a:schemeClr val="bg1"/>
                </a:solidFill>
                <a:latin typeface="Aptos Black" panose="020B0004020202020204" pitchFamily="34" charset="0"/>
              </a:rPr>
              <a:t>а вдох - в I и II фазах полуцикла.</a:t>
            </a:r>
          </a:p>
        </p:txBody>
      </p:sp>
      <p:pic>
        <p:nvPicPr>
          <p:cNvPr id="6" name="Рисунок 5" descr="Изображение выглядит как зарисовка, диаграмма, рисунок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2D78061-FC6F-8A31-F641-CFDF0CFE2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64" y="584793"/>
            <a:ext cx="5564038" cy="2308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 descr="Изображение выглядит как диаграмма, текст, зарисовка,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F79D131A-9D7D-63D4-EF10-28DF8C1CF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0" y="3276957"/>
            <a:ext cx="5796263" cy="30414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14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3F61A8-147B-3DF5-A0E1-4128849D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56920"/>
            <a:ext cx="4830064" cy="111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КИНЕМАТИКА ПЛАВАНИЯ: БРАСС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64E6B0-5198-8BBA-9BD5-D1579B1B4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4" y="1401741"/>
            <a:ext cx="4909456" cy="51175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1 – НАЧАЛО РАЗГИБАНИЯ В КОЛЕННЫХ СУСТАВАХ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dirty="0">
              <a:solidFill>
                <a:schemeClr val="tx1"/>
              </a:solidFill>
              <a:latin typeface="Aptos Black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2 – МОМЕНТ ВЫПРЯМЛЕНИЯ НОГ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В КОЛЕННЫХ СУСТАВАХ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dirty="0">
              <a:solidFill>
                <a:schemeClr val="tx1"/>
              </a:solidFill>
              <a:latin typeface="Aptos Black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3 – ОКОНЧАНИЕ ДВИЖЕНИЯ КИСТЕЙ НАЗАД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dirty="0">
              <a:solidFill>
                <a:schemeClr val="tx1"/>
              </a:solidFill>
              <a:latin typeface="Aptos Black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 4 – НАЧАЛО РАЗГИБАНИЯ РУК В ЛОКТЕВЫХ СУСТАВАХ (ПО Р. ХАЛЬЯНДУ С СОАВТ.)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dirty="0">
              <a:solidFill>
                <a:schemeClr val="tx1"/>
              </a:solidFill>
              <a:latin typeface="Aptos Black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dirty="0">
              <a:solidFill>
                <a:schemeClr val="tx1"/>
              </a:solidFill>
              <a:latin typeface="Aptos Black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0000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ЗАДАЧИ: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I ФАЗА - ПОВЫСИТЬ СКОРОСТЬ,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II ФАЗА - КАК МОЖНО ВЫШЕ ПОДНЯТЬ СКОРОСТЬ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III ФАЗА - МИНИМИЗИРОВАТЬ ПАДЕНИЕ СКОРОСТИ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IV ФАЗА - КАК МОЖНО МЕНЬШЕ ТЕРЯТЬ СКОРОСТЬ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dirty="0">
              <a:solidFill>
                <a:schemeClr val="tx1"/>
              </a:solidFill>
              <a:latin typeface="Aptos Black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ВЫДОХ ОСУЩЕСТВЛЯЕТСЯ ВО II ФАЗЕ 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НАЧАЛЕ III ФАЗЫ, А ВДОХ - В КОНЦЕ III ФАЗЫ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И НАЧАЛЕ IV ФАЗЫ. С КОНЦА IV ФАЗЫ ДО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НАЧАЛА II ФАЗЫ -ЗАДЕРЖКА ДЫХАНИЯ</a:t>
            </a:r>
          </a:p>
        </p:txBody>
      </p:sp>
      <p:pic>
        <p:nvPicPr>
          <p:cNvPr id="7" name="Рисунок 6" descr="Изображение выглядит как рисунок, диаграмма, зарисовка, рукописный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3018E32-8770-1E38-1FC2-7A9CC20E0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53" y="437930"/>
            <a:ext cx="6717872" cy="59532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160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5CE535-1283-FBF9-68D7-F5AD28C4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81" y="237957"/>
            <a:ext cx="10553252" cy="805634"/>
          </a:xfrm>
        </p:spPr>
        <p:txBody>
          <a:bodyPr anchor="b">
            <a:norm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Силы, действующие при плавании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2B619465-86B3-D800-A87A-9EC0CA48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2448077"/>
            <a:ext cx="11854543" cy="53763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0000"/>
                </a:solidFill>
                <a:latin typeface="Aptos Black" panose="020B0004020202020204" pitchFamily="34" charset="0"/>
              </a:rPr>
              <a:t>G</a:t>
            </a: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</a:rPr>
              <a:t> — СИЛА ТЯЖЕСТИ;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0000"/>
                </a:solidFill>
                <a:latin typeface="Aptos Black" panose="020B0004020202020204" pitchFamily="34" charset="0"/>
              </a:rPr>
              <a:t>FТ </a:t>
            </a: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</a:rPr>
              <a:t>— СИЛА ТЯГИ, СОЗДАВАЕМАЯ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</a:rPr>
              <a:t>ДВИЖЕНИЯМИ ПЛОВЦА;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0000"/>
                </a:solidFill>
                <a:latin typeface="Aptos Black" panose="020B0004020202020204" pitchFamily="34" charset="0"/>
              </a:rPr>
              <a:t>FА </a:t>
            </a: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</a:rPr>
              <a:t>— ВЫТАЛКИВАЮЩАЯ (АРХИМЕДОВА)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</a:rPr>
              <a:t>СИЛА; FИН - СИЛА ИНЕРЦИИ, ВОЗНИКАЮЩАЯ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</a:rPr>
              <a:t>ПРИ УСКОРЕНИИ Н ТОРМОЖЕНИИ ТЕЛА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</a:rPr>
              <a:t>ПЛОВЦА.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0000"/>
                </a:solidFill>
                <a:latin typeface="Aptos Black" panose="020B0004020202020204" pitchFamily="34" charset="0"/>
              </a:rPr>
              <a:t>FТР</a:t>
            </a: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</a:rPr>
              <a:t> — СИЛА ТРЕНИЯ;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0000"/>
                </a:solidFill>
                <a:latin typeface="Aptos Black" panose="020B0004020202020204" pitchFamily="34" charset="0"/>
              </a:rPr>
              <a:t>FВ </a:t>
            </a: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</a:rPr>
              <a:t>— СИЛА ЛОБОВОГО СОПРОТИВЛЕНИЯ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</a:rPr>
              <a:t>ВОДЫ.</a:t>
            </a:r>
            <a:r>
              <a:rPr lang="ru-RU" sz="1400" b="1" dirty="0">
                <a:solidFill>
                  <a:srgbClr val="FF0000"/>
                </a:solidFill>
                <a:latin typeface="Aptos Black" panose="020B00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0000"/>
                </a:solidFill>
                <a:latin typeface="Aptos Black" panose="020B0004020202020204" pitchFamily="34" charset="0"/>
              </a:rPr>
              <a:t>FТВ </a:t>
            </a: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</a:rPr>
              <a:t>— ТОРМОЗЯЩАЯ СИЛА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</a:rPr>
              <a:t>ВИХРЕОБРАЗОВАНИЯ (И СИЛА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</a:rPr>
              <a:t>ВОЛНООБРАЗОВАНИЯ, ДЕЙСТВУЮЩАЯ В ТОМ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ptos Black" panose="020B0004020202020204" pitchFamily="34" charset="0"/>
              </a:rPr>
              <a:t>ЖЕ НАПРАВЛЕНИИ)</a:t>
            </a:r>
          </a:p>
        </p:txBody>
      </p:sp>
      <p:pic>
        <p:nvPicPr>
          <p:cNvPr id="13" name="Рисунок 12" descr="Изображение выглядит как зарисовка, рисунок, диаграмма, лин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8F03900B-5800-941F-F45F-7A7F65264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15" y="1043591"/>
            <a:ext cx="6991143" cy="4012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861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469C87-EDEB-3A38-CFF4-7C27E34E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408" y="-138500"/>
            <a:ext cx="10697697" cy="131057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динамика плавания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262" y="1512649"/>
            <a:ext cx="11935475" cy="52734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9471" y="1733320"/>
            <a:ext cx="71788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latin typeface="Aptos Black" panose="020B000402020202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ГОРИЗОНТАЛЬНО-НАПРАВЛЕННЫЕ СИЛЫ:</a:t>
            </a:r>
          </a:p>
          <a:p>
            <a:endParaRPr lang="ru-RU" sz="1600" b="1" dirty="0">
              <a:latin typeface="Aptos Black" panose="020B0004020202020204" pitchFamily="34" charset="0"/>
            </a:endParaRPr>
          </a:p>
          <a:p>
            <a:r>
              <a:rPr lang="ru-RU" sz="1600" b="1" dirty="0">
                <a:latin typeface="Aptos Black" panose="020B0004020202020204" pitchFamily="34" charset="0"/>
              </a:rPr>
              <a:t>ПРОДВИГАЮЩАЯ СИЛА</a:t>
            </a:r>
          </a:p>
          <a:p>
            <a:endParaRPr lang="ru-RU" sz="1600" b="1" dirty="0">
              <a:latin typeface="Aptos Black" panose="020B0004020202020204" pitchFamily="34" charset="0"/>
            </a:endParaRPr>
          </a:p>
          <a:p>
            <a:r>
              <a:rPr lang="ru-RU" sz="1600" b="1" dirty="0">
                <a:latin typeface="Aptos Black" panose="020B0004020202020204" pitchFamily="34" charset="0"/>
              </a:rPr>
              <a:t>СИЛА ЛОБОВОГО СОПРОТИВЛЕНИЯ</a:t>
            </a:r>
          </a:p>
          <a:p>
            <a:endParaRPr lang="ru-RU" sz="1600" b="1" dirty="0">
              <a:latin typeface="Aptos Black" panose="020B0004020202020204" pitchFamily="34" charset="0"/>
            </a:endParaRPr>
          </a:p>
          <a:p>
            <a:r>
              <a:rPr lang="ru-RU" sz="1600" b="1" dirty="0">
                <a:latin typeface="Aptos Black" panose="020B0004020202020204" pitchFamily="34" charset="0"/>
              </a:rPr>
              <a:t>СИЛА СОПРОТИВЛЕНИЯ ВИХРЕОБРАЗОВАНИЯ</a:t>
            </a:r>
            <a:endParaRPr lang="en-US" sz="1600" b="1" dirty="0">
              <a:latin typeface="Aptos Black" panose="020B0004020202020204" pitchFamily="34" charset="0"/>
            </a:endParaRPr>
          </a:p>
          <a:p>
            <a:r>
              <a:rPr lang="ru-RU" sz="1600" b="1" dirty="0">
                <a:latin typeface="Aptos Black" panose="020B0004020202020204" pitchFamily="34" charset="0"/>
              </a:rPr>
              <a:t>(СОЗДАЕТСЯ РАЗНОСТЬ ДАВЛЕНИЙ, КОТОРОЕ</a:t>
            </a:r>
          </a:p>
          <a:p>
            <a:r>
              <a:rPr lang="ru-RU" sz="1600" b="1" dirty="0">
                <a:latin typeface="Aptos Black" panose="020B0004020202020204" pitchFamily="34" charset="0"/>
              </a:rPr>
              <a:t>КАК БЫ ОТСАСЫВАЮТ ТЕЛО НАЗАД).</a:t>
            </a:r>
            <a:endParaRPr lang="en-US" sz="1600" b="1" dirty="0">
              <a:latin typeface="Aptos Black" panose="020B0004020202020204" pitchFamily="34" charset="0"/>
            </a:endParaRPr>
          </a:p>
          <a:p>
            <a:endParaRPr lang="ru-RU" sz="1600" b="1" dirty="0">
              <a:latin typeface="Aptos Black" panose="020B0004020202020204" pitchFamily="34" charset="0"/>
            </a:endParaRPr>
          </a:p>
        </p:txBody>
      </p:sp>
      <p:pic>
        <p:nvPicPr>
          <p:cNvPr id="4" name="Рисунок 3" descr="Изображение выглядит как линия, текст, диаграмм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66C4A1C-C41D-BBBC-793A-9E0CA2DF3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37" y="1733320"/>
            <a:ext cx="6014930" cy="2423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115579-8355-3ABC-DED8-F172477DF1F2}"/>
              </a:ext>
            </a:extLst>
          </p:cNvPr>
          <p:cNvSpPr txBox="1"/>
          <p:nvPr/>
        </p:nvSpPr>
        <p:spPr>
          <a:xfrm>
            <a:off x="5692483" y="4475146"/>
            <a:ext cx="55640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ВЕРТИКАЛЬНО-НАПРАВЛЕННЫЕ СИЛЫ:</a:t>
            </a:r>
          </a:p>
          <a:p>
            <a:endParaRPr lang="ru-RU" dirty="0">
              <a:latin typeface="Aptos Black" panose="020B0004020202020204" pitchFamily="34" charset="0"/>
            </a:endParaRPr>
          </a:p>
          <a:p>
            <a:r>
              <a:rPr lang="ru-RU" dirty="0">
                <a:latin typeface="Aptos Black" panose="020B0004020202020204" pitchFamily="34" charset="0"/>
              </a:rPr>
              <a:t>СИЛЫ ТЯЖЕСТИ (G)</a:t>
            </a:r>
          </a:p>
          <a:p>
            <a:endParaRPr lang="ru-RU" dirty="0">
              <a:latin typeface="Aptos Black" panose="020B0004020202020204" pitchFamily="34" charset="0"/>
            </a:endParaRPr>
          </a:p>
          <a:p>
            <a:r>
              <a:rPr lang="ru-RU" dirty="0">
                <a:latin typeface="Aptos Black" panose="020B0004020202020204" pitchFamily="34" charset="0"/>
              </a:rPr>
              <a:t>ВЫТАЛКИВАЮЩАЯ СИЛА</a:t>
            </a:r>
          </a:p>
          <a:p>
            <a:endParaRPr lang="ru-RU" dirty="0">
              <a:latin typeface="Aptos Black" panose="020B0004020202020204" pitchFamily="34" charset="0"/>
            </a:endParaRPr>
          </a:p>
          <a:p>
            <a:r>
              <a:rPr lang="ru-RU" dirty="0">
                <a:latin typeface="Aptos Black" panose="020B0004020202020204" pitchFamily="34" charset="0"/>
              </a:rPr>
              <a:t>ПОДЪЕМНАЯ СИЛА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EADFE1D6-0340-1497-A121-963725841F51}"/>
              </a:ext>
            </a:extLst>
          </p:cNvPr>
          <p:cNvSpPr/>
          <p:nvPr/>
        </p:nvSpPr>
        <p:spPr>
          <a:xfrm>
            <a:off x="335863" y="4453839"/>
            <a:ext cx="5149019" cy="2073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8D4362-556D-8FA1-63A0-C13900F99F7F}"/>
              </a:ext>
            </a:extLst>
          </p:cNvPr>
          <p:cNvSpPr txBox="1"/>
          <p:nvPr/>
        </p:nvSpPr>
        <p:spPr>
          <a:xfrm>
            <a:off x="637311" y="4723980"/>
            <a:ext cx="45461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ptos Black" panose="020B0004020202020204" pitchFamily="34" charset="0"/>
              </a:rPr>
              <a:t>ВО ВРЕМЯ СКОЛЬЖЕНИЯ ОПУСКАНИЕ ГОЛОВЫ</a:t>
            </a:r>
          </a:p>
          <a:p>
            <a:r>
              <a:rPr lang="ru-RU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ptos Black" panose="020B0004020202020204" pitchFamily="34" charset="0"/>
              </a:rPr>
              <a:t>ПЛОВЦА ВНИЗ УВЕЛИЧИВАЕТ СОПРОТИВЛЕНИЕ</a:t>
            </a:r>
          </a:p>
          <a:p>
            <a:r>
              <a:rPr lang="ru-RU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ptos Black" panose="020B0004020202020204" pitchFamily="34" charset="0"/>
              </a:rPr>
              <a:t>НА 8-12%, А ОТКЛОНЕНИЕ ЕЕ ОТ ОПТИМАЛЬНОГО</a:t>
            </a:r>
          </a:p>
          <a:p>
            <a:r>
              <a:rPr lang="ru-RU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ptos Black" panose="020B0004020202020204" pitchFamily="34" charset="0"/>
              </a:rPr>
              <a:t>ПОЛОЖЕНИЯ ВВЕРХ - НА 10-20%;</a:t>
            </a:r>
          </a:p>
          <a:p>
            <a:r>
              <a:rPr lang="ru-RU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ptos Black" panose="020B0004020202020204" pitchFamily="34" charset="0"/>
              </a:rPr>
              <a:t>СИЛА ТРЕНИЯ О ВОДУ;</a:t>
            </a:r>
          </a:p>
          <a:p>
            <a:r>
              <a:rPr lang="ru-RU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ptos Black" panose="020B0004020202020204" pitchFamily="34" charset="0"/>
              </a:rPr>
              <a:t>СИЛА СОПРОТИВЛЕНИЯ ВОЛНООБРАЗОВАНИЯ;</a:t>
            </a:r>
          </a:p>
          <a:p>
            <a:r>
              <a:rPr lang="ru-RU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ptos Black" panose="020B0004020202020204" pitchFamily="34" charset="0"/>
              </a:rPr>
              <a:t>СИЛЫ ИНЕРЦИИ.</a:t>
            </a:r>
          </a:p>
        </p:txBody>
      </p:sp>
    </p:spTree>
    <p:extLst>
      <p:ext uri="{BB962C8B-B14F-4D97-AF65-F5344CB8AC3E}">
        <p14:creationId xmlns:p14="http://schemas.microsoft.com/office/powerpoint/2010/main" val="11401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8A0232-8E74-5580-5D26-FFD2E6A1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44" y="118532"/>
            <a:ext cx="11702523" cy="182880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Величина миделева (лобового) сечения тела </a:t>
            </a:r>
            <a:br>
              <a:rPr lang="ru-RU" sz="2800" dirty="0">
                <a:solidFill>
                  <a:schemeClr val="bg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и завихрение водяных струй при разных положениях пловца в воде (по Л. П. Макаренко)</a:t>
            </a:r>
          </a:p>
        </p:txBody>
      </p:sp>
      <p:pic>
        <p:nvPicPr>
          <p:cNvPr id="7" name="Рисунок 6" descr="Изображение выглядит как зарисовка, рисунок, Штриховая графика, Детское искус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94BE633D-E97D-390C-82E3-CA6C4FF4E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947333"/>
            <a:ext cx="11702523" cy="4527082"/>
          </a:xfrm>
          <a:prstGeom prst="rect">
            <a:avLst/>
          </a:prstGeom>
          <a:gradFill>
            <a:gsLst>
              <a:gs pos="94000">
                <a:srgbClr val="89BCF9"/>
              </a:gs>
              <a:gs pos="56980">
                <a:srgbClr val="74B0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48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8857" y="732428"/>
            <a:ext cx="11654286" cy="58945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84A5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F920CC-5B1A-BE01-CB17-5DD4E3DB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51" y="-397108"/>
            <a:ext cx="10872788" cy="1507067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>
                <a:solidFill>
                  <a:schemeClr val="bg1"/>
                </a:solidFill>
                <a:latin typeface="Aptos Black" panose="020B0004020202020204" pitchFamily="34" charset="0"/>
                <a:cs typeface="Calibri" panose="020F0502020204030204" pitchFamily="34" charset="0"/>
              </a:rPr>
              <a:t>ТОПОГРАФИЯ РАБОТАЮЩИХ МЫШЦ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7EF46B-23C1-A1AB-E4FB-3D970C66D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942" y="3483776"/>
            <a:ext cx="4205468" cy="1859223"/>
          </a:xfrm>
          <a:noFill/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Aptos Black" panose="020B0004020202020204" pitchFamily="34" charset="0"/>
              <a:cs typeface="Calibri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Aptos Black" panose="020B0004020202020204" pitchFamily="34" charset="0"/>
              <a:cs typeface="Calibri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ptos Black" panose="020B0004020202020204" pitchFamily="34" charset="0"/>
              <a:cs typeface="Calibri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Aptos Black" panose="020B0004020202020204" pitchFamily="34" charset="0"/>
              <a:cs typeface="Calibri"/>
            </a:endParaRPr>
          </a:p>
          <a:p>
            <a:pPr marL="0" indent="0">
              <a:buNone/>
            </a:pPr>
            <a:r>
              <a:rPr lang="ru-RU" sz="64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ОСТАЛЬНЫЕ ЖЕ МЫШЦЫ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ТУЛОВИЩА ДОЛЖНЫ БЫТЬ РАССЛАБЛЕНЫ.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ПРИ ПЛАВАНИИ КРОЛЕМ НАИБОЛЕЕ АКТИВНЫ МЫШЦЫ, 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ОСУЩЕСТВЛЯЮЩИЕ СГИБАНИЕ КИСТИ.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Aptos Black" panose="020B0004020202020204" pitchFamily="34" charset="0"/>
              <a:cs typeface="Calibri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 </a:t>
            </a:r>
            <a:endParaRPr lang="ru-RU" sz="1600" dirty="0">
              <a:latin typeface="Calibri"/>
              <a:cs typeface="Calibri"/>
            </a:endParaRPr>
          </a:p>
        </p:txBody>
      </p:sp>
      <p:pic>
        <p:nvPicPr>
          <p:cNvPr id="8" name="Рисунок 7" descr="Изображение выглядит как Танец, зарис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3CE9D55-6DF5-C813-FFDE-462B172B2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88" y="1215381"/>
            <a:ext cx="2896937" cy="174730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легкая атлетика, копье&#10;&#10;Автоматически созданное описание">
            <a:extLst>
              <a:ext uri="{FF2B5EF4-FFF2-40B4-BE49-F238E27FC236}">
                <a16:creationId xmlns="" xmlns:a16="http://schemas.microsoft.com/office/drawing/2014/main" id="{11C91116-F51A-D172-6E01-43DFD85E3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78" y="4559207"/>
            <a:ext cx="3037946" cy="174730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31B3FDB1-29A7-BD26-DF72-ADD140DFFF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32" y="2113034"/>
            <a:ext cx="3310213" cy="1747309"/>
          </a:xfrm>
          <a:prstGeom prst="rect">
            <a:avLst/>
          </a:prstGeom>
        </p:spPr>
      </p:pic>
      <p:sp>
        <p:nvSpPr>
          <p:cNvPr id="5" name="Стрелка: вниз 4">
            <a:extLst>
              <a:ext uri="{FF2B5EF4-FFF2-40B4-BE49-F238E27FC236}">
                <a16:creationId xmlns="" xmlns:a16="http://schemas.microsoft.com/office/drawing/2014/main" id="{4CA7AB3B-F1F4-3C1D-690C-A10CC880997F}"/>
              </a:ext>
            </a:extLst>
          </p:cNvPr>
          <p:cNvSpPr/>
          <p:nvPr/>
        </p:nvSpPr>
        <p:spPr>
          <a:xfrm>
            <a:off x="1757811" y="3315570"/>
            <a:ext cx="354324" cy="548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79E5C5-313C-B376-274D-0A0EAA5AE7FD}"/>
              </a:ext>
            </a:extLst>
          </p:cNvPr>
          <p:cNvSpPr txBox="1"/>
          <p:nvPr/>
        </p:nvSpPr>
        <p:spPr>
          <a:xfrm>
            <a:off x="1284459" y="732428"/>
            <a:ext cx="101751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ptos Black" panose="020B0004020202020204" pitchFamily="34" charset="0"/>
                <a:cs typeface="Calibri"/>
              </a:rPr>
              <a:t>ЭФФЕКТИВНОЕ ИСПОЛЬЗОВАНИЕ ГРЕБКОВ РУКАМИ И НОГАМИ ВОЗМОЖНО В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ptos Black" panose="020B0004020202020204" pitchFamily="34" charset="0"/>
                <a:cs typeface="Calibri"/>
              </a:rPr>
              <a:t>ТОМ СЛУЧАЕ: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3F4669-160F-78A7-1231-94E68C553426}"/>
              </a:ext>
            </a:extLst>
          </p:cNvPr>
          <p:cNvSpPr txBox="1"/>
          <p:nvPr/>
        </p:nvSpPr>
        <p:spPr>
          <a:xfrm>
            <a:off x="322882" y="1337918"/>
            <a:ext cx="4238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 -ЕСЛИ ТУЛОВИЩЕ ПЛОВЦА ПРЕДСТАВЛЯЕТ СОБОЙ ДОСТАТОЧНО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ЖЕСТКУЮ КОНСТРУКЦИЮ, КОТОРАЯ НАХОДИТСЯ В ОБТЕКАЕМОМ И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УРАВНОВЕШЕННОМ ПОЛОЖЕНИИ. 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F19D54-ABAF-BF9E-3B2D-52A862CCCD59}"/>
              </a:ext>
            </a:extLst>
          </p:cNvPr>
          <p:cNvSpPr txBox="1"/>
          <p:nvPr/>
        </p:nvSpPr>
        <p:spPr>
          <a:xfrm>
            <a:off x="539194" y="3955335"/>
            <a:ext cx="2820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ОБЕСПЕЧИВАЕТСЯ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ЗА </a:t>
            </a:r>
            <a:r>
              <a:rPr lang="ru-RU" sz="18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СЧЕТ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НАПРЯЖЕНИЯ МЫШЦ ЖИВОТА И </a:t>
            </a:r>
            <a:r>
              <a:rPr lang="ru-RU" sz="1800" b="1" dirty="0" smtClean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СПИНЫ</a:t>
            </a:r>
            <a:endParaRPr lang="ru-RU" sz="1800" b="1" dirty="0">
              <a:solidFill>
                <a:schemeClr val="bg1"/>
              </a:solidFill>
              <a:latin typeface="Aptos Black" panose="020B0004020202020204" pitchFamily="34" charset="0"/>
              <a:cs typeface="Calibri"/>
            </a:endParaRP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6E469F-2B70-B8C3-20A7-4AC9338AF9E3}"/>
              </a:ext>
            </a:extLst>
          </p:cNvPr>
          <p:cNvSpPr txBox="1"/>
          <p:nvPr/>
        </p:nvSpPr>
        <p:spPr>
          <a:xfrm>
            <a:off x="7982632" y="1244270"/>
            <a:ext cx="408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Aptos Black" panose="020B0004020202020204" pitchFamily="34" charset="0"/>
                <a:cs typeface="Calibri"/>
              </a:rPr>
              <a:t>В БРАССЕ ВЫСОКА АКТИВНОСТЬ МЫШЦ НОГ</a:t>
            </a:r>
            <a:r>
              <a:rPr lang="ru-RU" sz="1800" dirty="0">
                <a:latin typeface="Calibri"/>
                <a:cs typeface="Calibri"/>
              </a:rPr>
              <a:t>.</a:t>
            </a:r>
            <a:endParaRPr lang="ru-RU" dirty="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="" xmlns:a16="http://schemas.microsoft.com/office/drawing/2014/main" id="{12B92F2C-F803-879E-5306-4D90BBE82758}"/>
              </a:ext>
            </a:extLst>
          </p:cNvPr>
          <p:cNvSpPr/>
          <p:nvPr/>
        </p:nvSpPr>
        <p:spPr>
          <a:xfrm>
            <a:off x="3372641" y="4535558"/>
            <a:ext cx="612268" cy="352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DC67EC2E-610F-645B-F76C-55F361EB8C08}"/>
              </a:ext>
            </a:extLst>
          </p:cNvPr>
          <p:cNvCxnSpPr/>
          <p:nvPr/>
        </p:nvCxnSpPr>
        <p:spPr>
          <a:xfrm>
            <a:off x="9144000" y="1890601"/>
            <a:ext cx="400050" cy="1319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2D37327B-D9CD-6BA3-BA3F-C99B86CD4C36}"/>
              </a:ext>
            </a:extLst>
          </p:cNvPr>
          <p:cNvCxnSpPr/>
          <p:nvPr/>
        </p:nvCxnSpPr>
        <p:spPr>
          <a:xfrm>
            <a:off x="9058275" y="1890601"/>
            <a:ext cx="200025" cy="1319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 descr="Изображение выглядит как спорт, плавание, вода, пловец&#10;&#10;Автоматически созданное описание">
            <a:extLst>
              <a:ext uri="{FF2B5EF4-FFF2-40B4-BE49-F238E27FC236}">
                <a16:creationId xmlns="" xmlns:a16="http://schemas.microsoft.com/office/drawing/2014/main" id="{D892F397-46F9-797F-52DB-6D8CE7127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378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2215B0-F2D6-0F1D-379D-9F42DF31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45" y="199456"/>
            <a:ext cx="9916857" cy="117695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ptos Black" panose="020B0004020202020204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Aptos Black" panose="020B0004020202020204" pitchFamily="34" charset="0"/>
              </a:rPr>
              <a:t>ЭНЕРГЕТИКА ПЛАВАНИЯ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947A9B-F089-5FA6-3F09-5D91F266297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3FD1F4-AF4E-AC98-BD57-9AA4EAEF8F2C}"/>
              </a:ext>
            </a:extLst>
          </p:cNvPr>
          <p:cNvSpPr txBox="1"/>
          <p:nvPr/>
        </p:nvSpPr>
        <p:spPr>
          <a:xfrm>
            <a:off x="756262" y="1098073"/>
            <a:ext cx="106702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Aptos Black" panose="020B0004020202020204" pitchFamily="34" charset="0"/>
              </a:rPr>
              <a:t>СИЛЫ, ОТ КОТОРЫХ ЗАВИСИТ СОПРОТИВЛЕНИЕ ВОДЫ, ЯВЛЯЮТСЯ</a:t>
            </a:r>
          </a:p>
          <a:p>
            <a:pPr algn="ctr"/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Aptos Black" panose="020B0004020202020204" pitchFamily="34" charset="0"/>
              </a:rPr>
              <a:t>ОСНОВНЫМИ ИЗ ТЕХ, ЧТО ПРИХОДИТСЯ ПРЕОДОЛЕВАТЬ ПЛОВЦУ. </a:t>
            </a:r>
          </a:p>
          <a:p>
            <a:pPr algn="ctr"/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C0C0C0"/>
              </a:highlight>
              <a:latin typeface="Aptos Black" panose="020B0004020202020204" pitchFamily="34" charset="0"/>
            </a:endParaRPr>
          </a:p>
          <a:p>
            <a:pPr algn="ctr"/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C0C0C0"/>
              </a:highlight>
              <a:latin typeface="Aptos Black" panose="020B00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Aptos Black" panose="020B0004020202020204" pitchFamily="34" charset="0"/>
              </a:rPr>
              <a:t>ПЛОТНОСТЬ ВОДЫ В 800 РАЗ БОЛЬШЕ ПЛОТНОСТИ ВОЗДУХА</a:t>
            </a:r>
          </a:p>
          <a:p>
            <a:pPr algn="ctr"/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C0C0C0"/>
              </a:highlight>
              <a:latin typeface="Aptos Black" panose="020B0004020202020204" pitchFamily="34" charset="0"/>
            </a:endParaRPr>
          </a:p>
          <a:p>
            <a:pPr algn="ctr"/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C0C0C0"/>
              </a:highlight>
              <a:latin typeface="Aptos Black" panose="020B00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Aptos Black" panose="020B0004020202020204" pitchFamily="34" charset="0"/>
              </a:rPr>
              <a:t>ПЛАВАНИЕ ТРЕБУЕТ БОЛЬШИХ ЗАТРАТ ЭНЕРГИИ И ЯВЛЯЕТСЯ НАИМЕНЕЕ ЭКОНОМИЧНЫМ</a:t>
            </a:r>
          </a:p>
          <a:p>
            <a:pPr algn="ctr"/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Aptos Black" panose="020B0004020202020204" pitchFamily="34" charset="0"/>
              </a:rPr>
              <a:t>ВИДОМ ЛОКОМОЦИЙ ЧЕЛОВЕКА.</a:t>
            </a:r>
          </a:p>
          <a:p>
            <a:pPr algn="ctr"/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C0C0C0"/>
              </a:highlight>
              <a:latin typeface="Aptos Black" panose="020B0004020202020204" pitchFamily="34" charset="0"/>
            </a:endParaRPr>
          </a:p>
          <a:p>
            <a:pPr algn="ctr"/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C0C0C0"/>
              </a:highlight>
              <a:latin typeface="Aptos Black" panose="020B00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Aptos Black" panose="020B0004020202020204" pitchFamily="34" charset="0"/>
              </a:rPr>
              <a:t>КОЭФФИЦИЕНТ ПОЛЕЗНОГО ДЕЙСТВИЯ У ПЛОВЦОВ 1-5%</a:t>
            </a:r>
          </a:p>
          <a:p>
            <a:pPr algn="ctr"/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Aptos Black" panose="020B0004020202020204" pitchFamily="34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="" xmlns:a16="http://schemas.microsoft.com/office/drawing/2014/main" id="{2DC35B6C-C177-0F6C-95F5-C77AA53F29DD}"/>
              </a:ext>
            </a:extLst>
          </p:cNvPr>
          <p:cNvSpPr/>
          <p:nvPr/>
        </p:nvSpPr>
        <p:spPr>
          <a:xfrm>
            <a:off x="5553806" y="1664295"/>
            <a:ext cx="650631" cy="36933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="" xmlns:a16="http://schemas.microsoft.com/office/drawing/2014/main" id="{36978D28-0123-AC07-18ED-03D8C6D56813}"/>
              </a:ext>
            </a:extLst>
          </p:cNvPr>
          <p:cNvSpPr/>
          <p:nvPr/>
        </p:nvSpPr>
        <p:spPr>
          <a:xfrm>
            <a:off x="5553805" y="2477042"/>
            <a:ext cx="650631" cy="36933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="" xmlns:a16="http://schemas.microsoft.com/office/drawing/2014/main" id="{4C1B9C5A-36C3-FAE8-B13B-1798369A0E8F}"/>
              </a:ext>
            </a:extLst>
          </p:cNvPr>
          <p:cNvSpPr/>
          <p:nvPr/>
        </p:nvSpPr>
        <p:spPr>
          <a:xfrm>
            <a:off x="5553805" y="3385066"/>
            <a:ext cx="650631" cy="36933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DA171AB-DF16-92F5-4363-6621843ABAB6}"/>
              </a:ext>
            </a:extLst>
          </p:cNvPr>
          <p:cNvSpPr txBox="1"/>
          <p:nvPr/>
        </p:nvSpPr>
        <p:spPr>
          <a:xfrm>
            <a:off x="752768" y="5055079"/>
            <a:ext cx="483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Aptos Black" panose="020B0004020202020204" pitchFamily="34" charset="0"/>
              </a:rPr>
              <a:t>ПРИ НАЗЕМНЫХ</a:t>
            </a:r>
          </a:p>
          <a:p>
            <a:pPr algn="ctr"/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Aptos Black" panose="020B0004020202020204" pitchFamily="34" charset="0"/>
              </a:rPr>
              <a:t>ЛОКОМОЦИЯХ ЧЕЛОВЕКА - 20-40%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C0C0C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29C33D-EBB2-71D0-0A69-B376931F986F}"/>
              </a:ext>
            </a:extLst>
          </p:cNvPr>
          <p:cNvSpPr txBox="1"/>
          <p:nvPr/>
        </p:nvSpPr>
        <p:spPr>
          <a:xfrm>
            <a:off x="6574971" y="5040087"/>
            <a:ext cx="5399618" cy="66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Aptos Black" panose="020B0004020202020204" pitchFamily="34" charset="0"/>
              </a:rPr>
              <a:t>У ЧЕЛОВЕКА В ЛАСТАХ ОКОЛО 17%</a:t>
            </a:r>
          </a:p>
          <a:p>
            <a:endParaRPr lang="ru-RU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E88D7C7A-6C1E-21F8-79A0-52005EC3DB95}"/>
              </a:ext>
            </a:extLst>
          </p:cNvPr>
          <p:cNvCxnSpPr>
            <a:cxnSpLocks/>
          </p:cNvCxnSpPr>
          <p:nvPr/>
        </p:nvCxnSpPr>
        <p:spPr>
          <a:xfrm>
            <a:off x="7336762" y="4123426"/>
            <a:ext cx="1410423" cy="93165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1022C2E9-DC37-1D12-1078-27B5A10BF3F2}"/>
              </a:ext>
            </a:extLst>
          </p:cNvPr>
          <p:cNvCxnSpPr>
            <a:cxnSpLocks/>
          </p:cNvCxnSpPr>
          <p:nvPr/>
        </p:nvCxnSpPr>
        <p:spPr>
          <a:xfrm flipH="1">
            <a:off x="2932981" y="4185833"/>
            <a:ext cx="1708030" cy="75710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1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588</TotalTime>
  <Words>730</Words>
  <Application>Microsoft Office PowerPoint</Application>
  <PresentationFormat>Произвольный</PresentationFormat>
  <Paragraphs>156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Биомеханический аспект действий в плавании</vt:lpstr>
      <vt:lpstr>Введение</vt:lpstr>
      <vt:lpstr>КИНЕМАТИКА ПЛАВАНИЯ: КРОЛЬ</vt:lpstr>
      <vt:lpstr>КИНЕМАТИКА ПЛАВАНИЯ: БРАСС</vt:lpstr>
      <vt:lpstr>Силы, действующие при плавании</vt:lpstr>
      <vt:lpstr>динамика плавания</vt:lpstr>
      <vt:lpstr>Величина миделева (лобового) сечения тела  и завихрение водяных струй при разных положениях пловца в воде (по Л. П. Макаренко)</vt:lpstr>
      <vt:lpstr> ТОПОГРАФИЯ РАБОТАЮЩИХ МЫШЦ</vt:lpstr>
      <vt:lpstr> ЭНЕРГЕТИКА ПЛАВАНИЯ</vt:lpstr>
      <vt:lpstr>ОПТИМИЗАЦИЯ ПЛАВАНИЯ</vt:lpstr>
      <vt:lpstr>  ПРИНЯТАЯ ПРИ ПЛАВАНИИ КРОЛЕМ КИНЕМАТИКА ДВИГАТЕЛЬНЫХ ДЕЙСТВИЙ ОБЕСПЕЧИВАЕТ МЕНЬШИЕ ВЕЛИЧИНЫ СИЛ ЛОБОВОГО СОПРОТИВЛЕНИЯ, СОПРОТИВЛЕНИЯ ВИХРЕОБРАЗОВАНИЯ И СИЛ ИНЕРЦИИ РАЗГОНЯЕМЫХ И ТОРМОЗИМЫХ ЗВЕНЬЕВ ТЕЛА.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Romchik Dubovoi</dc:creator>
  <cp:lastModifiedBy>Zina</cp:lastModifiedBy>
  <cp:revision>184</cp:revision>
  <dcterms:created xsi:type="dcterms:W3CDTF">2012-07-30T23:42:41Z</dcterms:created>
  <dcterms:modified xsi:type="dcterms:W3CDTF">2023-11-29T16:21:36Z</dcterms:modified>
</cp:coreProperties>
</file>