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3" r:id="rId9"/>
    <p:sldId id="261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5B9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5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08BC-E825-489A-8A5B-1CE94B2B167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B662-7E08-4109-B015-88E59AFFA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2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08BC-E825-489A-8A5B-1CE94B2B167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B662-7E08-4109-B015-88E59AFFA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2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08BC-E825-489A-8A5B-1CE94B2B167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B662-7E08-4109-B015-88E59AFFA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32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08BC-E825-489A-8A5B-1CE94B2B167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B662-7E08-4109-B015-88E59AFFA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9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08BC-E825-489A-8A5B-1CE94B2B167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B662-7E08-4109-B015-88E59AFFA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08BC-E825-489A-8A5B-1CE94B2B167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B662-7E08-4109-B015-88E59AFFA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91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08BC-E825-489A-8A5B-1CE94B2B167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B662-7E08-4109-B015-88E59AFFA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55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08BC-E825-489A-8A5B-1CE94B2B167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B662-7E08-4109-B015-88E59AFFA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15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08BC-E825-489A-8A5B-1CE94B2B167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B662-7E08-4109-B015-88E59AFFA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16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08BC-E825-489A-8A5B-1CE94B2B167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B662-7E08-4109-B015-88E59AFFA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39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08BC-E825-489A-8A5B-1CE94B2B167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B662-7E08-4109-B015-88E59AFFA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52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708BC-E825-489A-8A5B-1CE94B2B167C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B662-7E08-4109-B015-88E59AFFA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71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74820"/>
            <a:ext cx="12448674" cy="7932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4663" y="991406"/>
            <a:ext cx="11014012" cy="144655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«Биомеханические аспекты техники баскетбольных приемов»</a:t>
            </a:r>
            <a:endParaRPr lang="ru-RU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668" y="4629368"/>
            <a:ext cx="9617545" cy="163121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Работу выполнила: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Стебневская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Е. О., студентка 203 группы ФГБОУ ВО «ВГАФК»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Руководители: </a:t>
            </a:r>
          </a:p>
          <a:p>
            <a:r>
              <a:rPr lang="ru-RU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Лущик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И. В., доцент кафедры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ТиТФКиС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ФГБОУ ВО «ВГАФК» 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Абдрахманова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И. В., доцент кафедры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ТиТФКиС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ФГБОУ ВО «ВГАФК»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958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ln>
            <a:headEnd type="none" w="med" len="med"/>
            <a:tailEnd type="none" w="med" len="med"/>
          </a:ln>
        </p:spPr>
      </p:pic>
      <p:sp>
        <p:nvSpPr>
          <p:cNvPr id="3" name="TextBox 2"/>
          <p:cNvSpPr txBox="1"/>
          <p:nvPr/>
        </p:nvSpPr>
        <p:spPr>
          <a:xfrm>
            <a:off x="952208" y="433966"/>
            <a:ext cx="1743695" cy="400110"/>
          </a:xfrm>
          <a:prstGeom prst="rect">
            <a:avLst/>
          </a:prstGeom>
          <a:solidFill>
            <a:srgbClr val="ED7D3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Ведение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7002" y="419518"/>
            <a:ext cx="5540481" cy="1015663"/>
          </a:xfrm>
          <a:prstGeom prst="rect">
            <a:avLst/>
          </a:prstGeom>
          <a:solidFill>
            <a:srgbClr val="ED7D3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</a:t>
            </a:r>
            <a:r>
              <a:rPr lang="ru-RU" sz="2000" b="1" dirty="0" smtClean="0">
                <a:latin typeface="Century Gothic" panose="020B0502020202020204" pitchFamily="34" charset="0"/>
              </a:rPr>
              <a:t>Ведение мяча со сменой рук</a:t>
            </a:r>
          </a:p>
          <a:p>
            <a:r>
              <a:rPr lang="ru-RU" sz="2000" b="1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</a:t>
            </a:r>
            <a:r>
              <a:rPr lang="ru-RU" sz="2000" b="1" dirty="0" smtClean="0">
                <a:latin typeface="Century Gothic" panose="020B0502020202020204" pitchFamily="34" charset="0"/>
              </a:rPr>
              <a:t>Ведение мяча между ногами</a:t>
            </a:r>
          </a:p>
          <a:p>
            <a:r>
              <a:rPr lang="ru-RU" sz="2000" b="1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</a:t>
            </a:r>
            <a:r>
              <a:rPr lang="ru-RU" sz="2000" b="1" dirty="0" smtClean="0">
                <a:latin typeface="Century Gothic" panose="020B0502020202020204" pitchFamily="34" charset="0"/>
              </a:rPr>
              <a:t>Ведение мяча с переводом за спину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55" t="11258" r="7974" b="10746"/>
          <a:stretch/>
        </p:blipFill>
        <p:spPr>
          <a:xfrm>
            <a:off x="6882063" y="1690689"/>
            <a:ext cx="4716420" cy="216317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9" t="7782" r="4584" b="16561"/>
          <a:stretch/>
        </p:blipFill>
        <p:spPr>
          <a:xfrm>
            <a:off x="513798" y="2766393"/>
            <a:ext cx="5255382" cy="180560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7541" y="4183204"/>
            <a:ext cx="3127267" cy="234545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3287700" y="2397061"/>
            <a:ext cx="2858475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 переводом за спину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72167" y="1321356"/>
            <a:ext cx="1981633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 сменой рук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0410" y="4183204"/>
            <a:ext cx="1927131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Между ногами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171" y="5022936"/>
            <a:ext cx="7315200" cy="1323439"/>
          </a:xfrm>
          <a:prstGeom prst="rect">
            <a:avLst/>
          </a:prstGeom>
          <a:solidFill>
            <a:srgbClr val="ED7D3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Во всех из выше перечисленных ведений, </a:t>
            </a:r>
            <a:r>
              <a:rPr lang="ru-RU" sz="2000" b="1" dirty="0" err="1" smtClean="0">
                <a:latin typeface="Century Gothic" panose="020B0502020202020204" pitchFamily="34" charset="0"/>
                <a:sym typeface="Symbol" panose="05050102010706020507" pitchFamily="18" charset="2"/>
              </a:rPr>
              <a:t>оцт</a:t>
            </a:r>
            <a:r>
              <a:rPr lang="ru-RU" sz="2000" b="1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 находится на уровне грудного отдела. </a:t>
            </a:r>
          </a:p>
          <a:p>
            <a:pPr algn="ctr"/>
            <a:r>
              <a:rPr lang="ru-RU" sz="2000" b="1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Во время ведения </a:t>
            </a:r>
            <a:r>
              <a:rPr lang="ru-RU" sz="2000" b="1" dirty="0">
                <a:latin typeface="Century Gothic" panose="020B0502020202020204" pitchFamily="34" charset="0"/>
                <a:sym typeface="Symbol" panose="05050102010706020507" pitchFamily="18" charset="2"/>
              </a:rPr>
              <a:t>на игрока </a:t>
            </a:r>
            <a:r>
              <a:rPr lang="ru-RU" sz="2000" b="1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действуют </a:t>
            </a:r>
            <a:r>
              <a:rPr lang="ru-RU" sz="2000" b="1" dirty="0">
                <a:latin typeface="Century Gothic" panose="020B0502020202020204" pitchFamily="34" charset="0"/>
                <a:sym typeface="Symbol" panose="05050102010706020507" pitchFamily="18" charset="2"/>
              </a:rPr>
              <a:t>сила трения, сила тяжести, сила сопротивления воздуха.</a:t>
            </a:r>
          </a:p>
        </p:txBody>
      </p:sp>
    </p:spTree>
    <p:extLst>
      <p:ext uri="{BB962C8B-B14F-4D97-AF65-F5344CB8AC3E}">
        <p14:creationId xmlns:p14="http://schemas.microsoft.com/office/powerpoint/2010/main" xmlns="" val="26360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861560" y="365125"/>
            <a:ext cx="1911340" cy="461665"/>
          </a:xfrm>
          <a:prstGeom prst="rect">
            <a:avLst/>
          </a:prstGeom>
          <a:solidFill>
            <a:srgbClr val="ED7D3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Передачи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7586" y="1123558"/>
            <a:ext cx="4765964" cy="1631216"/>
          </a:xfrm>
          <a:prstGeom prst="rect">
            <a:avLst/>
          </a:prstGeom>
          <a:solidFill>
            <a:srgbClr val="ED7D3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Century Gothic" panose="020B0502020202020204" pitchFamily="34" charset="0"/>
                <a:sym typeface="Symbol" panose="05050102010706020507" pitchFamily="18" charset="2"/>
              </a:rPr>
              <a:t>Виды передач мяча в баскетболе: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 На </a:t>
            </a:r>
            <a:r>
              <a:rPr lang="ru-RU" sz="2000" b="1" dirty="0">
                <a:latin typeface="Century Gothic" panose="020B0502020202020204" pitchFamily="34" charset="0"/>
                <a:sym typeface="Symbol" panose="05050102010706020507" pitchFamily="18" charset="2"/>
              </a:rPr>
              <a:t>месте;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 В </a:t>
            </a:r>
            <a:r>
              <a:rPr lang="ru-RU" sz="2000" b="1" dirty="0">
                <a:latin typeface="Century Gothic" panose="020B0502020202020204" pitchFamily="34" charset="0"/>
                <a:sym typeface="Symbol" panose="05050102010706020507" pitchFamily="18" charset="2"/>
              </a:rPr>
              <a:t>движении;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 От </a:t>
            </a:r>
            <a:r>
              <a:rPr lang="ru-RU" sz="2000" b="1" dirty="0">
                <a:latin typeface="Century Gothic" panose="020B0502020202020204" pitchFamily="34" charset="0"/>
                <a:sym typeface="Symbol" panose="05050102010706020507" pitchFamily="18" charset="2"/>
              </a:rPr>
              <a:t>плеча одной рукой;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Century Gothic" panose="020B0502020202020204" pitchFamily="34" charset="0"/>
                <a:sym typeface="Symbol" panose="05050102010706020507" pitchFamily="18" charset="2"/>
              </a:rPr>
              <a:t> Двумя </a:t>
            </a:r>
            <a:r>
              <a:rPr lang="ru-RU" sz="2000" b="1" dirty="0">
                <a:latin typeface="Century Gothic" panose="020B0502020202020204" pitchFamily="34" charset="0"/>
                <a:sym typeface="Symbol" panose="05050102010706020507" pitchFamily="18" charset="2"/>
              </a:rPr>
              <a:t>руками от груди.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88" t="33535" r="8939" b="19798"/>
          <a:stretch/>
        </p:blipFill>
        <p:spPr>
          <a:xfrm>
            <a:off x="669856" y="365125"/>
            <a:ext cx="4068424" cy="190281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4738280" y="455019"/>
            <a:ext cx="1389569" cy="379868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 месте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802" y="4960538"/>
            <a:ext cx="11758395" cy="175432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Замах начинается небольшим круговым движением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рук на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себя - вверх, до исходного положения перед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грудью.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Вес тела переносится на впереди стоящую ногу. Завершается передача активным движением кистей. Мячу придается обратное вращение. После выпуска мяча руки выпрямлены и находятся параллельно друг другу, направлены в сторону передачи, а кисти опущены вниз. Затем вес тела переносится на обе ноги равномерно, руки сгибаются к груди. Принимается положение основной стойки.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763" y="2924362"/>
            <a:ext cx="4768947" cy="187896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56" t="11756" r="9226" b="14904"/>
          <a:stretch/>
        </p:blipFill>
        <p:spPr>
          <a:xfrm>
            <a:off x="7793455" y="2862966"/>
            <a:ext cx="3856962" cy="196983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4738280" y="908183"/>
            <a:ext cx="1183337" cy="3693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 груди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0338" y="2562501"/>
            <a:ext cx="2755883" cy="3693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 плеча одной рукой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0281" y="4260259"/>
            <a:ext cx="1523174" cy="3693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движении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7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622193" y="352589"/>
            <a:ext cx="8947610" cy="1569660"/>
          </a:xfrm>
          <a:prstGeom prst="rect">
            <a:avLst/>
          </a:prstGeom>
          <a:solidFill>
            <a:schemeClr val="accent2">
              <a:alpha val="5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Таким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образом, мы рассмотрели техники баскетбольных приемов, в каждой из которых узнали правильное выполнение приема, его наглядное произведение, а также фазы передвижений. 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16" y="2425557"/>
            <a:ext cx="10748963" cy="23083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Исходя из всего рассмотренного материала можем сделать вывод: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техника баскетбольных приемов разнообразна и интересна, но для качественного исполнения того или иного приема следует сделать правильное выполнение каждой фазы движения. При неверном выполнении движений следует травма.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1520" y="5237190"/>
            <a:ext cx="9308956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Спасибо, что уделили внимание и рассмотрели вместе со мной данную тему!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1" y="365125"/>
            <a:ext cx="1937084" cy="13255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24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1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50172" y="856388"/>
            <a:ext cx="7391400" cy="2308324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Баскетбол - спортивная игра с мячом в которую играют две команды по пять человек в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каждой; цель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игроков каждой команды забросить мяч в кольцо (корзину) соперника и не дать противнику забросить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вам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090" y="5288340"/>
            <a:ext cx="11035861" cy="1631216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Баскетбол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был придуман в декабре 1891 года доктором Джеймсом </a:t>
            </a:r>
            <a:r>
              <a:rPr lang="ru-RU" sz="2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Нейсмитом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ru-RU" sz="2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 </a:t>
            </a:r>
            <a:r>
              <a:rPr lang="ru-RU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английски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корзина- это “</a:t>
            </a:r>
            <a:r>
              <a:rPr lang="ru-RU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баскет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”,а мяч- это “бол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”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3034" y="3372929"/>
            <a:ext cx="4293697" cy="18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962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1"/>
          </a:xfrm>
        </p:spPr>
      </p:pic>
      <p:sp>
        <p:nvSpPr>
          <p:cNvPr id="5" name="TextBox 4"/>
          <p:cNvSpPr txBox="1"/>
          <p:nvPr/>
        </p:nvSpPr>
        <p:spPr>
          <a:xfrm>
            <a:off x="838200" y="310952"/>
            <a:ext cx="10378491" cy="163121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Баскетбол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– скоростная игра,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он характерен молниеносными рывками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внезапными остановками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, резкими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поворотами, прыжками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и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приземлениями, быстрыми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передачами мяча и т.д.</a:t>
            </a:r>
          </a:p>
          <a:p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Получив мяч,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нужно контролировать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его и защищать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 попыток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противника завладеть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им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7080000">
            <a:off x="7455078" y="2302269"/>
            <a:ext cx="107299" cy="20458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rot="3480000">
            <a:off x="4330630" y="2590098"/>
            <a:ext cx="84777" cy="12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749473" y="3009037"/>
            <a:ext cx="115300" cy="1655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020000">
            <a:off x="1400678" y="3621732"/>
            <a:ext cx="129869" cy="6114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44851" y="2596948"/>
            <a:ext cx="1886166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Баскетбол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-1380000">
            <a:off x="3541182" y="3666783"/>
            <a:ext cx="116613" cy="7314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347112" y="3555619"/>
            <a:ext cx="114363" cy="6620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33228" y="3381140"/>
            <a:ext cx="4222095" cy="45728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Естественные движения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991944" y="3735540"/>
            <a:ext cx="120525" cy="15985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9616918" y="3699802"/>
            <a:ext cx="126755" cy="1012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 rot="2100000">
            <a:off x="4310959" y="4752288"/>
            <a:ext cx="119358" cy="11822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145104" y="4778074"/>
            <a:ext cx="129571" cy="18272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-2640000">
            <a:off x="7890349" y="4698054"/>
            <a:ext cx="131187" cy="1519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378568" y="3434358"/>
            <a:ext cx="3851564" cy="46417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Специфические движения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352567" y="4645603"/>
            <a:ext cx="3681892" cy="374072"/>
          </a:xfrm>
          <a:prstGeom prst="roundRect">
            <a:avLst/>
          </a:prstGeom>
          <a:solidFill>
            <a:srgbClr val="ED7D31"/>
          </a:solidFill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Взаимодействие с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мячем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91875" y="4181727"/>
            <a:ext cx="1634836" cy="415262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Ходьба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191786" y="4322360"/>
            <a:ext cx="1002879" cy="35240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Бег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421122" y="3854187"/>
            <a:ext cx="117126" cy="1194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613767" y="4985712"/>
            <a:ext cx="1892116" cy="380397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Прыжки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0021845" y="4111113"/>
            <a:ext cx="1953491" cy="329443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Повороты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9463746" y="4675816"/>
            <a:ext cx="1984192" cy="35726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Остановки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802342" y="5177711"/>
            <a:ext cx="1580553" cy="34435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Финты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762834" y="5547562"/>
            <a:ext cx="1626334" cy="383548"/>
          </a:xfrm>
          <a:prstGeom prst="roundRect">
            <a:avLst/>
          </a:prstGeom>
          <a:solidFill>
            <a:srgbClr val="ED7D3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Ведение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505699" y="5706384"/>
            <a:ext cx="1275452" cy="378912"/>
          </a:xfrm>
          <a:prstGeom prst="roundRect">
            <a:avLst/>
          </a:prstGeom>
          <a:solidFill>
            <a:srgbClr val="ED7D3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Броски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401168" y="6288940"/>
            <a:ext cx="1596642" cy="348343"/>
          </a:xfrm>
          <a:prstGeom prst="roundRect">
            <a:avLst/>
          </a:prstGeom>
          <a:solidFill>
            <a:srgbClr val="ED7D3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Передачи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28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198462" cy="7571875"/>
          </a:xfrm>
          <a:solidFill>
            <a:srgbClr val="ED7D31"/>
          </a:solidFill>
        </p:spPr>
      </p:pic>
      <p:sp>
        <p:nvSpPr>
          <p:cNvPr id="5" name="TextBox 4"/>
          <p:cNvSpPr txBox="1"/>
          <p:nvPr/>
        </p:nvSpPr>
        <p:spPr>
          <a:xfrm>
            <a:off x="468972" y="910111"/>
            <a:ext cx="3771952" cy="3157393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Цикл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ходьбы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– полный комплекс движений от контакта пятки стопы опоры до следующего контакта этой же пятки. Полный цикл состоит из двойного шага, включающего 2 одиночных (коротких) шага. Одиночный шаг, в свою очередь, состоит из двух простых шагов, заднего 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переднего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2131" y="355984"/>
            <a:ext cx="1157688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Ходьба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0581" y="474237"/>
            <a:ext cx="7005994" cy="28075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255" y="4461641"/>
            <a:ext cx="5553455" cy="2673358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Цикл движения похож на ходьбу, те же силы и группы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мышц; Отсутствие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фазы двойной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опор; Наличие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фазы полета (вместо двойной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опоры; Более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быстрое отталкивание и под более острым углом, чем при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ходьбе; Больший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наклон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туловища; При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приземлении нога частично согнута в коленном суставе (амортизация)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286855" y="1873250"/>
            <a:ext cx="1338090" cy="689841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09863" y="3957261"/>
            <a:ext cx="775854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Бег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3457" y="3438735"/>
            <a:ext cx="4490397" cy="3179687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5874327" y="5066621"/>
            <a:ext cx="1440873" cy="720436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71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857999"/>
          </a:xfrm>
        </p:spPr>
      </p:pic>
      <p:sp>
        <p:nvSpPr>
          <p:cNvPr id="6" name="TextBox 5"/>
          <p:cNvSpPr txBox="1"/>
          <p:nvPr/>
        </p:nvSpPr>
        <p:spPr>
          <a:xfrm>
            <a:off x="4288220" y="3428101"/>
            <a:ext cx="3499946" cy="2554545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выполнении прыжка с одной ноги после двойного шага игрок может трансформировать энергию бега в энергию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прыжка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7497" y="195632"/>
            <a:ext cx="1386625" cy="466519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Прыжки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256"/>
          <a:stretch>
            <a:fillRect/>
          </a:stretch>
        </p:blipFill>
        <p:spPr>
          <a:xfrm>
            <a:off x="8103305" y="3435690"/>
            <a:ext cx="3500117" cy="3138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63932" y="3656062"/>
            <a:ext cx="138807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39" b="15543"/>
          <a:stretch>
            <a:fillRect/>
          </a:stretch>
        </p:blipFill>
        <p:spPr>
          <a:xfrm>
            <a:off x="425668" y="3452649"/>
            <a:ext cx="3516057" cy="3168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4497" y="1734207"/>
            <a:ext cx="3436882" cy="1631216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Первый преимущественно совершается во время выполнения двойного шага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3834" y="2254468"/>
            <a:ext cx="3326525" cy="1015663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Второй – как с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напрыжки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так и с места.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8983980">
            <a:off x="7378262" y="1245477"/>
            <a:ext cx="409904" cy="1198179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2337288">
            <a:off x="4330262" y="1303282"/>
            <a:ext cx="409904" cy="1198179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58055" y="835572"/>
            <a:ext cx="5770180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 баскетболе существует 2 вида прыжков: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9710" y="1166648"/>
            <a:ext cx="1912703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 одной ноги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43545" y="1655380"/>
            <a:ext cx="1425390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Прыжком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54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7675046" y="328918"/>
            <a:ext cx="1825335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Повороты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152" y="1182413"/>
            <a:ext cx="10578662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Существует два способа поворотов на месте: вперед и назад, название способа поворота зависит от направления движения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плеча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4727" y="328918"/>
            <a:ext cx="4416594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Специфические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движения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957083" y="310893"/>
            <a:ext cx="1593272" cy="425458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2194" y="2771804"/>
            <a:ext cx="4756659" cy="303814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Дуга 11"/>
          <p:cNvSpPr/>
          <p:nvPr/>
        </p:nvSpPr>
        <p:spPr>
          <a:xfrm rot="16200000" flipH="1">
            <a:off x="1493583" y="2108176"/>
            <a:ext cx="910788" cy="1865958"/>
          </a:xfrm>
          <a:prstGeom prst="arc">
            <a:avLst>
              <a:gd name="adj1" fmla="val 16200000"/>
              <a:gd name="adj2" fmla="val 5635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9834043">
            <a:off x="1763274" y="2627470"/>
            <a:ext cx="1763194" cy="1718892"/>
          </a:xfrm>
          <a:prstGeom prst="arc">
            <a:avLst>
              <a:gd name="adj1" fmla="val 16200000"/>
              <a:gd name="adj2" fmla="val 180605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21217632">
            <a:off x="2082107" y="2591766"/>
            <a:ext cx="1460014" cy="526040"/>
          </a:xfrm>
          <a:prstGeom prst="arc">
            <a:avLst>
              <a:gd name="adj1" fmla="val 16200000"/>
              <a:gd name="adj2" fmla="val 1970429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>
            <a:off x="1570417" y="2702354"/>
            <a:ext cx="1254466" cy="46977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21407812">
            <a:off x="1372401" y="2716012"/>
            <a:ext cx="1016319" cy="413187"/>
          </a:xfrm>
          <a:prstGeom prst="arc">
            <a:avLst>
              <a:gd name="adj1" fmla="val 14909705"/>
              <a:gd name="adj2" fmla="val 1903642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1103550" y="2711076"/>
            <a:ext cx="1209886" cy="479306"/>
          </a:xfrm>
          <a:prstGeom prst="arc">
            <a:avLst>
              <a:gd name="adj1" fmla="val 10992338"/>
              <a:gd name="adj2" fmla="val 169110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2202484" flipV="1">
            <a:off x="1206147" y="3356986"/>
            <a:ext cx="443592" cy="128513"/>
          </a:xfrm>
          <a:prstGeom prst="rightArrow">
            <a:avLst>
              <a:gd name="adj1" fmla="val 50000"/>
              <a:gd name="adj2" fmla="val 2004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36025" y="3216164"/>
            <a:ext cx="2806265" cy="1938992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если движение (переступание) выполняется в сторону опорной ноги, то это — поворот вперед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23285" y="3058511"/>
            <a:ext cx="2853557" cy="1938992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соответственно при движении (переступании) в противоположном направлении — поворот назад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0069" y="2569779"/>
            <a:ext cx="1127232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ВПЕРЕД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58855" y="2380593"/>
            <a:ext cx="1079142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НАЗАД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65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36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68" t="4005" r="14632" b="8044"/>
          <a:stretch/>
        </p:blipFill>
        <p:spPr>
          <a:xfrm>
            <a:off x="858396" y="3098653"/>
            <a:ext cx="4484072" cy="28134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07" t="5053" r="5545" b="3578"/>
          <a:stretch/>
        </p:blipFill>
        <p:spPr>
          <a:xfrm>
            <a:off x="6054578" y="3105806"/>
            <a:ext cx="5488397" cy="27747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585546" y="1119355"/>
            <a:ext cx="6873765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игре применяют остановки двух разновидностей: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469" y="6457890"/>
            <a:ext cx="11230960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Остановка прыжком осуществляется толчком правой или левой ноги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2922" y="2427891"/>
            <a:ext cx="2484976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Двумя шагами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7686" y="2443655"/>
            <a:ext cx="1685078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Прыжком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9964" y="441435"/>
            <a:ext cx="1969112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Остановки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461555">
            <a:off x="3812798" y="1569583"/>
            <a:ext cx="420108" cy="875191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422089">
            <a:off x="7800102" y="1625665"/>
            <a:ext cx="375862" cy="837039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164" y="-22380"/>
            <a:ext cx="12231786" cy="6880380"/>
          </a:xfrm>
        </p:spPr>
      </p:pic>
      <p:sp>
        <p:nvSpPr>
          <p:cNvPr id="5" name="TextBox 4"/>
          <p:cNvSpPr txBox="1"/>
          <p:nvPr/>
        </p:nvSpPr>
        <p:spPr>
          <a:xfrm>
            <a:off x="9257760" y="459245"/>
            <a:ext cx="1541620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Финты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39048" y="1393099"/>
            <a:ext cx="2301765" cy="4708981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Финтами называют эффективные методики, которые применяют на площадке, чтобы запутать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соперника; финты бывают разные: движениями рук, ног,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мячем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глазами, корпусом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918" y="304919"/>
            <a:ext cx="4196983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Взаимодействие с мячом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424" y="265435"/>
            <a:ext cx="1491114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Броски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589823" y="304919"/>
            <a:ext cx="1258256" cy="455006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677103" y="3307470"/>
            <a:ext cx="833883" cy="40011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Данк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8593" y="5690388"/>
            <a:ext cx="1652336" cy="40011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Джампшот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7033" y="4021575"/>
            <a:ext cx="3793386" cy="24413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013" y="1004746"/>
            <a:ext cx="4093732" cy="2302724"/>
          </a:xfrm>
          <a:prstGeom prst="rect">
            <a:avLst/>
          </a:prstGeom>
        </p:spPr>
      </p:pic>
      <p:sp>
        <p:nvSpPr>
          <p:cNvPr id="20" name="Стрелка вниз 19"/>
          <p:cNvSpPr/>
          <p:nvPr/>
        </p:nvSpPr>
        <p:spPr>
          <a:xfrm rot="2293724">
            <a:off x="5112836" y="696559"/>
            <a:ext cx="493003" cy="1848155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354810">
            <a:off x="5328174" y="871648"/>
            <a:ext cx="572657" cy="4059608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54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647937" cy="7315200"/>
          </a:xfrm>
        </p:spPr>
      </p:pic>
      <p:sp>
        <p:nvSpPr>
          <p:cNvPr id="3" name="TextBox 2"/>
          <p:cNvSpPr txBox="1"/>
          <p:nvPr/>
        </p:nvSpPr>
        <p:spPr>
          <a:xfrm>
            <a:off x="567560" y="566241"/>
            <a:ext cx="4871544" cy="400110"/>
          </a:xfrm>
          <a:prstGeom prst="rect">
            <a:avLst/>
          </a:prstGeom>
          <a:solidFill>
            <a:srgbClr val="ED7D31"/>
          </a:solidFill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 броскам также относятся: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89798" y="502460"/>
            <a:ext cx="1491917" cy="400110"/>
          </a:xfrm>
          <a:prstGeom prst="rect">
            <a:avLst/>
          </a:prstGeom>
          <a:solidFill>
            <a:srgbClr val="ED7D3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atin typeface="Century Gothic" panose="020B0502020202020204" pitchFamily="34" charset="0"/>
              </a:rPr>
              <a:t>Фэйдэвэй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2218" y="1003865"/>
            <a:ext cx="4717751" cy="265373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169" y="1527956"/>
            <a:ext cx="5598586" cy="307723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5617201" y="1027907"/>
            <a:ext cx="909723" cy="422522"/>
          </a:xfrm>
          <a:prstGeom prst="rect">
            <a:avLst/>
          </a:prstGeom>
          <a:solidFill>
            <a:srgbClr val="ED7D31"/>
          </a:solidFill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Крюк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0783" y="3786934"/>
            <a:ext cx="4659158" cy="319138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7111202" y="3902779"/>
            <a:ext cx="1239442" cy="400110"/>
          </a:xfrm>
          <a:prstGeom prst="rect">
            <a:avLst/>
          </a:prstGeom>
          <a:solidFill>
            <a:srgbClr val="ED7D3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Century Gothic" panose="020B0502020202020204" pitchFamily="34" charset="0"/>
              </a:rPr>
              <a:t>Лэйн</a:t>
            </a:r>
            <a:r>
              <a:rPr lang="ru-RU" sz="2000" b="1" dirty="0" smtClean="0">
                <a:latin typeface="Century Gothic" panose="020B0502020202020204" pitchFamily="34" charset="0"/>
              </a:rPr>
              <a:t>-ин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20468557">
            <a:off x="9172506" y="4062493"/>
            <a:ext cx="449179" cy="217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9909501" y="3902462"/>
            <a:ext cx="530075" cy="2003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145948">
            <a:off x="10721175" y="4010270"/>
            <a:ext cx="522970" cy="2244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65858" y="4919008"/>
            <a:ext cx="6345344" cy="1938992"/>
          </a:xfrm>
          <a:prstGeom prst="rect">
            <a:avLst/>
          </a:prstGeom>
          <a:solidFill>
            <a:srgbClr val="ED7D3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Разновидности бросков в баскетболе классифицируются по разным признакам, и можно насчитать более десятка разных вариантов. В этом материале </a:t>
            </a:r>
            <a:r>
              <a:rPr lang="ru-RU" sz="2000" b="1" dirty="0" smtClean="0">
                <a:latin typeface="Century Gothic" panose="020B0502020202020204" pitchFamily="34" charset="0"/>
              </a:rPr>
              <a:t>представлены примеры </a:t>
            </a:r>
            <a:r>
              <a:rPr lang="ru-RU" sz="2000" b="1" dirty="0">
                <a:latin typeface="Century Gothic" panose="020B0502020202020204" pitchFamily="34" charset="0"/>
              </a:rPr>
              <a:t>самых распространенных и известных </a:t>
            </a:r>
            <a:r>
              <a:rPr lang="ru-RU" sz="2000" b="1" dirty="0" smtClean="0">
                <a:latin typeface="Century Gothic" panose="020B0502020202020204" pitchFamily="34" charset="0"/>
              </a:rPr>
              <a:t>типов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089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5123</TotalTime>
  <Words>644</Words>
  <Application>Microsoft Office PowerPoint</Application>
  <PresentationFormat>Произвольный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 650</dc:creator>
  <cp:lastModifiedBy>СТЕБНЕВСКИЕ</cp:lastModifiedBy>
  <cp:revision>72</cp:revision>
  <dcterms:created xsi:type="dcterms:W3CDTF">2023-11-11T16:02:59Z</dcterms:created>
  <dcterms:modified xsi:type="dcterms:W3CDTF">2023-11-26T19:01:14Z</dcterms:modified>
</cp:coreProperties>
</file>