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9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66"/>
    <p:restoredTop sz="94643"/>
  </p:normalViewPr>
  <p:slideViewPr>
    <p:cSldViewPr snapToGrid="0">
      <p:cViewPr varScale="1">
        <p:scale>
          <a:sx n="110" d="100"/>
          <a:sy n="110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8:10:10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301 436 24575,'-28'0'0,"-2"4"0,4 11 0,-4 5 0,4-10 0,2 4 0,6-4 0,-1-5 0,5-1 0,1-4 0,4 0 0,1 0 0,-1-4 0,0-5 0,0-5 0,-1-10 0,5 4 0,-4-4 0,9 5 0,-5 5 0,5 1 0,0 5 0,0-1 0,0 0 0,0 1 0,0-5 0,0-2 0,0-3 0,0-6 0,0-2 0,5-10 0,1-2 0,5-1 0,0 2 0,-1 7 0,0 4 0,-2 7 0,2 6 0,-2 8 0,0 1 0,0 4 0,0 0 0,-4 4 0,4 5 0,-3 5 0,0 5 0,3-5 0,-7 3 0,7-3 0,-7 0 0,7 4 0,-7-4 0,4 0 0,-1 4 0,-4-9 0,4 4 0,0-5 0,-3 0 0,3 1 0,-4 0 0,4-5 0,-3 4 0,9-8 0,-4 1 0,2-6 0,-5-3 0,-3 4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8:10:12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81 24575,'0'25'0,"0"4"0,0-9 0,0 9 0,0-10 0,0 5 0,0-5 0,0 0 0,0-1 0,0 0 0,0 1 0,0-5 0,0 4 0,0-9 0,0 4 0,0-4 0,0-1 0,0 0 0,0-37 0,0 10 0,0-31 0,0 19 0,0 0 0,0 1 0,0-1 0,0 0 0,0 1 0,0 4 0,0 2 0,0 10 0,0 2 0,0 3 0,0 1 0,0 0 0,0 0 0,0 0 0,0 26 0,0-8 0,0 18 0,0-15 0,-4-5 0,3-3 0,-3-2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8:10:14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24575,'3'17'0,"-1"3"0,6-6 0,-4 4 0,2 6 0,2-4 0,-7 10 0,3-15 0,1 13 0,-4-17 0,3 7 0,-4-10 0,4 1 0,-3-28 0,3 13 0,-4-26 0,0 18 0,0 0 0,4-4 0,-3 4 0,7 0 0,-3-4 0,-1 9 0,4-4 0,-7 0 0,6 4 0,-6-4 0,0 8 0,-6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8:09:59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8:10:01.3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0 219 24575,'0'-23'0,"0"-5"0,0 8 0,0-4 0,0 0 0,0 4 0,0-4 0,4 10 0,-3-4 0,3 9 0,-1-4 0,-2 12 0,3 14 0,-4 3 0,0 11 0,0-8 0,0-1 0,0 6 0,0-4 0,0 4 0,0 0 0,0-4 0,0 9 0,0-9 0,0 4 0,0-6 0,0 1 0,0-5 0,0-1 0,0-5 0,0 1 0,0-29 0,0 10 0,0-24 0,4 15 0,-4-5 0,9 4 0,-4-9 0,5 9 0,-5-4 0,4 5 0,-9 0 0,8 5 0,-6 1 0,1 4 0,1 5 0,-3-4 0,6 7 0,-2-2 0,-1 14 0,0 0 0,-4 11 0,0 2 0,0-4 0,0 4 0,0 0 0,0 1 0,0 0 0,0 5 0,4-11 0,-3 10 0,7-9 0,-7 10 0,7-10 0,-6-1 0,6-2 0,-8-7 0,8 3 0,-6-5 0,4-3 0,-1-1 0,3-20 0,-3 8 0,-1-17 0,-4 11 0,0-10 0,4 4 0,-3 1 0,3 1 0,-4 8 0,0-3 0,0 5 0,0 31 0,0-11 0,0 22 0,0-16 0,0-9 0,-4 4 0,3-5 0,-6-3 0,2-1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8:10:03.6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59 350 24575,'-10'23'0,"5"4"0,-4-2 0,3 5 0,0 1 0,-2 0 0,6-6 0,-2-2 0,4-4 0,0 0 0,0-5 0,0-1 0,0 0 0,0-4 0,0 4 0,-4-5 0,3 1 0,-3-1 0,4 1 0,0-33 0,0 12 0,0-26 0,0 14 0,0 4 0,0-10 0,0 10 0,0-4 0,0 6 0,0-6 0,0 8 0,0-7 0,0 9 0,4 0 0,-3-4 0,3 9 0,-1-5 0,-2 6 0,3 0 0,-8 4 0,8-14 0,-2 7 0,13-18 0,-4-3 0,8 0 0,-6-11 0,6 10 0,-8-3 0,4 5 0,-5 6 0,-1 1 0,1 14 0,-2-3 0,-3 16 0,-5 9 0,-1-2 0,-7 10 0,8-12 0,-8 1 0,7-1 0,-7 1 0,7-1 0,-6 0 0,6 1 0,-7-1 0,4 1 0,-1-1 0,-3 0 0,7 1 0,-6-1 0,6 1 0,-7-1 0,7 0 0,-6-3 0,3-2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C177E-D1F8-594D-90B6-1703699B077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7EE59-41D3-9842-AA44-025A81F73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2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ED43-CF80-9540-98E1-F9B1F5CE24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7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ED43-CF80-9540-98E1-F9B1F5CE24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5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8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1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2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9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12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0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1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9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8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0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8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4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3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4521F-2AA9-7F4D-A2F9-CEA1B3105A2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4B3AC0-92C3-CD44-AA14-32F66EE6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6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29.png"/><Relationship Id="rId4" Type="http://schemas.openxmlformats.org/officeDocument/2006/relationships/customXml" Target="../ink/ink4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2394" y="2425511"/>
            <a:ext cx="10939987" cy="2491980"/>
          </a:xfrm>
          <a:custGeom>
            <a:avLst/>
            <a:gdLst/>
            <a:ahLst/>
            <a:cxnLst/>
            <a:rect l="l" t="t" r="r" b="b"/>
            <a:pathLst>
              <a:path w="17633500" h="4224693">
                <a:moveTo>
                  <a:pt x="0" y="0"/>
                </a:moveTo>
                <a:lnTo>
                  <a:pt x="17633501" y="0"/>
                </a:lnTo>
                <a:lnTo>
                  <a:pt x="17633501" y="4224692"/>
                </a:lnTo>
                <a:lnTo>
                  <a:pt x="0" y="4224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4413" y="-95179"/>
            <a:ext cx="11371787" cy="320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</a:pPr>
            <a:r>
              <a:rPr lang="en-US" sz="5221" spc="1645" dirty="0" err="1">
                <a:solidFill>
                  <a:srgbClr val="000000"/>
                </a:solidFill>
                <a:latin typeface="Blackest Text"/>
              </a:rPr>
              <a:t>Биомеханические</a:t>
            </a:r>
            <a:r>
              <a:rPr lang="en-US" sz="5221" spc="1645" dirty="0">
                <a:solidFill>
                  <a:srgbClr val="000000"/>
                </a:solidFill>
                <a:latin typeface="Blackest Text"/>
              </a:rPr>
              <a:t> </a:t>
            </a:r>
            <a:r>
              <a:rPr lang="en-US" sz="5221" spc="1645" dirty="0" err="1">
                <a:solidFill>
                  <a:srgbClr val="000000"/>
                </a:solidFill>
                <a:latin typeface="Blackest Text"/>
              </a:rPr>
              <a:t>основы</a:t>
            </a:r>
            <a:r>
              <a:rPr lang="en-US" sz="5221" spc="1645" dirty="0">
                <a:solidFill>
                  <a:srgbClr val="000000"/>
                </a:solidFill>
                <a:latin typeface="Blackest Text"/>
              </a:rPr>
              <a:t> </a:t>
            </a:r>
            <a:r>
              <a:rPr lang="en-US" sz="5221" spc="1645" dirty="0" err="1">
                <a:solidFill>
                  <a:srgbClr val="000000"/>
                </a:solidFill>
                <a:latin typeface="Blackest Text"/>
              </a:rPr>
              <a:t>техники</a:t>
            </a:r>
            <a:r>
              <a:rPr lang="en-US" sz="5221" spc="1645" dirty="0">
                <a:solidFill>
                  <a:srgbClr val="000000"/>
                </a:solidFill>
                <a:latin typeface="Blackest Text"/>
              </a:rPr>
              <a:t> </a:t>
            </a:r>
            <a:r>
              <a:rPr lang="en-US" sz="5221" spc="1645" dirty="0" err="1">
                <a:solidFill>
                  <a:srgbClr val="000000"/>
                </a:solidFill>
                <a:latin typeface="Blackest Text"/>
              </a:rPr>
              <a:t>движений</a:t>
            </a:r>
            <a:r>
              <a:rPr lang="en-US" sz="5221" spc="1645" dirty="0">
                <a:solidFill>
                  <a:srgbClr val="000000"/>
                </a:solidFill>
                <a:latin typeface="Blackest Text"/>
              </a:rPr>
              <a:t> </a:t>
            </a:r>
            <a:r>
              <a:rPr lang="en-US" sz="5221" spc="1645" dirty="0" err="1">
                <a:solidFill>
                  <a:srgbClr val="000000"/>
                </a:solidFill>
                <a:latin typeface="Blackest Text"/>
              </a:rPr>
              <a:t>фигуриста</a:t>
            </a:r>
            <a:endParaRPr lang="en-US" sz="5221" spc="1645" dirty="0">
              <a:solidFill>
                <a:srgbClr val="000000"/>
              </a:solidFill>
              <a:latin typeface="Blackest Text"/>
            </a:endParaRPr>
          </a:p>
          <a:p>
            <a:pPr algn="ctr">
              <a:lnSpc>
                <a:spcPts val="6266"/>
              </a:lnSpc>
              <a:spcBef>
                <a:spcPct val="0"/>
              </a:spcBef>
            </a:pPr>
            <a:endParaRPr lang="en-US" sz="5221" spc="1645" dirty="0">
              <a:solidFill>
                <a:srgbClr val="000000"/>
              </a:solidFill>
              <a:latin typeface="Blackest Tex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49600" y="5156201"/>
            <a:ext cx="8612781" cy="34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73"/>
              </a:lnSpc>
            </a:pPr>
            <a:endParaRPr lang="en-US" sz="12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A2A5A-FBC7-2E8B-DF23-E1F394D41EF3}"/>
              </a:ext>
            </a:extLst>
          </p:cNvPr>
          <p:cNvSpPr txBox="1"/>
          <p:nvPr/>
        </p:nvSpPr>
        <p:spPr>
          <a:xfrm>
            <a:off x="7539624" y="4734918"/>
            <a:ext cx="3966576" cy="212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3" b="1" dirty="0"/>
              <a:t>Работу выполнила:</a:t>
            </a:r>
          </a:p>
          <a:p>
            <a:r>
              <a:rPr lang="ru-RU" sz="1333" b="1" dirty="0"/>
              <a:t>Попова Софья Сергеевна студентка 204 группы ФГБОУ ВО «ВГАФК»</a:t>
            </a:r>
          </a:p>
          <a:p>
            <a:r>
              <a:rPr lang="ru-RU" sz="1333" b="1" dirty="0"/>
              <a:t>Руководители: </a:t>
            </a:r>
          </a:p>
          <a:p>
            <a:r>
              <a:rPr lang="ru-RU" sz="1333" b="1" dirty="0" err="1"/>
              <a:t>Лущик</a:t>
            </a:r>
            <a:r>
              <a:rPr lang="ru-RU" sz="1333" b="1" dirty="0"/>
              <a:t> Ирина Владимировна</a:t>
            </a:r>
          </a:p>
          <a:p>
            <a:r>
              <a:rPr lang="ru-RU" sz="1333" b="1" dirty="0"/>
              <a:t>доцент кафедры </a:t>
            </a:r>
            <a:r>
              <a:rPr lang="ru-RU" sz="1333" b="1" dirty="0" err="1"/>
              <a:t>ТиТФКиС</a:t>
            </a:r>
            <a:r>
              <a:rPr lang="ru-RU" sz="1333" b="1" dirty="0"/>
              <a:t> ФГБОУ ВО «ВГАФК»</a:t>
            </a:r>
          </a:p>
          <a:p>
            <a:r>
              <a:rPr lang="ru-RU" sz="1333" b="1" dirty="0" err="1"/>
              <a:t>Абдрахманова</a:t>
            </a:r>
            <a:r>
              <a:rPr lang="ru-RU" sz="1333" b="1" dirty="0"/>
              <a:t> Ирина Владимировна </a:t>
            </a:r>
          </a:p>
          <a:p>
            <a:r>
              <a:rPr lang="ru-RU" sz="1333" b="1" dirty="0"/>
              <a:t>доцент кафедры </a:t>
            </a:r>
            <a:r>
              <a:rPr lang="ru-RU" sz="1333" b="1" dirty="0" err="1"/>
              <a:t>ТиТФКиС</a:t>
            </a:r>
            <a:r>
              <a:rPr lang="ru-RU" sz="1333" b="1" dirty="0"/>
              <a:t> ФГБОУ ВО «ВГАФК»</a:t>
            </a:r>
          </a:p>
          <a:p>
            <a:endParaRPr lang="ru-RU" sz="1333" dirty="0"/>
          </a:p>
          <a:p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01255" y="-95250"/>
            <a:ext cx="10156903" cy="271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4"/>
              </a:lnSpc>
            </a:pPr>
            <a:r>
              <a:rPr lang="en-US" sz="5132" spc="1534">
                <a:solidFill>
                  <a:srgbClr val="231F20"/>
                </a:solidFill>
                <a:latin typeface="TT Commons Pro Expanded"/>
              </a:rPr>
              <a:t>ДВИЖЕНИЕ ТЕЛА В ПОЛЕТЕ</a:t>
            </a:r>
          </a:p>
          <a:p>
            <a:pPr algn="ctr">
              <a:lnSpc>
                <a:spcPts val="7184"/>
              </a:lnSpc>
            </a:pPr>
            <a:endParaRPr lang="en-US" sz="5132" spc="1534">
              <a:solidFill>
                <a:srgbClr val="231F20"/>
              </a:solidFill>
              <a:latin typeface="TT Commons Pro Expande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45432" y="2766036"/>
            <a:ext cx="11301137" cy="3243757"/>
          </a:xfrm>
          <a:custGeom>
            <a:avLst/>
            <a:gdLst/>
            <a:ahLst/>
            <a:cxnLst/>
            <a:rect l="l" t="t" r="r" b="b"/>
            <a:pathLst>
              <a:path w="16951705" h="4865636">
                <a:moveTo>
                  <a:pt x="0" y="0"/>
                </a:moveTo>
                <a:lnTo>
                  <a:pt x="16951704" y="0"/>
                </a:lnTo>
                <a:lnTo>
                  <a:pt x="16951704" y="4865636"/>
                </a:lnTo>
                <a:lnTo>
                  <a:pt x="0" y="4865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0747" y="744153"/>
            <a:ext cx="8160603" cy="4369323"/>
          </a:xfrm>
          <a:custGeom>
            <a:avLst/>
            <a:gdLst/>
            <a:ahLst/>
            <a:cxnLst/>
            <a:rect l="l" t="t" r="r" b="b"/>
            <a:pathLst>
              <a:path w="12240905" h="6553985">
                <a:moveTo>
                  <a:pt x="0" y="0"/>
                </a:moveTo>
                <a:lnTo>
                  <a:pt x="12240905" y="0"/>
                </a:lnTo>
                <a:lnTo>
                  <a:pt x="12240905" y="6553985"/>
                </a:lnTo>
                <a:lnTo>
                  <a:pt x="0" y="65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370746" y="1614108"/>
            <a:ext cx="229870" cy="424305"/>
            <a:chOff x="0" y="0"/>
            <a:chExt cx="642620" cy="1186180"/>
          </a:xfrm>
        </p:grpSpPr>
        <p:sp>
          <p:nvSpPr>
            <p:cNvPr id="4" name="Freeform 4"/>
            <p:cNvSpPr/>
            <p:nvPr/>
          </p:nvSpPr>
          <p:spPr>
            <a:xfrm>
              <a:off x="34290" y="48260"/>
              <a:ext cx="557530" cy="1093470"/>
            </a:xfrm>
            <a:custGeom>
              <a:avLst/>
              <a:gdLst/>
              <a:ahLst/>
              <a:cxnLst/>
              <a:rect l="l" t="t" r="r" b="b"/>
              <a:pathLst>
                <a:path w="557530" h="1093470">
                  <a:moveTo>
                    <a:pt x="430530" y="104140"/>
                  </a:moveTo>
                  <a:cubicBezTo>
                    <a:pt x="491490" y="561340"/>
                    <a:pt x="539750" y="699770"/>
                    <a:pt x="542290" y="788670"/>
                  </a:cubicBezTo>
                  <a:cubicBezTo>
                    <a:pt x="543560" y="844550"/>
                    <a:pt x="516890" y="925830"/>
                    <a:pt x="521970" y="927100"/>
                  </a:cubicBezTo>
                  <a:cubicBezTo>
                    <a:pt x="524510" y="928370"/>
                    <a:pt x="542290" y="876300"/>
                    <a:pt x="544830" y="876300"/>
                  </a:cubicBezTo>
                  <a:cubicBezTo>
                    <a:pt x="546100" y="876300"/>
                    <a:pt x="547370" y="885190"/>
                    <a:pt x="546100" y="891540"/>
                  </a:cubicBezTo>
                  <a:cubicBezTo>
                    <a:pt x="542290" y="904240"/>
                    <a:pt x="528320" y="933450"/>
                    <a:pt x="511810" y="942340"/>
                  </a:cubicBezTo>
                  <a:cubicBezTo>
                    <a:pt x="496570" y="951230"/>
                    <a:pt x="466090" y="949960"/>
                    <a:pt x="450850" y="942340"/>
                  </a:cubicBezTo>
                  <a:cubicBezTo>
                    <a:pt x="436880" y="935990"/>
                    <a:pt x="429260" y="923290"/>
                    <a:pt x="420370" y="908050"/>
                  </a:cubicBezTo>
                  <a:cubicBezTo>
                    <a:pt x="407670" y="885190"/>
                    <a:pt x="402590" y="848360"/>
                    <a:pt x="396240" y="811530"/>
                  </a:cubicBezTo>
                  <a:cubicBezTo>
                    <a:pt x="387350" y="764540"/>
                    <a:pt x="381000" y="721360"/>
                    <a:pt x="375920" y="650240"/>
                  </a:cubicBezTo>
                  <a:cubicBezTo>
                    <a:pt x="365760" y="516890"/>
                    <a:pt x="345440" y="147320"/>
                    <a:pt x="358140" y="66040"/>
                  </a:cubicBezTo>
                  <a:cubicBezTo>
                    <a:pt x="361950" y="43180"/>
                    <a:pt x="363220" y="34290"/>
                    <a:pt x="373380" y="24130"/>
                  </a:cubicBezTo>
                  <a:cubicBezTo>
                    <a:pt x="384810" y="12700"/>
                    <a:pt x="411480" y="1270"/>
                    <a:pt x="427990" y="2540"/>
                  </a:cubicBezTo>
                  <a:cubicBezTo>
                    <a:pt x="443230" y="3810"/>
                    <a:pt x="458470" y="12700"/>
                    <a:pt x="468630" y="22860"/>
                  </a:cubicBezTo>
                  <a:cubicBezTo>
                    <a:pt x="477520" y="33020"/>
                    <a:pt x="481330" y="41910"/>
                    <a:pt x="485140" y="64770"/>
                  </a:cubicBezTo>
                  <a:cubicBezTo>
                    <a:pt x="504190" y="165100"/>
                    <a:pt x="527050" y="792480"/>
                    <a:pt x="478790" y="883920"/>
                  </a:cubicBezTo>
                  <a:cubicBezTo>
                    <a:pt x="466090" y="909320"/>
                    <a:pt x="445770" y="914400"/>
                    <a:pt x="429260" y="918210"/>
                  </a:cubicBezTo>
                  <a:cubicBezTo>
                    <a:pt x="414020" y="920750"/>
                    <a:pt x="394970" y="914400"/>
                    <a:pt x="383540" y="908050"/>
                  </a:cubicBezTo>
                  <a:cubicBezTo>
                    <a:pt x="374650" y="902970"/>
                    <a:pt x="369570" y="897890"/>
                    <a:pt x="363220" y="883920"/>
                  </a:cubicBezTo>
                  <a:cubicBezTo>
                    <a:pt x="339090" y="833120"/>
                    <a:pt x="318770" y="580390"/>
                    <a:pt x="294640" y="499110"/>
                  </a:cubicBezTo>
                  <a:cubicBezTo>
                    <a:pt x="283210" y="459740"/>
                    <a:pt x="274320" y="415290"/>
                    <a:pt x="259080" y="415290"/>
                  </a:cubicBezTo>
                  <a:cubicBezTo>
                    <a:pt x="237490" y="414020"/>
                    <a:pt x="195580" y="514350"/>
                    <a:pt x="176530" y="577850"/>
                  </a:cubicBezTo>
                  <a:cubicBezTo>
                    <a:pt x="153670" y="656590"/>
                    <a:pt x="172720" y="814070"/>
                    <a:pt x="147320" y="858520"/>
                  </a:cubicBezTo>
                  <a:cubicBezTo>
                    <a:pt x="137160" y="877570"/>
                    <a:pt x="121920" y="883920"/>
                    <a:pt x="107950" y="889000"/>
                  </a:cubicBezTo>
                  <a:cubicBezTo>
                    <a:pt x="96520" y="892810"/>
                    <a:pt x="85090" y="894080"/>
                    <a:pt x="73660" y="890270"/>
                  </a:cubicBezTo>
                  <a:cubicBezTo>
                    <a:pt x="57150" y="885190"/>
                    <a:pt x="31750" y="863600"/>
                    <a:pt x="22860" y="849630"/>
                  </a:cubicBezTo>
                  <a:cubicBezTo>
                    <a:pt x="16510" y="839470"/>
                    <a:pt x="15240" y="833120"/>
                    <a:pt x="16510" y="816610"/>
                  </a:cubicBezTo>
                  <a:cubicBezTo>
                    <a:pt x="20320" y="768350"/>
                    <a:pt x="93980" y="614680"/>
                    <a:pt x="118110" y="535940"/>
                  </a:cubicBezTo>
                  <a:cubicBezTo>
                    <a:pt x="134620" y="480060"/>
                    <a:pt x="143510" y="444500"/>
                    <a:pt x="152400" y="391160"/>
                  </a:cubicBezTo>
                  <a:cubicBezTo>
                    <a:pt x="162560" y="327660"/>
                    <a:pt x="173990" y="233680"/>
                    <a:pt x="171450" y="180340"/>
                  </a:cubicBezTo>
                  <a:cubicBezTo>
                    <a:pt x="170180" y="147320"/>
                    <a:pt x="153670" y="123190"/>
                    <a:pt x="157480" y="100330"/>
                  </a:cubicBezTo>
                  <a:cubicBezTo>
                    <a:pt x="161290" y="80010"/>
                    <a:pt x="175260" y="57150"/>
                    <a:pt x="189230" y="46990"/>
                  </a:cubicBezTo>
                  <a:cubicBezTo>
                    <a:pt x="201930" y="38100"/>
                    <a:pt x="222250" y="35560"/>
                    <a:pt x="236220" y="36830"/>
                  </a:cubicBezTo>
                  <a:cubicBezTo>
                    <a:pt x="247650" y="38100"/>
                    <a:pt x="256540" y="41910"/>
                    <a:pt x="265430" y="49530"/>
                  </a:cubicBezTo>
                  <a:cubicBezTo>
                    <a:pt x="276860" y="60960"/>
                    <a:pt x="290830" y="83820"/>
                    <a:pt x="292100" y="106680"/>
                  </a:cubicBezTo>
                  <a:cubicBezTo>
                    <a:pt x="293370" y="138430"/>
                    <a:pt x="257810" y="167640"/>
                    <a:pt x="246380" y="224790"/>
                  </a:cubicBezTo>
                  <a:cubicBezTo>
                    <a:pt x="218440" y="360680"/>
                    <a:pt x="162560" y="863600"/>
                    <a:pt x="222250" y="937260"/>
                  </a:cubicBezTo>
                  <a:cubicBezTo>
                    <a:pt x="243840" y="963930"/>
                    <a:pt x="290830" y="962660"/>
                    <a:pt x="313690" y="953770"/>
                  </a:cubicBezTo>
                  <a:cubicBezTo>
                    <a:pt x="335280" y="944880"/>
                    <a:pt x="345440" y="919480"/>
                    <a:pt x="359410" y="891540"/>
                  </a:cubicBezTo>
                  <a:cubicBezTo>
                    <a:pt x="379730" y="849630"/>
                    <a:pt x="400050" y="772160"/>
                    <a:pt x="410210" y="718820"/>
                  </a:cubicBezTo>
                  <a:cubicBezTo>
                    <a:pt x="419100" y="674370"/>
                    <a:pt x="422910" y="635000"/>
                    <a:pt x="422910" y="594360"/>
                  </a:cubicBezTo>
                  <a:cubicBezTo>
                    <a:pt x="422910" y="553720"/>
                    <a:pt x="422910" y="518160"/>
                    <a:pt x="414020" y="473710"/>
                  </a:cubicBezTo>
                  <a:cubicBezTo>
                    <a:pt x="403860" y="416560"/>
                    <a:pt x="351790" y="284480"/>
                    <a:pt x="355600" y="283210"/>
                  </a:cubicBezTo>
                  <a:cubicBezTo>
                    <a:pt x="358140" y="281940"/>
                    <a:pt x="383540" y="327660"/>
                    <a:pt x="391160" y="356870"/>
                  </a:cubicBezTo>
                  <a:cubicBezTo>
                    <a:pt x="401320" y="397510"/>
                    <a:pt x="392430" y="453390"/>
                    <a:pt x="400050" y="506730"/>
                  </a:cubicBezTo>
                  <a:cubicBezTo>
                    <a:pt x="408940" y="567690"/>
                    <a:pt x="453390" y="659130"/>
                    <a:pt x="447040" y="702310"/>
                  </a:cubicBezTo>
                  <a:cubicBezTo>
                    <a:pt x="443230" y="725170"/>
                    <a:pt x="430530" y="744220"/>
                    <a:pt x="416560" y="753110"/>
                  </a:cubicBezTo>
                  <a:cubicBezTo>
                    <a:pt x="405130" y="760730"/>
                    <a:pt x="389890" y="762000"/>
                    <a:pt x="377190" y="760730"/>
                  </a:cubicBezTo>
                  <a:cubicBezTo>
                    <a:pt x="364490" y="759460"/>
                    <a:pt x="349250" y="751840"/>
                    <a:pt x="340360" y="742950"/>
                  </a:cubicBezTo>
                  <a:cubicBezTo>
                    <a:pt x="331470" y="734060"/>
                    <a:pt x="322580" y="721360"/>
                    <a:pt x="321310" y="707390"/>
                  </a:cubicBezTo>
                  <a:cubicBezTo>
                    <a:pt x="320040" y="690880"/>
                    <a:pt x="330200" y="664210"/>
                    <a:pt x="341630" y="651510"/>
                  </a:cubicBezTo>
                  <a:cubicBezTo>
                    <a:pt x="350520" y="641350"/>
                    <a:pt x="365760" y="636270"/>
                    <a:pt x="378460" y="635000"/>
                  </a:cubicBezTo>
                  <a:cubicBezTo>
                    <a:pt x="391160" y="633730"/>
                    <a:pt x="406400" y="636270"/>
                    <a:pt x="417830" y="643890"/>
                  </a:cubicBezTo>
                  <a:cubicBezTo>
                    <a:pt x="430530" y="654050"/>
                    <a:pt x="444500" y="678180"/>
                    <a:pt x="447040" y="694690"/>
                  </a:cubicBezTo>
                  <a:cubicBezTo>
                    <a:pt x="448310" y="708660"/>
                    <a:pt x="444500" y="723900"/>
                    <a:pt x="436880" y="734060"/>
                  </a:cubicBezTo>
                  <a:cubicBezTo>
                    <a:pt x="429260" y="744220"/>
                    <a:pt x="416560" y="754380"/>
                    <a:pt x="403860" y="758190"/>
                  </a:cubicBezTo>
                  <a:cubicBezTo>
                    <a:pt x="391160" y="762000"/>
                    <a:pt x="375920" y="763270"/>
                    <a:pt x="363220" y="758190"/>
                  </a:cubicBezTo>
                  <a:cubicBezTo>
                    <a:pt x="347980" y="751840"/>
                    <a:pt x="335280" y="736600"/>
                    <a:pt x="323850" y="715010"/>
                  </a:cubicBezTo>
                  <a:cubicBezTo>
                    <a:pt x="300990" y="674370"/>
                    <a:pt x="280670" y="580390"/>
                    <a:pt x="269240" y="516890"/>
                  </a:cubicBezTo>
                  <a:cubicBezTo>
                    <a:pt x="259080" y="459740"/>
                    <a:pt x="251460" y="407670"/>
                    <a:pt x="254000" y="350520"/>
                  </a:cubicBezTo>
                  <a:cubicBezTo>
                    <a:pt x="256540" y="289560"/>
                    <a:pt x="255270" y="190500"/>
                    <a:pt x="289560" y="163830"/>
                  </a:cubicBezTo>
                  <a:cubicBezTo>
                    <a:pt x="317500" y="140970"/>
                    <a:pt x="388620" y="153670"/>
                    <a:pt x="421640" y="168910"/>
                  </a:cubicBezTo>
                  <a:cubicBezTo>
                    <a:pt x="448310" y="181610"/>
                    <a:pt x="462280" y="204470"/>
                    <a:pt x="478790" y="234950"/>
                  </a:cubicBezTo>
                  <a:cubicBezTo>
                    <a:pt x="506730" y="285750"/>
                    <a:pt x="533400" y="396240"/>
                    <a:pt x="546100" y="463550"/>
                  </a:cubicBezTo>
                  <a:cubicBezTo>
                    <a:pt x="556260" y="515620"/>
                    <a:pt x="557530" y="557530"/>
                    <a:pt x="557530" y="605790"/>
                  </a:cubicBezTo>
                  <a:cubicBezTo>
                    <a:pt x="557530" y="654050"/>
                    <a:pt x="556260" y="699770"/>
                    <a:pt x="546100" y="753110"/>
                  </a:cubicBezTo>
                  <a:cubicBezTo>
                    <a:pt x="533400" y="819150"/>
                    <a:pt x="504190" y="916940"/>
                    <a:pt x="476250" y="969010"/>
                  </a:cubicBezTo>
                  <a:cubicBezTo>
                    <a:pt x="458470" y="1003300"/>
                    <a:pt x="440690" y="1026160"/>
                    <a:pt x="415290" y="1046480"/>
                  </a:cubicBezTo>
                  <a:cubicBezTo>
                    <a:pt x="391160" y="1065530"/>
                    <a:pt x="359410" y="1080770"/>
                    <a:pt x="328930" y="1087120"/>
                  </a:cubicBezTo>
                  <a:cubicBezTo>
                    <a:pt x="298450" y="1093470"/>
                    <a:pt x="261620" y="1093470"/>
                    <a:pt x="232410" y="1085850"/>
                  </a:cubicBezTo>
                  <a:cubicBezTo>
                    <a:pt x="205740" y="1078230"/>
                    <a:pt x="180340" y="1064260"/>
                    <a:pt x="160020" y="1043940"/>
                  </a:cubicBezTo>
                  <a:cubicBezTo>
                    <a:pt x="137160" y="1021080"/>
                    <a:pt x="116840" y="1002030"/>
                    <a:pt x="104140" y="955040"/>
                  </a:cubicBezTo>
                  <a:cubicBezTo>
                    <a:pt x="68580" y="828040"/>
                    <a:pt x="76200" y="339090"/>
                    <a:pt x="114300" y="187960"/>
                  </a:cubicBezTo>
                  <a:cubicBezTo>
                    <a:pt x="132080" y="119380"/>
                    <a:pt x="162560" y="67310"/>
                    <a:pt x="189230" y="46990"/>
                  </a:cubicBezTo>
                  <a:cubicBezTo>
                    <a:pt x="204470" y="35560"/>
                    <a:pt x="220980" y="34290"/>
                    <a:pt x="236220" y="36830"/>
                  </a:cubicBezTo>
                  <a:cubicBezTo>
                    <a:pt x="251460" y="39370"/>
                    <a:pt x="267970" y="45720"/>
                    <a:pt x="278130" y="60960"/>
                  </a:cubicBezTo>
                  <a:cubicBezTo>
                    <a:pt x="294640" y="85090"/>
                    <a:pt x="298450" y="139700"/>
                    <a:pt x="300990" y="187960"/>
                  </a:cubicBezTo>
                  <a:cubicBezTo>
                    <a:pt x="303530" y="254000"/>
                    <a:pt x="292100" y="337820"/>
                    <a:pt x="278130" y="419100"/>
                  </a:cubicBezTo>
                  <a:cubicBezTo>
                    <a:pt x="261620" y="514350"/>
                    <a:pt x="228600" y="645160"/>
                    <a:pt x="201930" y="725170"/>
                  </a:cubicBezTo>
                  <a:cubicBezTo>
                    <a:pt x="184150" y="779780"/>
                    <a:pt x="167640" y="830580"/>
                    <a:pt x="147320" y="858520"/>
                  </a:cubicBezTo>
                  <a:cubicBezTo>
                    <a:pt x="134620" y="875030"/>
                    <a:pt x="121920" y="883920"/>
                    <a:pt x="107950" y="889000"/>
                  </a:cubicBezTo>
                  <a:cubicBezTo>
                    <a:pt x="96520" y="892810"/>
                    <a:pt x="85090" y="894080"/>
                    <a:pt x="73660" y="890270"/>
                  </a:cubicBezTo>
                  <a:cubicBezTo>
                    <a:pt x="57150" y="885190"/>
                    <a:pt x="33020" y="873760"/>
                    <a:pt x="22860" y="849630"/>
                  </a:cubicBezTo>
                  <a:cubicBezTo>
                    <a:pt x="0" y="797560"/>
                    <a:pt x="30480" y="624840"/>
                    <a:pt x="43180" y="542290"/>
                  </a:cubicBezTo>
                  <a:cubicBezTo>
                    <a:pt x="52070" y="485140"/>
                    <a:pt x="63500" y="444500"/>
                    <a:pt x="78740" y="401320"/>
                  </a:cubicBezTo>
                  <a:cubicBezTo>
                    <a:pt x="92710" y="363220"/>
                    <a:pt x="109220" y="322580"/>
                    <a:pt x="130810" y="295910"/>
                  </a:cubicBezTo>
                  <a:cubicBezTo>
                    <a:pt x="148590" y="273050"/>
                    <a:pt x="168910" y="252730"/>
                    <a:pt x="195580" y="245110"/>
                  </a:cubicBezTo>
                  <a:cubicBezTo>
                    <a:pt x="226060" y="236220"/>
                    <a:pt x="273050" y="238760"/>
                    <a:pt x="303530" y="256540"/>
                  </a:cubicBezTo>
                  <a:cubicBezTo>
                    <a:pt x="337820" y="275590"/>
                    <a:pt x="363220" y="326390"/>
                    <a:pt x="383540" y="364490"/>
                  </a:cubicBezTo>
                  <a:cubicBezTo>
                    <a:pt x="402590" y="400050"/>
                    <a:pt x="412750" y="426720"/>
                    <a:pt x="425450" y="474980"/>
                  </a:cubicBezTo>
                  <a:cubicBezTo>
                    <a:pt x="448310" y="562610"/>
                    <a:pt x="488950" y="797560"/>
                    <a:pt x="486410" y="853440"/>
                  </a:cubicBezTo>
                  <a:cubicBezTo>
                    <a:pt x="485140" y="869950"/>
                    <a:pt x="483870" y="875030"/>
                    <a:pt x="478790" y="883920"/>
                  </a:cubicBezTo>
                  <a:cubicBezTo>
                    <a:pt x="472440" y="895350"/>
                    <a:pt x="458470" y="909320"/>
                    <a:pt x="444500" y="914400"/>
                  </a:cubicBezTo>
                  <a:cubicBezTo>
                    <a:pt x="427990" y="919480"/>
                    <a:pt x="398780" y="918210"/>
                    <a:pt x="383540" y="908050"/>
                  </a:cubicBezTo>
                  <a:cubicBezTo>
                    <a:pt x="368300" y="897890"/>
                    <a:pt x="363220" y="883920"/>
                    <a:pt x="355600" y="853440"/>
                  </a:cubicBezTo>
                  <a:cubicBezTo>
                    <a:pt x="330200" y="745490"/>
                    <a:pt x="340360" y="163830"/>
                    <a:pt x="358140" y="66040"/>
                  </a:cubicBezTo>
                  <a:cubicBezTo>
                    <a:pt x="361950" y="43180"/>
                    <a:pt x="364490" y="34290"/>
                    <a:pt x="373380" y="24130"/>
                  </a:cubicBezTo>
                  <a:cubicBezTo>
                    <a:pt x="382270" y="13970"/>
                    <a:pt x="398780" y="5080"/>
                    <a:pt x="412750" y="2540"/>
                  </a:cubicBezTo>
                  <a:cubicBezTo>
                    <a:pt x="426720" y="0"/>
                    <a:pt x="445770" y="6350"/>
                    <a:pt x="457200" y="12700"/>
                  </a:cubicBezTo>
                  <a:cubicBezTo>
                    <a:pt x="466090" y="17780"/>
                    <a:pt x="471170" y="21590"/>
                    <a:pt x="477520" y="35560"/>
                  </a:cubicBezTo>
                  <a:cubicBezTo>
                    <a:pt x="502920" y="99060"/>
                    <a:pt x="485140" y="473710"/>
                    <a:pt x="501650" y="631190"/>
                  </a:cubicBezTo>
                  <a:cubicBezTo>
                    <a:pt x="513080" y="736600"/>
                    <a:pt x="553720" y="842010"/>
                    <a:pt x="546100" y="891540"/>
                  </a:cubicBezTo>
                  <a:cubicBezTo>
                    <a:pt x="542290" y="911860"/>
                    <a:pt x="534670" y="924560"/>
                    <a:pt x="524510" y="933450"/>
                  </a:cubicBezTo>
                  <a:cubicBezTo>
                    <a:pt x="516890" y="941070"/>
                    <a:pt x="506730" y="944880"/>
                    <a:pt x="496570" y="947420"/>
                  </a:cubicBezTo>
                  <a:cubicBezTo>
                    <a:pt x="483870" y="949960"/>
                    <a:pt x="463550" y="949960"/>
                    <a:pt x="450850" y="942340"/>
                  </a:cubicBezTo>
                  <a:cubicBezTo>
                    <a:pt x="435610" y="933450"/>
                    <a:pt x="421640" y="911860"/>
                    <a:pt x="415290" y="892810"/>
                  </a:cubicBezTo>
                  <a:cubicBezTo>
                    <a:pt x="408940" y="871220"/>
                    <a:pt x="421640" y="850900"/>
                    <a:pt x="419100" y="815340"/>
                  </a:cubicBezTo>
                  <a:cubicBezTo>
                    <a:pt x="414020" y="739140"/>
                    <a:pt x="370840" y="576580"/>
                    <a:pt x="351790" y="458470"/>
                  </a:cubicBezTo>
                  <a:cubicBezTo>
                    <a:pt x="334010" y="344170"/>
                    <a:pt x="302260" y="184150"/>
                    <a:pt x="308610" y="120650"/>
                  </a:cubicBezTo>
                  <a:cubicBezTo>
                    <a:pt x="311150" y="95250"/>
                    <a:pt x="316230" y="78740"/>
                    <a:pt x="327660" y="67310"/>
                  </a:cubicBezTo>
                  <a:cubicBezTo>
                    <a:pt x="337820" y="57150"/>
                    <a:pt x="354330" y="50800"/>
                    <a:pt x="368300" y="50800"/>
                  </a:cubicBezTo>
                  <a:cubicBezTo>
                    <a:pt x="382270" y="50800"/>
                    <a:pt x="398780" y="55880"/>
                    <a:pt x="408940" y="64770"/>
                  </a:cubicBezTo>
                  <a:cubicBezTo>
                    <a:pt x="419100" y="73660"/>
                    <a:pt x="430530" y="104140"/>
                    <a:pt x="430530" y="1041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4370747" y="3550991"/>
            <a:ext cx="366395" cy="578485"/>
            <a:chOff x="0" y="0"/>
            <a:chExt cx="732790" cy="1156970"/>
          </a:xfrm>
        </p:grpSpPr>
        <p:sp>
          <p:nvSpPr>
            <p:cNvPr id="6" name="Freeform 6"/>
            <p:cNvSpPr/>
            <p:nvPr/>
          </p:nvSpPr>
          <p:spPr>
            <a:xfrm>
              <a:off x="15240" y="40640"/>
              <a:ext cx="671830" cy="1074420"/>
            </a:xfrm>
            <a:custGeom>
              <a:avLst/>
              <a:gdLst/>
              <a:ahLst/>
              <a:cxnLst/>
              <a:rect l="l" t="t" r="r" b="b"/>
              <a:pathLst>
                <a:path w="671830" h="1074420">
                  <a:moveTo>
                    <a:pt x="434340" y="147320"/>
                  </a:moveTo>
                  <a:cubicBezTo>
                    <a:pt x="464820" y="562610"/>
                    <a:pt x="511810" y="650240"/>
                    <a:pt x="539750" y="712470"/>
                  </a:cubicBezTo>
                  <a:cubicBezTo>
                    <a:pt x="558800" y="754380"/>
                    <a:pt x="572770" y="783590"/>
                    <a:pt x="593090" y="815340"/>
                  </a:cubicBezTo>
                  <a:cubicBezTo>
                    <a:pt x="612140" y="844550"/>
                    <a:pt x="646430" y="869950"/>
                    <a:pt x="654050" y="894080"/>
                  </a:cubicBezTo>
                  <a:cubicBezTo>
                    <a:pt x="659130" y="910590"/>
                    <a:pt x="657860" y="927100"/>
                    <a:pt x="652780" y="939800"/>
                  </a:cubicBezTo>
                  <a:cubicBezTo>
                    <a:pt x="647700" y="952500"/>
                    <a:pt x="632460" y="966470"/>
                    <a:pt x="621030" y="972820"/>
                  </a:cubicBezTo>
                  <a:cubicBezTo>
                    <a:pt x="612140" y="977900"/>
                    <a:pt x="601980" y="980440"/>
                    <a:pt x="590550" y="979170"/>
                  </a:cubicBezTo>
                  <a:cubicBezTo>
                    <a:pt x="575310" y="976630"/>
                    <a:pt x="551180" y="970280"/>
                    <a:pt x="538480" y="948690"/>
                  </a:cubicBezTo>
                  <a:cubicBezTo>
                    <a:pt x="505460" y="894080"/>
                    <a:pt x="539750" y="689610"/>
                    <a:pt x="527050" y="562610"/>
                  </a:cubicBezTo>
                  <a:cubicBezTo>
                    <a:pt x="514350" y="435610"/>
                    <a:pt x="496570" y="196850"/>
                    <a:pt x="459740" y="186690"/>
                  </a:cubicBezTo>
                  <a:cubicBezTo>
                    <a:pt x="440690" y="181610"/>
                    <a:pt x="415290" y="223520"/>
                    <a:pt x="393700" y="259080"/>
                  </a:cubicBezTo>
                  <a:cubicBezTo>
                    <a:pt x="356870" y="321310"/>
                    <a:pt x="312420" y="439420"/>
                    <a:pt x="289560" y="546100"/>
                  </a:cubicBezTo>
                  <a:cubicBezTo>
                    <a:pt x="262890" y="671830"/>
                    <a:pt x="269240" y="969010"/>
                    <a:pt x="256540" y="969010"/>
                  </a:cubicBezTo>
                  <a:cubicBezTo>
                    <a:pt x="250190" y="969010"/>
                    <a:pt x="237490" y="895350"/>
                    <a:pt x="234950" y="845820"/>
                  </a:cubicBezTo>
                  <a:cubicBezTo>
                    <a:pt x="231140" y="772160"/>
                    <a:pt x="262890" y="572770"/>
                    <a:pt x="251460" y="570230"/>
                  </a:cubicBezTo>
                  <a:cubicBezTo>
                    <a:pt x="242570" y="567690"/>
                    <a:pt x="222250" y="695960"/>
                    <a:pt x="194310" y="721360"/>
                  </a:cubicBezTo>
                  <a:cubicBezTo>
                    <a:pt x="175260" y="739140"/>
                    <a:pt x="146050" y="742950"/>
                    <a:pt x="125730" y="740410"/>
                  </a:cubicBezTo>
                  <a:cubicBezTo>
                    <a:pt x="107950" y="737870"/>
                    <a:pt x="90170" y="725170"/>
                    <a:pt x="80010" y="711200"/>
                  </a:cubicBezTo>
                  <a:cubicBezTo>
                    <a:pt x="69850" y="697230"/>
                    <a:pt x="64770" y="680720"/>
                    <a:pt x="66040" y="659130"/>
                  </a:cubicBezTo>
                  <a:cubicBezTo>
                    <a:pt x="68580" y="619760"/>
                    <a:pt x="115570" y="549910"/>
                    <a:pt x="127000" y="499110"/>
                  </a:cubicBezTo>
                  <a:cubicBezTo>
                    <a:pt x="137160" y="454660"/>
                    <a:pt x="144780" y="405130"/>
                    <a:pt x="138430" y="370840"/>
                  </a:cubicBezTo>
                  <a:cubicBezTo>
                    <a:pt x="133350" y="344170"/>
                    <a:pt x="111760" y="325120"/>
                    <a:pt x="106680" y="306070"/>
                  </a:cubicBezTo>
                  <a:cubicBezTo>
                    <a:pt x="102870" y="292100"/>
                    <a:pt x="101600" y="281940"/>
                    <a:pt x="105410" y="269240"/>
                  </a:cubicBezTo>
                  <a:cubicBezTo>
                    <a:pt x="109220" y="254000"/>
                    <a:pt x="123190" y="232410"/>
                    <a:pt x="134620" y="222250"/>
                  </a:cubicBezTo>
                  <a:cubicBezTo>
                    <a:pt x="144780" y="213360"/>
                    <a:pt x="156210" y="208280"/>
                    <a:pt x="168910" y="207010"/>
                  </a:cubicBezTo>
                  <a:cubicBezTo>
                    <a:pt x="184150" y="205740"/>
                    <a:pt x="209550" y="210820"/>
                    <a:pt x="223520" y="218440"/>
                  </a:cubicBezTo>
                  <a:cubicBezTo>
                    <a:pt x="234950" y="224790"/>
                    <a:pt x="243840" y="229870"/>
                    <a:pt x="248920" y="245110"/>
                  </a:cubicBezTo>
                  <a:cubicBezTo>
                    <a:pt x="264160" y="293370"/>
                    <a:pt x="201930" y="481330"/>
                    <a:pt x="195580" y="580390"/>
                  </a:cubicBezTo>
                  <a:cubicBezTo>
                    <a:pt x="190500" y="659130"/>
                    <a:pt x="209550" y="755650"/>
                    <a:pt x="200660" y="793750"/>
                  </a:cubicBezTo>
                  <a:cubicBezTo>
                    <a:pt x="196850" y="808990"/>
                    <a:pt x="193040" y="815340"/>
                    <a:pt x="184150" y="824230"/>
                  </a:cubicBezTo>
                  <a:cubicBezTo>
                    <a:pt x="173990" y="834390"/>
                    <a:pt x="153670" y="845820"/>
                    <a:pt x="137160" y="847090"/>
                  </a:cubicBezTo>
                  <a:cubicBezTo>
                    <a:pt x="120650" y="848360"/>
                    <a:pt x="99060" y="843280"/>
                    <a:pt x="86360" y="833120"/>
                  </a:cubicBezTo>
                  <a:cubicBezTo>
                    <a:pt x="73660" y="822960"/>
                    <a:pt x="60960" y="807720"/>
                    <a:pt x="58420" y="788670"/>
                  </a:cubicBezTo>
                  <a:cubicBezTo>
                    <a:pt x="54610" y="763270"/>
                    <a:pt x="76200" y="725170"/>
                    <a:pt x="81280" y="688340"/>
                  </a:cubicBezTo>
                  <a:cubicBezTo>
                    <a:pt x="87630" y="643890"/>
                    <a:pt x="73660" y="581660"/>
                    <a:pt x="90170" y="539750"/>
                  </a:cubicBezTo>
                  <a:cubicBezTo>
                    <a:pt x="105410" y="500380"/>
                    <a:pt x="157480" y="435610"/>
                    <a:pt x="172720" y="440690"/>
                  </a:cubicBezTo>
                  <a:cubicBezTo>
                    <a:pt x="191770" y="447040"/>
                    <a:pt x="166370" y="568960"/>
                    <a:pt x="177800" y="637540"/>
                  </a:cubicBezTo>
                  <a:cubicBezTo>
                    <a:pt x="190500" y="715010"/>
                    <a:pt x="254000" y="830580"/>
                    <a:pt x="252730" y="877570"/>
                  </a:cubicBezTo>
                  <a:cubicBezTo>
                    <a:pt x="252730" y="896620"/>
                    <a:pt x="247650" y="908050"/>
                    <a:pt x="238760" y="918210"/>
                  </a:cubicBezTo>
                  <a:cubicBezTo>
                    <a:pt x="229870" y="928370"/>
                    <a:pt x="215900" y="938530"/>
                    <a:pt x="203200" y="942340"/>
                  </a:cubicBezTo>
                  <a:cubicBezTo>
                    <a:pt x="190500" y="946150"/>
                    <a:pt x="172720" y="944880"/>
                    <a:pt x="160020" y="939800"/>
                  </a:cubicBezTo>
                  <a:cubicBezTo>
                    <a:pt x="147320" y="934720"/>
                    <a:pt x="133350" y="924560"/>
                    <a:pt x="127000" y="911860"/>
                  </a:cubicBezTo>
                  <a:cubicBezTo>
                    <a:pt x="119380" y="896620"/>
                    <a:pt x="116840" y="866140"/>
                    <a:pt x="124460" y="849630"/>
                  </a:cubicBezTo>
                  <a:cubicBezTo>
                    <a:pt x="132080" y="833120"/>
                    <a:pt x="156210" y="812800"/>
                    <a:pt x="175260" y="810260"/>
                  </a:cubicBezTo>
                  <a:cubicBezTo>
                    <a:pt x="193040" y="807720"/>
                    <a:pt x="222250" y="819150"/>
                    <a:pt x="234950" y="830580"/>
                  </a:cubicBezTo>
                  <a:cubicBezTo>
                    <a:pt x="245110" y="840740"/>
                    <a:pt x="251460" y="855980"/>
                    <a:pt x="252730" y="869950"/>
                  </a:cubicBezTo>
                  <a:cubicBezTo>
                    <a:pt x="254000" y="883920"/>
                    <a:pt x="251460" y="901700"/>
                    <a:pt x="243840" y="913130"/>
                  </a:cubicBezTo>
                  <a:cubicBezTo>
                    <a:pt x="236220" y="924560"/>
                    <a:pt x="223520" y="934720"/>
                    <a:pt x="210820" y="939800"/>
                  </a:cubicBezTo>
                  <a:cubicBezTo>
                    <a:pt x="198120" y="944880"/>
                    <a:pt x="180340" y="946150"/>
                    <a:pt x="167640" y="942340"/>
                  </a:cubicBezTo>
                  <a:cubicBezTo>
                    <a:pt x="154940" y="938530"/>
                    <a:pt x="143510" y="933450"/>
                    <a:pt x="132080" y="918210"/>
                  </a:cubicBezTo>
                  <a:cubicBezTo>
                    <a:pt x="100330" y="877570"/>
                    <a:pt x="50800" y="737870"/>
                    <a:pt x="35560" y="646430"/>
                  </a:cubicBezTo>
                  <a:cubicBezTo>
                    <a:pt x="21590" y="558800"/>
                    <a:pt x="0" y="416560"/>
                    <a:pt x="40640" y="382270"/>
                  </a:cubicBezTo>
                  <a:cubicBezTo>
                    <a:pt x="73660" y="354330"/>
                    <a:pt x="186690" y="375920"/>
                    <a:pt x="218440" y="407670"/>
                  </a:cubicBezTo>
                  <a:cubicBezTo>
                    <a:pt x="246380" y="435610"/>
                    <a:pt x="236220" y="505460"/>
                    <a:pt x="237490" y="546100"/>
                  </a:cubicBezTo>
                  <a:cubicBezTo>
                    <a:pt x="238760" y="577850"/>
                    <a:pt x="237490" y="598170"/>
                    <a:pt x="232410" y="632460"/>
                  </a:cubicBezTo>
                  <a:cubicBezTo>
                    <a:pt x="226060" y="680720"/>
                    <a:pt x="210820" y="778510"/>
                    <a:pt x="194310" y="810260"/>
                  </a:cubicBezTo>
                  <a:cubicBezTo>
                    <a:pt x="186690" y="824230"/>
                    <a:pt x="180340" y="829310"/>
                    <a:pt x="170180" y="835660"/>
                  </a:cubicBezTo>
                  <a:cubicBezTo>
                    <a:pt x="157480" y="843280"/>
                    <a:pt x="134620" y="847090"/>
                    <a:pt x="119380" y="845820"/>
                  </a:cubicBezTo>
                  <a:cubicBezTo>
                    <a:pt x="106680" y="844550"/>
                    <a:pt x="95250" y="840740"/>
                    <a:pt x="86360" y="833120"/>
                  </a:cubicBezTo>
                  <a:cubicBezTo>
                    <a:pt x="74930" y="824230"/>
                    <a:pt x="64770" y="807720"/>
                    <a:pt x="58420" y="788670"/>
                  </a:cubicBezTo>
                  <a:cubicBezTo>
                    <a:pt x="48260" y="762000"/>
                    <a:pt x="46990" y="725170"/>
                    <a:pt x="45720" y="681990"/>
                  </a:cubicBezTo>
                  <a:cubicBezTo>
                    <a:pt x="43180" y="617220"/>
                    <a:pt x="43180" y="500380"/>
                    <a:pt x="59690" y="435610"/>
                  </a:cubicBezTo>
                  <a:cubicBezTo>
                    <a:pt x="71120" y="388620"/>
                    <a:pt x="109220" y="354330"/>
                    <a:pt x="114300" y="322580"/>
                  </a:cubicBezTo>
                  <a:cubicBezTo>
                    <a:pt x="116840" y="302260"/>
                    <a:pt x="102870" y="284480"/>
                    <a:pt x="105410" y="269240"/>
                  </a:cubicBezTo>
                  <a:cubicBezTo>
                    <a:pt x="106680" y="256540"/>
                    <a:pt x="113030" y="245110"/>
                    <a:pt x="121920" y="234950"/>
                  </a:cubicBezTo>
                  <a:cubicBezTo>
                    <a:pt x="132080" y="223520"/>
                    <a:pt x="151130" y="208280"/>
                    <a:pt x="168910" y="207010"/>
                  </a:cubicBezTo>
                  <a:cubicBezTo>
                    <a:pt x="189230" y="204470"/>
                    <a:pt x="218440" y="214630"/>
                    <a:pt x="237490" y="229870"/>
                  </a:cubicBezTo>
                  <a:cubicBezTo>
                    <a:pt x="260350" y="247650"/>
                    <a:pt x="283210" y="281940"/>
                    <a:pt x="292100" y="314960"/>
                  </a:cubicBezTo>
                  <a:cubicBezTo>
                    <a:pt x="302260" y="353060"/>
                    <a:pt x="289560" y="407670"/>
                    <a:pt x="285750" y="448310"/>
                  </a:cubicBezTo>
                  <a:cubicBezTo>
                    <a:pt x="283210" y="481330"/>
                    <a:pt x="283210" y="505460"/>
                    <a:pt x="273050" y="539750"/>
                  </a:cubicBezTo>
                  <a:cubicBezTo>
                    <a:pt x="259080" y="590550"/>
                    <a:pt x="228600" y="692150"/>
                    <a:pt x="194310" y="721360"/>
                  </a:cubicBezTo>
                  <a:cubicBezTo>
                    <a:pt x="173990" y="739140"/>
                    <a:pt x="146050" y="742950"/>
                    <a:pt x="125730" y="740410"/>
                  </a:cubicBezTo>
                  <a:cubicBezTo>
                    <a:pt x="107950" y="737870"/>
                    <a:pt x="90170" y="722630"/>
                    <a:pt x="80010" y="711200"/>
                  </a:cubicBezTo>
                  <a:cubicBezTo>
                    <a:pt x="72390" y="701040"/>
                    <a:pt x="68580" y="692150"/>
                    <a:pt x="66040" y="676910"/>
                  </a:cubicBezTo>
                  <a:cubicBezTo>
                    <a:pt x="62230" y="652780"/>
                    <a:pt x="68580" y="610870"/>
                    <a:pt x="72390" y="579120"/>
                  </a:cubicBezTo>
                  <a:cubicBezTo>
                    <a:pt x="76200" y="549910"/>
                    <a:pt x="78740" y="521970"/>
                    <a:pt x="87630" y="495300"/>
                  </a:cubicBezTo>
                  <a:cubicBezTo>
                    <a:pt x="96520" y="468630"/>
                    <a:pt x="104140" y="436880"/>
                    <a:pt x="127000" y="420370"/>
                  </a:cubicBezTo>
                  <a:cubicBezTo>
                    <a:pt x="153670" y="401320"/>
                    <a:pt x="214630" y="394970"/>
                    <a:pt x="248920" y="400050"/>
                  </a:cubicBezTo>
                  <a:cubicBezTo>
                    <a:pt x="275590" y="403860"/>
                    <a:pt x="297180" y="412750"/>
                    <a:pt x="317500" y="433070"/>
                  </a:cubicBezTo>
                  <a:cubicBezTo>
                    <a:pt x="346710" y="461010"/>
                    <a:pt x="375920" y="515620"/>
                    <a:pt x="387350" y="572770"/>
                  </a:cubicBezTo>
                  <a:cubicBezTo>
                    <a:pt x="403860" y="655320"/>
                    <a:pt x="378460" y="808990"/>
                    <a:pt x="361950" y="886460"/>
                  </a:cubicBezTo>
                  <a:cubicBezTo>
                    <a:pt x="351790" y="934720"/>
                    <a:pt x="341630" y="970280"/>
                    <a:pt x="322580" y="1000760"/>
                  </a:cubicBezTo>
                  <a:cubicBezTo>
                    <a:pt x="306070" y="1027430"/>
                    <a:pt x="284480" y="1056640"/>
                    <a:pt x="259080" y="1065530"/>
                  </a:cubicBezTo>
                  <a:cubicBezTo>
                    <a:pt x="233680" y="1074420"/>
                    <a:pt x="189230" y="1071880"/>
                    <a:pt x="168910" y="1055370"/>
                  </a:cubicBezTo>
                  <a:cubicBezTo>
                    <a:pt x="147320" y="1038860"/>
                    <a:pt x="139700" y="1008380"/>
                    <a:pt x="133350" y="966470"/>
                  </a:cubicBezTo>
                  <a:cubicBezTo>
                    <a:pt x="119380" y="873760"/>
                    <a:pt x="143510" y="643890"/>
                    <a:pt x="170180" y="506730"/>
                  </a:cubicBezTo>
                  <a:cubicBezTo>
                    <a:pt x="193040" y="392430"/>
                    <a:pt x="238760" y="274320"/>
                    <a:pt x="270510" y="198120"/>
                  </a:cubicBezTo>
                  <a:cubicBezTo>
                    <a:pt x="290830" y="151130"/>
                    <a:pt x="303530" y="118110"/>
                    <a:pt x="327660" y="86360"/>
                  </a:cubicBezTo>
                  <a:cubicBezTo>
                    <a:pt x="350520" y="55880"/>
                    <a:pt x="377190" y="21590"/>
                    <a:pt x="407670" y="10160"/>
                  </a:cubicBezTo>
                  <a:cubicBezTo>
                    <a:pt x="435610" y="0"/>
                    <a:pt x="473710" y="3810"/>
                    <a:pt x="499110" y="15240"/>
                  </a:cubicBezTo>
                  <a:cubicBezTo>
                    <a:pt x="523240" y="26670"/>
                    <a:pt x="542290" y="53340"/>
                    <a:pt x="556260" y="76200"/>
                  </a:cubicBezTo>
                  <a:cubicBezTo>
                    <a:pt x="570230" y="100330"/>
                    <a:pt x="572770" y="116840"/>
                    <a:pt x="581660" y="156210"/>
                  </a:cubicBezTo>
                  <a:cubicBezTo>
                    <a:pt x="604520" y="255270"/>
                    <a:pt x="659130" y="546100"/>
                    <a:pt x="666750" y="690880"/>
                  </a:cubicBezTo>
                  <a:cubicBezTo>
                    <a:pt x="671830" y="788670"/>
                    <a:pt x="671830" y="896620"/>
                    <a:pt x="652780" y="939800"/>
                  </a:cubicBezTo>
                  <a:cubicBezTo>
                    <a:pt x="645160" y="957580"/>
                    <a:pt x="632460" y="966470"/>
                    <a:pt x="621030" y="972820"/>
                  </a:cubicBezTo>
                  <a:cubicBezTo>
                    <a:pt x="612140" y="977900"/>
                    <a:pt x="601980" y="981710"/>
                    <a:pt x="590550" y="979170"/>
                  </a:cubicBezTo>
                  <a:cubicBezTo>
                    <a:pt x="572770" y="975360"/>
                    <a:pt x="546100" y="961390"/>
                    <a:pt x="524510" y="938530"/>
                  </a:cubicBezTo>
                  <a:cubicBezTo>
                    <a:pt x="490220" y="901700"/>
                    <a:pt x="458470" y="825500"/>
                    <a:pt x="427990" y="758190"/>
                  </a:cubicBezTo>
                  <a:cubicBezTo>
                    <a:pt x="392430" y="678180"/>
                    <a:pt x="346710" y="586740"/>
                    <a:pt x="327660" y="488950"/>
                  </a:cubicBezTo>
                  <a:cubicBezTo>
                    <a:pt x="306070" y="379730"/>
                    <a:pt x="297180" y="187960"/>
                    <a:pt x="313690" y="132080"/>
                  </a:cubicBezTo>
                  <a:cubicBezTo>
                    <a:pt x="318770" y="113030"/>
                    <a:pt x="326390" y="104140"/>
                    <a:pt x="337820" y="96520"/>
                  </a:cubicBezTo>
                  <a:cubicBezTo>
                    <a:pt x="349250" y="88900"/>
                    <a:pt x="367030" y="85090"/>
                    <a:pt x="381000" y="86360"/>
                  </a:cubicBezTo>
                  <a:cubicBezTo>
                    <a:pt x="394970" y="87630"/>
                    <a:pt x="410210" y="96520"/>
                    <a:pt x="419100" y="106680"/>
                  </a:cubicBezTo>
                  <a:cubicBezTo>
                    <a:pt x="427990" y="116840"/>
                    <a:pt x="434340" y="147320"/>
                    <a:pt x="434340" y="1473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7" name="Freeform 7"/>
          <p:cNvSpPr/>
          <p:nvPr/>
        </p:nvSpPr>
        <p:spPr>
          <a:xfrm>
            <a:off x="-697818" y="1577190"/>
            <a:ext cx="5434959" cy="5428165"/>
          </a:xfrm>
          <a:custGeom>
            <a:avLst/>
            <a:gdLst/>
            <a:ahLst/>
            <a:cxnLst/>
            <a:rect l="l" t="t" r="r" b="b"/>
            <a:pathLst>
              <a:path w="8152439" h="8142248">
                <a:moveTo>
                  <a:pt x="0" y="0"/>
                </a:moveTo>
                <a:lnTo>
                  <a:pt x="8152439" y="0"/>
                </a:lnTo>
                <a:lnTo>
                  <a:pt x="8152439" y="8142248"/>
                </a:lnTo>
                <a:lnTo>
                  <a:pt x="0" y="8142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474639" y="0"/>
            <a:ext cx="4683464" cy="1780308"/>
          </a:xfrm>
          <a:custGeom>
            <a:avLst/>
            <a:gdLst/>
            <a:ahLst/>
            <a:cxnLst/>
            <a:rect l="l" t="t" r="r" b="b"/>
            <a:pathLst>
              <a:path w="7025196" h="2670462">
                <a:moveTo>
                  <a:pt x="0" y="0"/>
                </a:moveTo>
                <a:lnTo>
                  <a:pt x="7025197" y="0"/>
                </a:lnTo>
                <a:lnTo>
                  <a:pt x="7025197" y="2670462"/>
                </a:lnTo>
                <a:lnTo>
                  <a:pt x="0" y="2670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6045" b="-20490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-102001" y="406761"/>
            <a:ext cx="4689683" cy="121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>
                <a:solidFill>
                  <a:srgbClr val="000000"/>
                </a:solidFill>
                <a:latin typeface="Open Sans Bold"/>
              </a:rPr>
              <a:t>Периоды и фазы прыжка: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61046" y="2362118"/>
            <a:ext cx="12268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705">
                <a:solidFill>
                  <a:srgbClr val="000000"/>
                </a:solidFill>
                <a:latin typeface="Open Sans Bold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22391" y="4327866"/>
            <a:ext cx="12268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705">
                <a:solidFill>
                  <a:srgbClr val="000000"/>
                </a:solidFill>
                <a:latin typeface="Open Sans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53607" y="2685725"/>
            <a:ext cx="128249" cy="30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5"/>
              </a:lnSpc>
            </a:pPr>
            <a:r>
              <a:rPr lang="en-US" sz="1782">
                <a:solidFill>
                  <a:srgbClr val="000000"/>
                </a:solidFill>
                <a:latin typeface="Open Sans Bold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78153" y="4694520"/>
            <a:ext cx="128249" cy="30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5"/>
              </a:lnSpc>
            </a:pPr>
            <a:r>
              <a:rPr lang="en-US" sz="1782">
                <a:solidFill>
                  <a:srgbClr val="000000"/>
                </a:solidFill>
                <a:latin typeface="Open Sans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5460" y="2502549"/>
            <a:ext cx="117658" cy="27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r>
              <a:rPr lang="en-US" sz="1635">
                <a:solidFill>
                  <a:srgbClr val="000000"/>
                </a:solidFill>
                <a:latin typeface="Open Sans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47902" y="4594821"/>
            <a:ext cx="117658" cy="27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r>
              <a:rPr lang="en-US" sz="1635">
                <a:solidFill>
                  <a:srgbClr val="000000"/>
                </a:solidFill>
                <a:latin typeface="Open Sans Bold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89949" y="2619716"/>
            <a:ext cx="140387" cy="325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1951">
                <a:solidFill>
                  <a:srgbClr val="000000"/>
                </a:solidFill>
                <a:latin typeface="Open Sans Bold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06200" y="4588471"/>
            <a:ext cx="140387" cy="325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1951">
                <a:solidFill>
                  <a:srgbClr val="000000"/>
                </a:solidFill>
                <a:latin typeface="Open Sans Bold"/>
              </a:rPr>
              <a:t>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872" y="2181651"/>
            <a:ext cx="4085825" cy="4404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8"/>
              </a:lnSpc>
            </a:pPr>
            <a:r>
              <a:rPr lang="en-US" sz="1641">
                <a:solidFill>
                  <a:srgbClr val="000000"/>
                </a:solidFill>
                <a:latin typeface="Lora"/>
              </a:rPr>
              <a:t> 1.Период разбега. </a:t>
            </a:r>
          </a:p>
          <a:p>
            <a:pPr>
              <a:lnSpc>
                <a:spcPts val="2298"/>
              </a:lnSpc>
            </a:pPr>
            <a:r>
              <a:rPr lang="en-US" sz="1641">
                <a:solidFill>
                  <a:srgbClr val="000000"/>
                </a:solidFill>
                <a:latin typeface="Lora"/>
              </a:rPr>
              <a:t>Фаза приобретения скорости и фаза подготовки к толчку.</a:t>
            </a:r>
          </a:p>
          <a:p>
            <a:pPr>
              <a:lnSpc>
                <a:spcPts val="2298"/>
              </a:lnSpc>
            </a:pPr>
            <a:endParaRPr lang="en-US" sz="1641">
              <a:solidFill>
                <a:srgbClr val="000000"/>
              </a:solidFill>
              <a:latin typeface="Lora"/>
            </a:endParaRPr>
          </a:p>
          <a:p>
            <a:pPr>
              <a:lnSpc>
                <a:spcPts val="2298"/>
              </a:lnSpc>
            </a:pPr>
            <a:r>
              <a:rPr lang="en-US" sz="1641">
                <a:solidFill>
                  <a:srgbClr val="000000"/>
                </a:solidFill>
                <a:latin typeface="Lora"/>
              </a:rPr>
              <a:t> 2.Период толчка.</a:t>
            </a:r>
          </a:p>
          <a:p>
            <a:pPr>
              <a:lnSpc>
                <a:spcPts val="2298"/>
              </a:lnSpc>
            </a:pPr>
            <a:r>
              <a:rPr lang="en-US" sz="1641">
                <a:solidFill>
                  <a:srgbClr val="000000"/>
                </a:solidFill>
                <a:latin typeface="Lora"/>
              </a:rPr>
              <a:t>Фаза амортизации и фаза активного отталкивания.</a:t>
            </a:r>
          </a:p>
          <a:p>
            <a:pPr>
              <a:lnSpc>
                <a:spcPts val="2298"/>
              </a:lnSpc>
            </a:pPr>
            <a:endParaRPr lang="en-US" sz="1641">
              <a:solidFill>
                <a:srgbClr val="000000"/>
              </a:solidFill>
              <a:latin typeface="Lora"/>
            </a:endParaRPr>
          </a:p>
          <a:p>
            <a:pPr>
              <a:lnSpc>
                <a:spcPts val="2298"/>
              </a:lnSpc>
            </a:pPr>
            <a:r>
              <a:rPr lang="en-US" sz="1641">
                <a:solidFill>
                  <a:srgbClr val="000000"/>
                </a:solidFill>
                <a:latin typeface="Lora"/>
              </a:rPr>
              <a:t> 3.Период полета. </a:t>
            </a:r>
          </a:p>
          <a:p>
            <a:pPr>
              <a:lnSpc>
                <a:spcPts val="2298"/>
              </a:lnSpc>
            </a:pPr>
            <a:r>
              <a:rPr lang="en-US" sz="1641">
                <a:solidFill>
                  <a:srgbClr val="000000"/>
                </a:solidFill>
                <a:latin typeface="Lora"/>
              </a:rPr>
              <a:t>Фаза группировки и фаза разгруппировки.</a:t>
            </a:r>
          </a:p>
          <a:p>
            <a:pPr>
              <a:lnSpc>
                <a:spcPts val="2298"/>
              </a:lnSpc>
            </a:pPr>
            <a:endParaRPr lang="en-US" sz="1641">
              <a:solidFill>
                <a:srgbClr val="000000"/>
              </a:solidFill>
              <a:latin typeface="Lora"/>
            </a:endParaRPr>
          </a:p>
          <a:p>
            <a:pPr>
              <a:lnSpc>
                <a:spcPts val="2298"/>
              </a:lnSpc>
            </a:pPr>
            <a:r>
              <a:rPr lang="en-US" sz="1641">
                <a:solidFill>
                  <a:srgbClr val="000000"/>
                </a:solidFill>
                <a:latin typeface="Lora"/>
              </a:rPr>
              <a:t> 4.Период приземления. </a:t>
            </a:r>
          </a:p>
          <a:p>
            <a:pPr>
              <a:lnSpc>
                <a:spcPts val="2298"/>
              </a:lnSpc>
            </a:pPr>
            <a:r>
              <a:rPr lang="en-US" sz="1641">
                <a:solidFill>
                  <a:srgbClr val="000000"/>
                </a:solidFill>
                <a:latin typeface="Lora"/>
              </a:rPr>
              <a:t>Фаза амортизации и фаза выезда</a:t>
            </a:r>
          </a:p>
          <a:p>
            <a:pPr>
              <a:lnSpc>
                <a:spcPts val="2298"/>
              </a:lnSpc>
            </a:pPr>
            <a:endParaRPr lang="en-US" sz="1641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867DBA5-13BC-3912-C918-9C4F4A4E2DA8}"/>
              </a:ext>
            </a:extLst>
          </p:cNvPr>
          <p:cNvGrpSpPr/>
          <p:nvPr/>
        </p:nvGrpSpPr>
        <p:grpSpPr>
          <a:xfrm>
            <a:off x="4481299" y="1675200"/>
            <a:ext cx="63600" cy="172560"/>
            <a:chOff x="6721948" y="2512800"/>
            <a:chExt cx="954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4BEC201E-5E20-1174-CA0E-B36CA880F9AA}"/>
                    </a:ext>
                  </a:extLst>
                </p14:cNvPr>
                <p14:cNvContentPartPr/>
                <p14:nvPr/>
              </p14:nvContentPartPr>
              <p14:xfrm>
                <a:off x="6721948" y="2630520"/>
                <a:ext cx="360" cy="3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4BEC201E-5E20-1174-CA0E-B36CA880F9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58948" y="25678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8DE8FCA2-DC57-C7A7-EC7A-F2F80465D3E0}"/>
                    </a:ext>
                  </a:extLst>
                </p14:cNvPr>
                <p14:cNvContentPartPr/>
                <p14:nvPr/>
              </p14:nvContentPartPr>
              <p14:xfrm>
                <a:off x="6721948" y="2512800"/>
                <a:ext cx="95400" cy="25884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8DE8FCA2-DC57-C7A7-EC7A-F2F80465D3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58948" y="2450160"/>
                  <a:ext cx="221040" cy="38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C379DBC9-AD42-52E1-8536-EEE8BBB4AF1E}"/>
                  </a:ext>
                </a:extLst>
              </p14:cNvPr>
              <p14:cNvContentPartPr/>
              <p14:nvPr/>
            </p14:nvContentPartPr>
            <p14:xfrm>
              <a:off x="4504819" y="3670320"/>
              <a:ext cx="59280" cy="25152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C379DBC9-AD42-52E1-8536-EEE8BBB4AF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1946" y="3607440"/>
                <a:ext cx="184666" cy="3769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61899" y="856391"/>
            <a:ext cx="5754092" cy="5315809"/>
          </a:xfrm>
          <a:custGeom>
            <a:avLst/>
            <a:gdLst/>
            <a:ahLst/>
            <a:cxnLst/>
            <a:rect l="l" t="t" r="r" b="b"/>
            <a:pathLst>
              <a:path w="8631138" h="7973714">
                <a:moveTo>
                  <a:pt x="0" y="0"/>
                </a:moveTo>
                <a:lnTo>
                  <a:pt x="8631139" y="0"/>
                </a:lnTo>
                <a:lnTo>
                  <a:pt x="8631139" y="7973714"/>
                </a:lnTo>
                <a:lnTo>
                  <a:pt x="0" y="797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 r="-3910"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6859905" y="926466"/>
            <a:ext cx="206375" cy="207010"/>
            <a:chOff x="0" y="0"/>
            <a:chExt cx="412750" cy="414020"/>
          </a:xfrm>
        </p:grpSpPr>
        <p:sp>
          <p:nvSpPr>
            <p:cNvPr id="4" name="Freeform 4"/>
            <p:cNvSpPr/>
            <p:nvPr/>
          </p:nvSpPr>
          <p:spPr>
            <a:xfrm>
              <a:off x="49530" y="45720"/>
              <a:ext cx="308610" cy="318770"/>
            </a:xfrm>
            <a:custGeom>
              <a:avLst/>
              <a:gdLst/>
              <a:ahLst/>
              <a:cxnLst/>
              <a:rect l="l" t="t" r="r" b="b"/>
              <a:pathLst>
                <a:path w="308610" h="318770">
                  <a:moveTo>
                    <a:pt x="308610" y="113030"/>
                  </a:moveTo>
                  <a:cubicBezTo>
                    <a:pt x="308610" y="212090"/>
                    <a:pt x="297180" y="237490"/>
                    <a:pt x="281940" y="256540"/>
                  </a:cubicBezTo>
                  <a:cubicBezTo>
                    <a:pt x="266700" y="275590"/>
                    <a:pt x="245110" y="293370"/>
                    <a:pt x="222250" y="303530"/>
                  </a:cubicBezTo>
                  <a:cubicBezTo>
                    <a:pt x="200660" y="313690"/>
                    <a:pt x="172720" y="318770"/>
                    <a:pt x="148590" y="317500"/>
                  </a:cubicBezTo>
                  <a:cubicBezTo>
                    <a:pt x="124460" y="316230"/>
                    <a:pt x="97790" y="307340"/>
                    <a:pt x="77470" y="294640"/>
                  </a:cubicBezTo>
                  <a:cubicBezTo>
                    <a:pt x="57150" y="281940"/>
                    <a:pt x="36830" y="261620"/>
                    <a:pt x="24130" y="241300"/>
                  </a:cubicBezTo>
                  <a:cubicBezTo>
                    <a:pt x="11430" y="219710"/>
                    <a:pt x="2540" y="193040"/>
                    <a:pt x="1270" y="168910"/>
                  </a:cubicBezTo>
                  <a:cubicBezTo>
                    <a:pt x="0" y="144780"/>
                    <a:pt x="5080" y="116840"/>
                    <a:pt x="15240" y="95250"/>
                  </a:cubicBezTo>
                  <a:cubicBezTo>
                    <a:pt x="25400" y="73660"/>
                    <a:pt x="41910" y="52070"/>
                    <a:pt x="60960" y="36830"/>
                  </a:cubicBezTo>
                  <a:cubicBezTo>
                    <a:pt x="80010" y="21590"/>
                    <a:pt x="105410" y="10160"/>
                    <a:pt x="129540" y="5080"/>
                  </a:cubicBezTo>
                  <a:cubicBezTo>
                    <a:pt x="153670" y="0"/>
                    <a:pt x="182880" y="2540"/>
                    <a:pt x="205740" y="10160"/>
                  </a:cubicBezTo>
                  <a:cubicBezTo>
                    <a:pt x="228600" y="17780"/>
                    <a:pt x="269240" y="49530"/>
                    <a:pt x="269240" y="49530"/>
                  </a:cubicBezTo>
                </a:path>
              </a:pathLst>
            </a:custGeom>
            <a:solidFill>
              <a:srgbClr val="EBE5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9338945" y="867410"/>
            <a:ext cx="206375" cy="206375"/>
            <a:chOff x="0" y="0"/>
            <a:chExt cx="412750" cy="412750"/>
          </a:xfrm>
        </p:grpSpPr>
        <p:sp>
          <p:nvSpPr>
            <p:cNvPr id="6" name="Freeform 6"/>
            <p:cNvSpPr/>
            <p:nvPr/>
          </p:nvSpPr>
          <p:spPr>
            <a:xfrm>
              <a:off x="49530" y="46990"/>
              <a:ext cx="308610" cy="316230"/>
            </a:xfrm>
            <a:custGeom>
              <a:avLst/>
              <a:gdLst/>
              <a:ahLst/>
              <a:cxnLst/>
              <a:rect l="l" t="t" r="r" b="b"/>
              <a:pathLst>
                <a:path w="308610" h="316230">
                  <a:moveTo>
                    <a:pt x="308610" y="111760"/>
                  </a:moveTo>
                  <a:cubicBezTo>
                    <a:pt x="308610" y="210820"/>
                    <a:pt x="297180" y="236220"/>
                    <a:pt x="281940" y="255270"/>
                  </a:cubicBezTo>
                  <a:cubicBezTo>
                    <a:pt x="266700" y="274320"/>
                    <a:pt x="245110" y="292100"/>
                    <a:pt x="222250" y="302260"/>
                  </a:cubicBezTo>
                  <a:cubicBezTo>
                    <a:pt x="200660" y="312420"/>
                    <a:pt x="172720" y="316230"/>
                    <a:pt x="148590" y="314960"/>
                  </a:cubicBezTo>
                  <a:cubicBezTo>
                    <a:pt x="124460" y="313690"/>
                    <a:pt x="96520" y="306070"/>
                    <a:pt x="76200" y="293370"/>
                  </a:cubicBezTo>
                  <a:cubicBezTo>
                    <a:pt x="55880" y="280670"/>
                    <a:pt x="36830" y="260350"/>
                    <a:pt x="24130" y="240030"/>
                  </a:cubicBezTo>
                  <a:cubicBezTo>
                    <a:pt x="11430" y="218440"/>
                    <a:pt x="2540" y="191770"/>
                    <a:pt x="1270" y="167640"/>
                  </a:cubicBezTo>
                  <a:cubicBezTo>
                    <a:pt x="0" y="143510"/>
                    <a:pt x="5080" y="115570"/>
                    <a:pt x="15240" y="93980"/>
                  </a:cubicBezTo>
                  <a:cubicBezTo>
                    <a:pt x="25400" y="71120"/>
                    <a:pt x="41910" y="49530"/>
                    <a:pt x="60960" y="34290"/>
                  </a:cubicBezTo>
                  <a:cubicBezTo>
                    <a:pt x="80010" y="19050"/>
                    <a:pt x="105410" y="7620"/>
                    <a:pt x="129540" y="3810"/>
                  </a:cubicBezTo>
                  <a:cubicBezTo>
                    <a:pt x="153670" y="0"/>
                    <a:pt x="181610" y="1270"/>
                    <a:pt x="204470" y="8890"/>
                  </a:cubicBezTo>
                  <a:cubicBezTo>
                    <a:pt x="227330" y="16510"/>
                    <a:pt x="269240" y="46990"/>
                    <a:pt x="269240" y="46990"/>
                  </a:cubicBezTo>
                </a:path>
              </a:pathLst>
            </a:custGeom>
            <a:solidFill>
              <a:srgbClr val="EBE5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9427845" y="2492375"/>
            <a:ext cx="206375" cy="206375"/>
            <a:chOff x="0" y="0"/>
            <a:chExt cx="412750" cy="412750"/>
          </a:xfrm>
        </p:grpSpPr>
        <p:sp>
          <p:nvSpPr>
            <p:cNvPr id="8" name="Freeform 8"/>
            <p:cNvSpPr/>
            <p:nvPr/>
          </p:nvSpPr>
          <p:spPr>
            <a:xfrm>
              <a:off x="49530" y="46990"/>
              <a:ext cx="308610" cy="316230"/>
            </a:xfrm>
            <a:custGeom>
              <a:avLst/>
              <a:gdLst/>
              <a:ahLst/>
              <a:cxnLst/>
              <a:rect l="l" t="t" r="r" b="b"/>
              <a:pathLst>
                <a:path w="308610" h="316230">
                  <a:moveTo>
                    <a:pt x="307340" y="111760"/>
                  </a:moveTo>
                  <a:cubicBezTo>
                    <a:pt x="308610" y="210820"/>
                    <a:pt x="295910" y="236220"/>
                    <a:pt x="280670" y="255270"/>
                  </a:cubicBezTo>
                  <a:cubicBezTo>
                    <a:pt x="265430" y="274320"/>
                    <a:pt x="243840" y="290830"/>
                    <a:pt x="222250" y="300990"/>
                  </a:cubicBezTo>
                  <a:cubicBezTo>
                    <a:pt x="200660" y="311150"/>
                    <a:pt x="172720" y="316230"/>
                    <a:pt x="148590" y="314960"/>
                  </a:cubicBezTo>
                  <a:cubicBezTo>
                    <a:pt x="124460" y="313690"/>
                    <a:pt x="97790" y="304800"/>
                    <a:pt x="76200" y="292100"/>
                  </a:cubicBezTo>
                  <a:cubicBezTo>
                    <a:pt x="55880" y="279400"/>
                    <a:pt x="35560" y="259080"/>
                    <a:pt x="22860" y="238760"/>
                  </a:cubicBezTo>
                  <a:cubicBezTo>
                    <a:pt x="10160" y="218440"/>
                    <a:pt x="2540" y="191770"/>
                    <a:pt x="1270" y="167640"/>
                  </a:cubicBezTo>
                  <a:cubicBezTo>
                    <a:pt x="0" y="143510"/>
                    <a:pt x="3810" y="115570"/>
                    <a:pt x="13970" y="93980"/>
                  </a:cubicBezTo>
                  <a:cubicBezTo>
                    <a:pt x="24130" y="71120"/>
                    <a:pt x="41910" y="49530"/>
                    <a:pt x="60960" y="34290"/>
                  </a:cubicBezTo>
                  <a:cubicBezTo>
                    <a:pt x="80010" y="19050"/>
                    <a:pt x="105410" y="7620"/>
                    <a:pt x="129540" y="3810"/>
                  </a:cubicBezTo>
                  <a:cubicBezTo>
                    <a:pt x="153670" y="0"/>
                    <a:pt x="181610" y="0"/>
                    <a:pt x="204470" y="7620"/>
                  </a:cubicBezTo>
                  <a:cubicBezTo>
                    <a:pt x="227330" y="15240"/>
                    <a:pt x="269240" y="46990"/>
                    <a:pt x="269240" y="46990"/>
                  </a:cubicBezTo>
                </a:path>
              </a:pathLst>
            </a:custGeom>
            <a:solidFill>
              <a:srgbClr val="EBE5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6840220" y="2562225"/>
            <a:ext cx="206375" cy="206375"/>
            <a:chOff x="0" y="0"/>
            <a:chExt cx="412750" cy="412750"/>
          </a:xfrm>
        </p:grpSpPr>
        <p:sp>
          <p:nvSpPr>
            <p:cNvPr id="10" name="Freeform 10"/>
            <p:cNvSpPr/>
            <p:nvPr/>
          </p:nvSpPr>
          <p:spPr>
            <a:xfrm>
              <a:off x="49530" y="46990"/>
              <a:ext cx="308610" cy="316230"/>
            </a:xfrm>
            <a:custGeom>
              <a:avLst/>
              <a:gdLst/>
              <a:ahLst/>
              <a:cxnLst/>
              <a:rect l="l" t="t" r="r" b="b"/>
              <a:pathLst>
                <a:path w="308610" h="316230">
                  <a:moveTo>
                    <a:pt x="308610" y="110490"/>
                  </a:moveTo>
                  <a:cubicBezTo>
                    <a:pt x="307340" y="210820"/>
                    <a:pt x="297180" y="236220"/>
                    <a:pt x="281940" y="255270"/>
                  </a:cubicBezTo>
                  <a:cubicBezTo>
                    <a:pt x="266700" y="274320"/>
                    <a:pt x="245110" y="290830"/>
                    <a:pt x="222250" y="300990"/>
                  </a:cubicBezTo>
                  <a:cubicBezTo>
                    <a:pt x="200660" y="311150"/>
                    <a:pt x="172720" y="316230"/>
                    <a:pt x="148590" y="314960"/>
                  </a:cubicBezTo>
                  <a:cubicBezTo>
                    <a:pt x="124460" y="313690"/>
                    <a:pt x="96520" y="304800"/>
                    <a:pt x="76200" y="292100"/>
                  </a:cubicBezTo>
                  <a:cubicBezTo>
                    <a:pt x="55880" y="279400"/>
                    <a:pt x="36830" y="259080"/>
                    <a:pt x="24130" y="238760"/>
                  </a:cubicBezTo>
                  <a:cubicBezTo>
                    <a:pt x="11430" y="218440"/>
                    <a:pt x="2540" y="191770"/>
                    <a:pt x="1270" y="167640"/>
                  </a:cubicBezTo>
                  <a:cubicBezTo>
                    <a:pt x="0" y="143510"/>
                    <a:pt x="5080" y="115570"/>
                    <a:pt x="15240" y="93980"/>
                  </a:cubicBezTo>
                  <a:cubicBezTo>
                    <a:pt x="25400" y="71120"/>
                    <a:pt x="41910" y="49530"/>
                    <a:pt x="60960" y="34290"/>
                  </a:cubicBezTo>
                  <a:cubicBezTo>
                    <a:pt x="80010" y="19050"/>
                    <a:pt x="105410" y="7620"/>
                    <a:pt x="129540" y="3810"/>
                  </a:cubicBezTo>
                  <a:cubicBezTo>
                    <a:pt x="153670" y="0"/>
                    <a:pt x="181610" y="0"/>
                    <a:pt x="204470" y="7620"/>
                  </a:cubicBezTo>
                  <a:cubicBezTo>
                    <a:pt x="227330" y="15240"/>
                    <a:pt x="269240" y="46990"/>
                    <a:pt x="269240" y="46990"/>
                  </a:cubicBezTo>
                </a:path>
              </a:pathLst>
            </a:custGeom>
            <a:solidFill>
              <a:srgbClr val="EBE5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9478645" y="4491355"/>
            <a:ext cx="206375" cy="206375"/>
            <a:chOff x="0" y="0"/>
            <a:chExt cx="412750" cy="412750"/>
          </a:xfrm>
        </p:grpSpPr>
        <p:sp>
          <p:nvSpPr>
            <p:cNvPr id="12" name="Freeform 12"/>
            <p:cNvSpPr/>
            <p:nvPr/>
          </p:nvSpPr>
          <p:spPr>
            <a:xfrm>
              <a:off x="49530" y="46990"/>
              <a:ext cx="308610" cy="316230"/>
            </a:xfrm>
            <a:custGeom>
              <a:avLst/>
              <a:gdLst/>
              <a:ahLst/>
              <a:cxnLst/>
              <a:rect l="l" t="t" r="r" b="b"/>
              <a:pathLst>
                <a:path w="308610" h="316230">
                  <a:moveTo>
                    <a:pt x="308610" y="111760"/>
                  </a:moveTo>
                  <a:cubicBezTo>
                    <a:pt x="308610" y="210820"/>
                    <a:pt x="297180" y="236220"/>
                    <a:pt x="281940" y="255270"/>
                  </a:cubicBezTo>
                  <a:cubicBezTo>
                    <a:pt x="266700" y="274320"/>
                    <a:pt x="245110" y="292100"/>
                    <a:pt x="222250" y="302260"/>
                  </a:cubicBezTo>
                  <a:cubicBezTo>
                    <a:pt x="200660" y="312420"/>
                    <a:pt x="172720" y="316230"/>
                    <a:pt x="148590" y="314960"/>
                  </a:cubicBezTo>
                  <a:cubicBezTo>
                    <a:pt x="124460" y="313690"/>
                    <a:pt x="97790" y="306070"/>
                    <a:pt x="77470" y="293370"/>
                  </a:cubicBezTo>
                  <a:cubicBezTo>
                    <a:pt x="57150" y="280670"/>
                    <a:pt x="36830" y="260350"/>
                    <a:pt x="24130" y="240030"/>
                  </a:cubicBezTo>
                  <a:cubicBezTo>
                    <a:pt x="11430" y="218440"/>
                    <a:pt x="2540" y="191770"/>
                    <a:pt x="1270" y="167640"/>
                  </a:cubicBezTo>
                  <a:cubicBezTo>
                    <a:pt x="0" y="143510"/>
                    <a:pt x="5080" y="115570"/>
                    <a:pt x="15240" y="93980"/>
                  </a:cubicBezTo>
                  <a:cubicBezTo>
                    <a:pt x="25400" y="71120"/>
                    <a:pt x="41910" y="49530"/>
                    <a:pt x="60960" y="34290"/>
                  </a:cubicBezTo>
                  <a:cubicBezTo>
                    <a:pt x="80010" y="19050"/>
                    <a:pt x="105410" y="7620"/>
                    <a:pt x="129540" y="3810"/>
                  </a:cubicBezTo>
                  <a:cubicBezTo>
                    <a:pt x="153670" y="0"/>
                    <a:pt x="182880" y="1270"/>
                    <a:pt x="205740" y="8890"/>
                  </a:cubicBezTo>
                  <a:cubicBezTo>
                    <a:pt x="228600" y="16510"/>
                    <a:pt x="269240" y="46990"/>
                    <a:pt x="269240" y="46990"/>
                  </a:cubicBezTo>
                </a:path>
              </a:pathLst>
            </a:custGeom>
            <a:solidFill>
              <a:srgbClr val="EBE5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6830060" y="4398010"/>
            <a:ext cx="206375" cy="207010"/>
            <a:chOff x="0" y="0"/>
            <a:chExt cx="412750" cy="414020"/>
          </a:xfrm>
        </p:grpSpPr>
        <p:sp>
          <p:nvSpPr>
            <p:cNvPr id="14" name="Freeform 14"/>
            <p:cNvSpPr/>
            <p:nvPr/>
          </p:nvSpPr>
          <p:spPr>
            <a:xfrm>
              <a:off x="49530" y="46990"/>
              <a:ext cx="308610" cy="317500"/>
            </a:xfrm>
            <a:custGeom>
              <a:avLst/>
              <a:gdLst/>
              <a:ahLst/>
              <a:cxnLst/>
              <a:rect l="l" t="t" r="r" b="b"/>
              <a:pathLst>
                <a:path w="308610" h="317500">
                  <a:moveTo>
                    <a:pt x="308610" y="111760"/>
                  </a:moveTo>
                  <a:cubicBezTo>
                    <a:pt x="308610" y="210820"/>
                    <a:pt x="297180" y="236220"/>
                    <a:pt x="281940" y="255270"/>
                  </a:cubicBezTo>
                  <a:cubicBezTo>
                    <a:pt x="266700" y="274320"/>
                    <a:pt x="245110" y="292100"/>
                    <a:pt x="222250" y="302260"/>
                  </a:cubicBezTo>
                  <a:cubicBezTo>
                    <a:pt x="200660" y="312420"/>
                    <a:pt x="172720" y="317500"/>
                    <a:pt x="148590" y="316230"/>
                  </a:cubicBezTo>
                  <a:cubicBezTo>
                    <a:pt x="124460" y="314960"/>
                    <a:pt x="96520" y="306070"/>
                    <a:pt x="76200" y="293370"/>
                  </a:cubicBezTo>
                  <a:cubicBezTo>
                    <a:pt x="55880" y="280670"/>
                    <a:pt x="36830" y="260350"/>
                    <a:pt x="24130" y="240030"/>
                  </a:cubicBezTo>
                  <a:cubicBezTo>
                    <a:pt x="11430" y="219710"/>
                    <a:pt x="2540" y="193040"/>
                    <a:pt x="1270" y="168910"/>
                  </a:cubicBezTo>
                  <a:cubicBezTo>
                    <a:pt x="0" y="144780"/>
                    <a:pt x="5080" y="116840"/>
                    <a:pt x="15240" y="93980"/>
                  </a:cubicBezTo>
                  <a:cubicBezTo>
                    <a:pt x="25400" y="72390"/>
                    <a:pt x="41910" y="50800"/>
                    <a:pt x="60960" y="35560"/>
                  </a:cubicBezTo>
                  <a:cubicBezTo>
                    <a:pt x="80010" y="20320"/>
                    <a:pt x="105410" y="7620"/>
                    <a:pt x="129540" y="3810"/>
                  </a:cubicBezTo>
                  <a:cubicBezTo>
                    <a:pt x="153670" y="0"/>
                    <a:pt x="181610" y="1270"/>
                    <a:pt x="204470" y="8890"/>
                  </a:cubicBezTo>
                  <a:cubicBezTo>
                    <a:pt x="227330" y="16510"/>
                    <a:pt x="269240" y="48260"/>
                    <a:pt x="269240" y="48260"/>
                  </a:cubicBezTo>
                </a:path>
              </a:pathLst>
            </a:custGeom>
            <a:solidFill>
              <a:srgbClr val="EBE5DD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Freeform 15"/>
          <p:cNvSpPr/>
          <p:nvPr/>
        </p:nvSpPr>
        <p:spPr>
          <a:xfrm>
            <a:off x="244487" y="1133475"/>
            <a:ext cx="5851513" cy="5315809"/>
          </a:xfrm>
          <a:custGeom>
            <a:avLst/>
            <a:gdLst/>
            <a:ahLst/>
            <a:cxnLst/>
            <a:rect l="l" t="t" r="r" b="b"/>
            <a:pathLst>
              <a:path w="8777270" h="8777270">
                <a:moveTo>
                  <a:pt x="0" y="0"/>
                </a:moveTo>
                <a:lnTo>
                  <a:pt x="8777270" y="0"/>
                </a:lnTo>
                <a:lnTo>
                  <a:pt x="8777270" y="8777271"/>
                </a:lnTo>
                <a:lnTo>
                  <a:pt x="0" y="87772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44487" y="1854167"/>
            <a:ext cx="5851513" cy="3366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739" lvl="1" indent="-183870">
              <a:lnSpc>
                <a:spcPts val="2384"/>
              </a:lnSpc>
              <a:buFont typeface="Arial"/>
              <a:buChar char="•"/>
            </a:pPr>
            <a:r>
              <a:rPr lang="en-US" sz="1703">
                <a:solidFill>
                  <a:srgbClr val="000000"/>
                </a:solidFill>
                <a:latin typeface="Lora Bold Italics"/>
                <a:ea typeface="Lora Bold Italics"/>
              </a:rPr>
              <a:t> Угол вылета составил 35°. </a:t>
            </a:r>
          </a:p>
          <a:p>
            <a:pPr>
              <a:lnSpc>
                <a:spcPts val="2384"/>
              </a:lnSpc>
            </a:pPr>
            <a:endParaRPr lang="en-US" sz="1703">
              <a:solidFill>
                <a:srgbClr val="000000"/>
              </a:solidFill>
              <a:latin typeface="Lora Bold Italics"/>
              <a:ea typeface="Lora Bold Italics"/>
            </a:endParaRPr>
          </a:p>
          <a:p>
            <a:pPr marL="367739" lvl="1" indent="-183870">
              <a:lnSpc>
                <a:spcPts val="2384"/>
              </a:lnSpc>
              <a:buFont typeface="Arial"/>
              <a:buChar char="•"/>
            </a:pPr>
            <a:r>
              <a:rPr lang="en-US" sz="1703">
                <a:solidFill>
                  <a:srgbClr val="000000"/>
                </a:solidFill>
                <a:latin typeface="Lora Bold Italics"/>
              </a:rPr>
              <a:t> Горизонтальная скорость равной 4,58 м/с</a:t>
            </a:r>
          </a:p>
          <a:p>
            <a:pPr>
              <a:lnSpc>
                <a:spcPts val="2384"/>
              </a:lnSpc>
            </a:pPr>
            <a:endParaRPr lang="en-US" sz="1703">
              <a:solidFill>
                <a:srgbClr val="000000"/>
              </a:solidFill>
              <a:latin typeface="Lora Bold Italics"/>
            </a:endParaRPr>
          </a:p>
          <a:p>
            <a:pPr marL="367739" lvl="1" indent="-183870">
              <a:lnSpc>
                <a:spcPts val="2384"/>
              </a:lnSpc>
              <a:buFont typeface="Arial"/>
              <a:buChar char="•"/>
            </a:pPr>
            <a:r>
              <a:rPr lang="en-US" sz="1703">
                <a:solidFill>
                  <a:srgbClr val="000000"/>
                </a:solidFill>
                <a:latin typeface="Lora Bold Italics"/>
              </a:rPr>
              <a:t>Фигурист пролетел 2,86 м за 0,626 с </a:t>
            </a:r>
          </a:p>
          <a:p>
            <a:pPr>
              <a:lnSpc>
                <a:spcPts val="2384"/>
              </a:lnSpc>
            </a:pPr>
            <a:endParaRPr lang="en-US" sz="1703">
              <a:solidFill>
                <a:srgbClr val="000000"/>
              </a:solidFill>
              <a:latin typeface="Lora Bold Italics"/>
            </a:endParaRPr>
          </a:p>
          <a:p>
            <a:pPr marL="367739" lvl="1" indent="-183870">
              <a:lnSpc>
                <a:spcPts val="2384"/>
              </a:lnSpc>
              <a:buFont typeface="Arial"/>
              <a:buChar char="•"/>
            </a:pPr>
            <a:r>
              <a:rPr lang="en-US" sz="1703">
                <a:solidFill>
                  <a:srgbClr val="000000"/>
                </a:solidFill>
                <a:latin typeface="Lora Bold Italics"/>
              </a:rPr>
              <a:t>Вертикальная составляющая скорости уменьшалась с 3,21 м/с при вылете до нуля в верхней точке полета </a:t>
            </a:r>
          </a:p>
          <a:p>
            <a:pPr>
              <a:lnSpc>
                <a:spcPts val="2384"/>
              </a:lnSpc>
            </a:pPr>
            <a:endParaRPr lang="en-US" sz="1703">
              <a:solidFill>
                <a:srgbClr val="000000"/>
              </a:solidFill>
              <a:latin typeface="Lora Bold Italics"/>
            </a:endParaRPr>
          </a:p>
          <a:p>
            <a:pPr marL="367739" lvl="1" indent="-183870">
              <a:lnSpc>
                <a:spcPts val="2384"/>
              </a:lnSpc>
              <a:buFont typeface="Arial"/>
              <a:buChar char="•"/>
            </a:pPr>
            <a:r>
              <a:rPr lang="en-US" sz="1703">
                <a:solidFill>
                  <a:srgbClr val="000000"/>
                </a:solidFill>
                <a:latin typeface="Lora Bold Italics"/>
              </a:rPr>
              <a:t>К моменту приземления вновь достигла 3,21 м/с</a:t>
            </a:r>
          </a:p>
          <a:p>
            <a:pPr algn="ctr">
              <a:lnSpc>
                <a:spcPts val="2384"/>
              </a:lnSpc>
            </a:pPr>
            <a:r>
              <a:rPr lang="en-US" sz="1703">
                <a:solidFill>
                  <a:srgbClr val="000000"/>
                </a:solidFill>
                <a:latin typeface="Lora Bold Italic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5801" y="16978"/>
            <a:ext cx="5139663" cy="135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sz="2597" spc="776">
                <a:solidFill>
                  <a:srgbClr val="231F20"/>
                </a:solidFill>
                <a:latin typeface="TT Commons Pro Expanded"/>
              </a:rPr>
              <a:t>ДВИЖЕНИЕ ТЕЛА В ПОЛЕТЕ</a:t>
            </a:r>
          </a:p>
          <a:p>
            <a:pPr algn="ctr">
              <a:lnSpc>
                <a:spcPts val="3636"/>
              </a:lnSpc>
            </a:pPr>
            <a:endParaRPr lang="en-US" sz="2597" spc="776">
              <a:solidFill>
                <a:srgbClr val="231F20"/>
              </a:solidFill>
              <a:latin typeface="TT Commons Pro Expa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32825" y="117714"/>
            <a:ext cx="6021023" cy="4019033"/>
          </a:xfrm>
          <a:custGeom>
            <a:avLst/>
            <a:gdLst/>
            <a:ahLst/>
            <a:cxnLst/>
            <a:rect l="l" t="t" r="r" b="b"/>
            <a:pathLst>
              <a:path w="9031535" h="6028550">
                <a:moveTo>
                  <a:pt x="0" y="0"/>
                </a:moveTo>
                <a:lnTo>
                  <a:pt x="9031535" y="0"/>
                </a:lnTo>
                <a:lnTo>
                  <a:pt x="9031535" y="6028549"/>
                </a:lnTo>
                <a:lnTo>
                  <a:pt x="0" y="602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86569" y="4263350"/>
            <a:ext cx="7913535" cy="2670818"/>
          </a:xfrm>
          <a:custGeom>
            <a:avLst/>
            <a:gdLst/>
            <a:ahLst/>
            <a:cxnLst/>
            <a:rect l="l" t="t" r="r" b="b"/>
            <a:pathLst>
              <a:path w="11870302" h="4006227">
                <a:moveTo>
                  <a:pt x="0" y="0"/>
                </a:moveTo>
                <a:lnTo>
                  <a:pt x="11870302" y="0"/>
                </a:lnTo>
                <a:lnTo>
                  <a:pt x="11870302" y="4006227"/>
                </a:lnTo>
                <a:lnTo>
                  <a:pt x="0" y="4006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32825" y="4525801"/>
            <a:ext cx="6291992" cy="2138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1"/>
              </a:lnSpc>
            </a:pPr>
            <a:r>
              <a:rPr lang="en-US" sz="1515">
                <a:solidFill>
                  <a:srgbClr val="000000"/>
                </a:solidFill>
                <a:latin typeface="Open Sans Bold Italics"/>
              </a:rPr>
              <a:t> Форма траектории и максимальная высота и дальность прыжка зависят  от параметров движения о. ц. т. тела:</a:t>
            </a:r>
          </a:p>
          <a:p>
            <a:pPr algn="ctr">
              <a:lnSpc>
                <a:spcPts val="2121"/>
              </a:lnSpc>
            </a:pPr>
            <a:endParaRPr lang="en-US" sz="1515">
              <a:solidFill>
                <a:srgbClr val="000000"/>
              </a:solidFill>
              <a:latin typeface="Open Sans Bold Italics"/>
            </a:endParaRPr>
          </a:p>
          <a:p>
            <a:pPr algn="ctr">
              <a:lnSpc>
                <a:spcPts val="2121"/>
              </a:lnSpc>
            </a:pPr>
            <a:r>
              <a:rPr lang="en-US" sz="1515">
                <a:solidFill>
                  <a:srgbClr val="000000"/>
                </a:solidFill>
                <a:latin typeface="Open Sans Bold Italics"/>
              </a:rPr>
              <a:t>а) </a:t>
            </a:r>
            <a:r>
              <a:rPr lang="en-US" sz="1515">
                <a:solidFill>
                  <a:srgbClr val="000000"/>
                </a:solidFill>
                <a:latin typeface="Open Sans Italics"/>
              </a:rPr>
              <a:t>начальной скорости вылета </a:t>
            </a:r>
          </a:p>
          <a:p>
            <a:pPr algn="ctr">
              <a:lnSpc>
                <a:spcPts val="2121"/>
              </a:lnSpc>
            </a:pPr>
            <a:r>
              <a:rPr lang="en-US" sz="1515">
                <a:solidFill>
                  <a:srgbClr val="000000"/>
                </a:solidFill>
                <a:latin typeface="Open Sans Bold Italics"/>
              </a:rPr>
              <a:t>б) </a:t>
            </a:r>
            <a:r>
              <a:rPr lang="en-US" sz="1515">
                <a:solidFill>
                  <a:srgbClr val="000000"/>
                </a:solidFill>
                <a:latin typeface="Open Sans Italics"/>
              </a:rPr>
              <a:t>угла вылета при постоянном ускорении свободного падения.</a:t>
            </a:r>
          </a:p>
          <a:p>
            <a:pPr algn="ctr">
              <a:lnSpc>
                <a:spcPts val="2121"/>
              </a:lnSpc>
            </a:pPr>
            <a:endParaRPr lang="en-US" sz="1515">
              <a:solidFill>
                <a:srgbClr val="000000"/>
              </a:solidFill>
              <a:latin typeface="Open Sans Italics"/>
            </a:endParaRPr>
          </a:p>
          <a:p>
            <a:pPr algn="ctr">
              <a:lnSpc>
                <a:spcPts val="2121"/>
              </a:lnSpc>
            </a:pPr>
            <a:r>
              <a:rPr lang="en-US" sz="1515">
                <a:solidFill>
                  <a:srgbClr val="000000"/>
                </a:solidFill>
                <a:latin typeface="Open Sans Bold Italics"/>
              </a:rPr>
              <a:t> </a:t>
            </a:r>
          </a:p>
          <a:p>
            <a:pPr algn="ctr">
              <a:lnSpc>
                <a:spcPts val="2121"/>
              </a:lnSpc>
            </a:pPr>
            <a:endParaRPr lang="en-US" sz="1515">
              <a:solidFill>
                <a:srgbClr val="000000"/>
              </a:solidFill>
              <a:latin typeface="Open Sans Bold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458821" y="2138494"/>
            <a:ext cx="5274359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  <a:spcBef>
                <a:spcPct val="0"/>
              </a:spcBef>
            </a:pPr>
            <a:r>
              <a:rPr lang="en-US" sz="5866">
                <a:solidFill>
                  <a:srgbClr val="404040"/>
                </a:solidFill>
                <a:latin typeface="TAN Meringue"/>
              </a:rPr>
              <a:t>Спасибо за внимание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054" y="452193"/>
            <a:ext cx="5938730" cy="5953614"/>
          </a:xfrm>
          <a:custGeom>
            <a:avLst/>
            <a:gdLst/>
            <a:ahLst/>
            <a:cxnLst/>
            <a:rect l="l" t="t" r="r" b="b"/>
            <a:pathLst>
              <a:path w="8908095" h="8930421">
                <a:moveTo>
                  <a:pt x="0" y="0"/>
                </a:moveTo>
                <a:lnTo>
                  <a:pt x="8908096" y="0"/>
                </a:lnTo>
                <a:lnTo>
                  <a:pt x="8908096" y="8930421"/>
                </a:lnTo>
                <a:lnTo>
                  <a:pt x="0" y="8930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3779" y="1143000"/>
            <a:ext cx="4467279" cy="4824662"/>
          </a:xfrm>
          <a:custGeom>
            <a:avLst/>
            <a:gdLst/>
            <a:ahLst/>
            <a:cxnLst/>
            <a:rect l="l" t="t" r="r" b="b"/>
            <a:pathLst>
              <a:path w="6700919" h="7236993">
                <a:moveTo>
                  <a:pt x="0" y="0"/>
                </a:moveTo>
                <a:lnTo>
                  <a:pt x="6700920" y="0"/>
                </a:lnTo>
                <a:lnTo>
                  <a:pt x="6700920" y="7236993"/>
                </a:lnTo>
                <a:lnTo>
                  <a:pt x="0" y="723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 sz="1200" dirty="0"/>
          </a:p>
        </p:txBody>
      </p:sp>
      <p:sp>
        <p:nvSpPr>
          <p:cNvPr id="4" name="TextBox 4"/>
          <p:cNvSpPr txBox="1"/>
          <p:nvPr/>
        </p:nvSpPr>
        <p:spPr>
          <a:xfrm>
            <a:off x="1363504" y="18153"/>
            <a:ext cx="9083285" cy="127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8"/>
              </a:lnSpc>
            </a:pPr>
            <a:r>
              <a:rPr lang="en-US" sz="3612" spc="1094" dirty="0">
                <a:solidFill>
                  <a:srgbClr val="78797A"/>
                </a:solidFill>
                <a:latin typeface="TT Commons Pro Expanded Bold"/>
              </a:rPr>
              <a:t>СКОЛЬЖЕНИЕ ПО ДУГЕ</a:t>
            </a:r>
          </a:p>
          <a:p>
            <a:pPr algn="ctr">
              <a:lnSpc>
                <a:spcPts val="5244"/>
              </a:lnSpc>
            </a:pPr>
            <a:endParaRPr lang="en-US" sz="3612" spc="1094" dirty="0">
              <a:solidFill>
                <a:srgbClr val="78797A"/>
              </a:solidFill>
              <a:latin typeface="TT Commons Pro Expanded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00C5D-627F-C2F6-2E90-0DC28A585903}"/>
              </a:ext>
            </a:extLst>
          </p:cNvPr>
          <p:cNvSpPr txBox="1"/>
          <p:nvPr/>
        </p:nvSpPr>
        <p:spPr>
          <a:xfrm>
            <a:off x="6096000" y="1709489"/>
            <a:ext cx="6096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На тело фигуриста, скользящего по дуге окружности радиуса р, имеющего в данный момент скорость </a:t>
            </a:r>
            <a:r>
              <a:rPr lang="en" sz="1200" b="1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V, </a:t>
            </a:r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действуют: 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сила веса Р, сила трения </a:t>
            </a:r>
            <a:r>
              <a:rPr lang="en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F, </a:t>
            </a:r>
            <a:r>
              <a:rPr lang="ru-RU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направленная в сторону, противоположную движению; 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endParaRPr lang="ru-RU" sz="1200" i="1" dirty="0">
              <a:solidFill>
                <a:schemeClr val="bg2">
                  <a:lumMod val="10000"/>
                </a:schemeClr>
              </a:solidFill>
              <a:latin typeface="system-ui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касательная сила инерции </a:t>
            </a:r>
            <a:r>
              <a:rPr lang="en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J, </a:t>
            </a:r>
            <a:r>
              <a:rPr lang="ru-RU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параллельная оси Ох и направленная противоположно замедлению;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endParaRPr lang="ru-RU" sz="1200" i="1" dirty="0">
              <a:solidFill>
                <a:schemeClr val="bg2">
                  <a:lumMod val="10000"/>
                </a:schemeClr>
              </a:solidFill>
              <a:latin typeface="system-ui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 нормальная (центробежная) сила инерции</a:t>
            </a:r>
            <a:br>
              <a:rPr lang="ru-RU" sz="12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200" i="1" dirty="0" err="1">
                <a:solidFill>
                  <a:schemeClr val="bg2">
                    <a:lumMod val="10000"/>
                  </a:schemeClr>
                </a:solidFill>
                <a:latin typeface="system-ui"/>
              </a:rPr>
              <a:t>Іп</a:t>
            </a:r>
            <a:r>
              <a:rPr lang="ru-RU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, </a:t>
            </a:r>
            <a:r>
              <a:rPr lang="ru-RU" sz="1200" i="1" dirty="0" err="1">
                <a:solidFill>
                  <a:schemeClr val="bg2">
                    <a:lumMod val="10000"/>
                  </a:schemeClr>
                </a:solidFill>
                <a:latin typeface="system-ui"/>
              </a:rPr>
              <a:t>паралельная</a:t>
            </a:r>
            <a:r>
              <a:rPr lang="ru-RU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 оси Оу; 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endParaRPr lang="ru-RU" sz="1200" i="1" dirty="0">
              <a:solidFill>
                <a:schemeClr val="bg2">
                  <a:lumMod val="10000"/>
                </a:schemeClr>
              </a:solidFill>
              <a:latin typeface="system-ui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опорная реакция </a:t>
            </a:r>
            <a:r>
              <a:rPr lang="en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N, </a:t>
            </a:r>
            <a:r>
              <a:rPr lang="ru-RU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равная давлению</a:t>
            </a:r>
            <a:br>
              <a:rPr lang="ru-RU" sz="12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200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фигуриста на лед и направленная по продольной оси вверх.</a:t>
            </a:r>
          </a:p>
          <a:p>
            <a:br>
              <a:rPr lang="ru-RU" sz="12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В рассматриваемый момент тело фигуриста находится в координатной плоскости 20у, продольная ось наклонена на угол а</a:t>
            </a:r>
            <a:br>
              <a:rPr lang="ru-RU" sz="1200" b="1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system-ui"/>
              </a:rPr>
              <a:t>к вертикали; і - расстояние от о. Ц. т. тела до точки опоры О.</a:t>
            </a:r>
            <a:br>
              <a:rPr lang="ru-RU" sz="1200" b="1" i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1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-862050" y="1156105"/>
            <a:ext cx="5363371" cy="3402451"/>
          </a:xfrm>
          <a:custGeom>
            <a:avLst/>
            <a:gdLst/>
            <a:ahLst/>
            <a:cxnLst/>
            <a:rect l="l" t="t" r="r" b="b"/>
            <a:pathLst>
              <a:path w="8045057" h="5103677">
                <a:moveTo>
                  <a:pt x="0" y="0"/>
                </a:moveTo>
                <a:lnTo>
                  <a:pt x="8045057" y="0"/>
                </a:lnTo>
                <a:lnTo>
                  <a:pt x="8045057" y="5103676"/>
                </a:lnTo>
                <a:lnTo>
                  <a:pt x="0" y="5103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 l="-22089" r="-22089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396913" y="371927"/>
            <a:ext cx="2845447" cy="4970804"/>
          </a:xfrm>
          <a:custGeom>
            <a:avLst/>
            <a:gdLst/>
            <a:ahLst/>
            <a:cxnLst/>
            <a:rect l="l" t="t" r="r" b="b"/>
            <a:pathLst>
              <a:path w="4268171" h="7456206">
                <a:moveTo>
                  <a:pt x="0" y="0"/>
                </a:moveTo>
                <a:lnTo>
                  <a:pt x="4268171" y="0"/>
                </a:lnTo>
                <a:lnTo>
                  <a:pt x="4268171" y="7456206"/>
                </a:lnTo>
                <a:lnTo>
                  <a:pt x="0" y="7456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8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0" y="5539016"/>
            <a:ext cx="3767820" cy="1271639"/>
          </a:xfrm>
          <a:custGeom>
            <a:avLst/>
            <a:gdLst/>
            <a:ahLst/>
            <a:cxnLst/>
            <a:rect l="l" t="t" r="r" b="b"/>
            <a:pathLst>
              <a:path w="5651730" h="1907459">
                <a:moveTo>
                  <a:pt x="0" y="0"/>
                </a:moveTo>
                <a:lnTo>
                  <a:pt x="5651730" y="0"/>
                </a:lnTo>
                <a:lnTo>
                  <a:pt x="5651730" y="1907459"/>
                </a:lnTo>
                <a:lnTo>
                  <a:pt x="0" y="19074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42359" y="1900197"/>
            <a:ext cx="8897428" cy="4077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Marta"/>
              </a:rPr>
              <a:t>С</a:t>
            </a:r>
            <a:r>
              <a:rPr lang="en-US" sz="2266">
                <a:solidFill>
                  <a:srgbClr val="000000"/>
                </a:solidFill>
                <a:latin typeface="Marta Bold"/>
              </a:rPr>
              <a:t>уществует 5 фаз в скольжении с поворотом:</a:t>
            </a:r>
          </a:p>
          <a:p>
            <a:pPr algn="ctr">
              <a:lnSpc>
                <a:spcPts val="3173"/>
              </a:lnSpc>
            </a:pPr>
            <a:endParaRPr lang="en-US" sz="2266">
              <a:solidFill>
                <a:srgbClr val="000000"/>
              </a:solidFill>
              <a:latin typeface="Marta Bold"/>
            </a:endParaRPr>
          </a:p>
          <a:p>
            <a:pPr marL="489397" lvl="1" indent="-244699">
              <a:lnSpc>
                <a:spcPts val="3173"/>
              </a:lnSpc>
              <a:buFont typeface="Arial"/>
              <a:buChar char="•"/>
            </a:pPr>
            <a:r>
              <a:rPr lang="en-US" sz="2266">
                <a:solidFill>
                  <a:srgbClr val="000000"/>
                </a:solidFill>
                <a:latin typeface="Marta"/>
              </a:rPr>
              <a:t>1-2 - период подготовки к повороту;</a:t>
            </a:r>
          </a:p>
          <a:p>
            <a:pPr>
              <a:lnSpc>
                <a:spcPts val="3173"/>
              </a:lnSpc>
            </a:pPr>
            <a:endParaRPr lang="en-US" sz="2266">
              <a:solidFill>
                <a:srgbClr val="000000"/>
              </a:solidFill>
              <a:latin typeface="Marta"/>
            </a:endParaRPr>
          </a:p>
          <a:p>
            <a:pPr marL="489397" lvl="1" indent="-244699">
              <a:lnSpc>
                <a:spcPts val="3173"/>
              </a:lnSpc>
              <a:buFont typeface="Arial"/>
              <a:buChar char="•"/>
            </a:pPr>
            <a:r>
              <a:rPr lang="en-US" sz="2266">
                <a:solidFill>
                  <a:srgbClr val="000000"/>
                </a:solidFill>
                <a:latin typeface="Marta"/>
              </a:rPr>
              <a:t> 2-4 - период разрешения поворота(2-3 - фаза въезда, 3-4 - фаза выезда);</a:t>
            </a:r>
          </a:p>
          <a:p>
            <a:pPr>
              <a:lnSpc>
                <a:spcPts val="3173"/>
              </a:lnSpc>
            </a:pPr>
            <a:endParaRPr lang="en-US" sz="2266">
              <a:solidFill>
                <a:srgbClr val="000000"/>
              </a:solidFill>
              <a:latin typeface="Marta"/>
            </a:endParaRPr>
          </a:p>
          <a:p>
            <a:pPr marL="489397" lvl="1" indent="-244699">
              <a:lnSpc>
                <a:spcPts val="3173"/>
              </a:lnSpc>
              <a:buFont typeface="Arial"/>
              <a:buChar char="•"/>
            </a:pPr>
            <a:r>
              <a:rPr lang="en-US" sz="2266">
                <a:solidFill>
                  <a:srgbClr val="000000"/>
                </a:solidFill>
                <a:latin typeface="Marta"/>
              </a:rPr>
              <a:t>4-6 - период завершения поворота(4-5 - фаза фиксации позы, 5-6 - фаза перемены позиции).</a:t>
            </a:r>
          </a:p>
          <a:p>
            <a:pPr algn="ctr">
              <a:lnSpc>
                <a:spcPts val="3173"/>
              </a:lnSpc>
            </a:pPr>
            <a:endParaRPr lang="en-US" sz="2266">
              <a:solidFill>
                <a:srgbClr val="000000"/>
              </a:solidFill>
              <a:latin typeface="Mart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091" y="5599219"/>
            <a:ext cx="3551509" cy="1121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sz="1867" dirty="0" err="1">
                <a:solidFill>
                  <a:srgbClr val="000000"/>
                </a:solidFill>
                <a:latin typeface="Open Sans Bold Italics"/>
              </a:rPr>
              <a:t>Разделение</a:t>
            </a:r>
            <a:r>
              <a:rPr lang="en-US" sz="1867" dirty="0">
                <a:solidFill>
                  <a:srgbClr val="000000"/>
                </a:solidFill>
                <a:latin typeface="Open Sans Bold Italic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Open Sans Bold Italics"/>
              </a:rPr>
              <a:t>движений</a:t>
            </a:r>
            <a:r>
              <a:rPr lang="en-US" sz="1867" dirty="0">
                <a:solidFill>
                  <a:srgbClr val="000000"/>
                </a:solidFill>
                <a:latin typeface="Open Sans Bold Italics"/>
              </a:rPr>
              <a:t> </a:t>
            </a:r>
            <a:endParaRPr lang="ru-RU" sz="1867" dirty="0">
              <a:solidFill>
                <a:srgbClr val="000000"/>
              </a:solidFill>
              <a:latin typeface="Open Sans Bold Italics"/>
            </a:endParaRPr>
          </a:p>
          <a:p>
            <a:pPr algn="ctr">
              <a:lnSpc>
                <a:spcPts val="2987"/>
              </a:lnSpc>
            </a:pPr>
            <a:r>
              <a:rPr lang="ru-RU" sz="1867" dirty="0">
                <a:solidFill>
                  <a:srgbClr val="000000"/>
                </a:solidFill>
                <a:latin typeface="Open Sans Bold Italics"/>
              </a:rPr>
              <a:t> в </a:t>
            </a:r>
            <a:r>
              <a:rPr lang="en-US" sz="1867" dirty="0" err="1">
                <a:solidFill>
                  <a:srgbClr val="000000"/>
                </a:solidFill>
                <a:latin typeface="Open Sans Bold Italics"/>
              </a:rPr>
              <a:t>повороте</a:t>
            </a:r>
            <a:endParaRPr lang="ru-RU" sz="1867" dirty="0">
              <a:solidFill>
                <a:srgbClr val="000000"/>
              </a:solidFill>
              <a:latin typeface="Open Sans Bold Italics"/>
            </a:endParaRPr>
          </a:p>
          <a:p>
            <a:pPr algn="ctr">
              <a:lnSpc>
                <a:spcPts val="2987"/>
              </a:lnSpc>
            </a:pPr>
            <a:r>
              <a:rPr lang="ru-RU" sz="1867" dirty="0">
                <a:solidFill>
                  <a:srgbClr val="000000"/>
                </a:solidFill>
                <a:latin typeface="Open Sans Bold Italics"/>
              </a:rPr>
              <a:t>на</a:t>
            </a:r>
            <a:r>
              <a:rPr lang="en-US" sz="1867" dirty="0">
                <a:solidFill>
                  <a:srgbClr val="000000"/>
                </a:solidFill>
                <a:latin typeface="Open Sans Bold Italic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Open Sans Bold Italics"/>
              </a:rPr>
              <a:t>периоды</a:t>
            </a:r>
            <a:r>
              <a:rPr lang="en-US" sz="1867" dirty="0">
                <a:solidFill>
                  <a:srgbClr val="000000"/>
                </a:solidFill>
                <a:latin typeface="Open Sans Bold Italic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Open Sans Bold Italics"/>
              </a:rPr>
              <a:t>и</a:t>
            </a:r>
            <a:r>
              <a:rPr lang="en-US" sz="1867" dirty="0">
                <a:solidFill>
                  <a:srgbClr val="000000"/>
                </a:solidFill>
                <a:latin typeface="Open Sans Bold Italic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Open Sans Bold Italics"/>
              </a:rPr>
              <a:t>фазы</a:t>
            </a:r>
            <a:endParaRPr lang="en-US" sz="1867" dirty="0">
              <a:solidFill>
                <a:srgbClr val="000000"/>
              </a:solidFill>
              <a:latin typeface="Open Sans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35483" y="217791"/>
            <a:ext cx="8656517" cy="94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</a:pPr>
            <a:r>
              <a:rPr lang="en-US" sz="2739" spc="1115" dirty="0" err="1">
                <a:solidFill>
                  <a:srgbClr val="231F20"/>
                </a:solidFill>
                <a:latin typeface="Open Sans Bold"/>
              </a:rPr>
              <a:t>Повороты</a:t>
            </a:r>
            <a:r>
              <a:rPr lang="en-US" sz="2739" spc="1115" dirty="0">
                <a:solidFill>
                  <a:srgbClr val="231F20"/>
                </a:solidFill>
                <a:latin typeface="Open Sans Bold"/>
              </a:rPr>
              <a:t> </a:t>
            </a:r>
            <a:r>
              <a:rPr lang="en-US" sz="2739" spc="1115" dirty="0" err="1">
                <a:solidFill>
                  <a:srgbClr val="231F20"/>
                </a:solidFill>
                <a:latin typeface="Open Sans Bold"/>
              </a:rPr>
              <a:t>в</a:t>
            </a:r>
            <a:r>
              <a:rPr lang="en-US" sz="2739" spc="1115" dirty="0">
                <a:solidFill>
                  <a:srgbClr val="231F20"/>
                </a:solidFill>
                <a:latin typeface="Open Sans Bold"/>
              </a:rPr>
              <a:t> </a:t>
            </a:r>
            <a:r>
              <a:rPr lang="en-US" sz="2739" spc="1115" dirty="0" err="1">
                <a:solidFill>
                  <a:srgbClr val="231F20"/>
                </a:solidFill>
                <a:latin typeface="Open Sans Bold"/>
              </a:rPr>
              <a:t>скольжение</a:t>
            </a:r>
            <a:r>
              <a:rPr lang="en-US" sz="2739" spc="1115" dirty="0">
                <a:solidFill>
                  <a:srgbClr val="231F20"/>
                </a:solidFill>
                <a:latin typeface="Open Sans Bold"/>
              </a:rPr>
              <a:t> </a:t>
            </a:r>
            <a:r>
              <a:rPr lang="en-US" sz="2739" spc="1115" dirty="0" err="1">
                <a:solidFill>
                  <a:srgbClr val="231F20"/>
                </a:solidFill>
                <a:latin typeface="Open Sans Bold"/>
              </a:rPr>
              <a:t>по</a:t>
            </a:r>
            <a:r>
              <a:rPr lang="en-US" sz="2739" spc="1115" dirty="0">
                <a:solidFill>
                  <a:srgbClr val="231F20"/>
                </a:solidFill>
                <a:latin typeface="Open Sans Bold"/>
              </a:rPr>
              <a:t> </a:t>
            </a:r>
            <a:r>
              <a:rPr lang="en-US" sz="2739" spc="1115" dirty="0" err="1">
                <a:solidFill>
                  <a:srgbClr val="231F20"/>
                </a:solidFill>
                <a:latin typeface="Open Sans Bold"/>
              </a:rPr>
              <a:t>дуге</a:t>
            </a:r>
            <a:r>
              <a:rPr lang="en-US" sz="2739" spc="1115" dirty="0">
                <a:solidFill>
                  <a:srgbClr val="231F20"/>
                </a:solidFill>
                <a:latin typeface="Open Sans Bol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6256" y="1547976"/>
            <a:ext cx="6319191" cy="4324697"/>
          </a:xfrm>
          <a:custGeom>
            <a:avLst/>
            <a:gdLst/>
            <a:ahLst/>
            <a:cxnLst/>
            <a:rect l="l" t="t" r="r" b="b"/>
            <a:pathLst>
              <a:path w="9478787" h="6487045">
                <a:moveTo>
                  <a:pt x="0" y="0"/>
                </a:moveTo>
                <a:lnTo>
                  <a:pt x="9478786" y="0"/>
                </a:lnTo>
                <a:lnTo>
                  <a:pt x="9478786" y="6487045"/>
                </a:lnTo>
                <a:lnTo>
                  <a:pt x="0" y="6487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23" y="1378601"/>
            <a:ext cx="6951655" cy="127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4" name="AutoShape 4"/>
          <p:cNvSpPr/>
          <p:nvPr/>
        </p:nvSpPr>
        <p:spPr>
          <a:xfrm>
            <a:off x="0" y="6067446"/>
            <a:ext cx="696535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5" name="Freeform 5"/>
          <p:cNvSpPr/>
          <p:nvPr/>
        </p:nvSpPr>
        <p:spPr>
          <a:xfrm>
            <a:off x="6951702" y="1161763"/>
            <a:ext cx="5097123" cy="5097123"/>
          </a:xfrm>
          <a:custGeom>
            <a:avLst/>
            <a:gdLst/>
            <a:ahLst/>
            <a:cxnLst/>
            <a:rect l="l" t="t" r="r" b="b"/>
            <a:pathLst>
              <a:path w="7645685" h="7645685">
                <a:moveTo>
                  <a:pt x="0" y="0"/>
                </a:moveTo>
                <a:lnTo>
                  <a:pt x="7645684" y="0"/>
                </a:lnTo>
                <a:lnTo>
                  <a:pt x="7645684" y="7645685"/>
                </a:lnTo>
                <a:lnTo>
                  <a:pt x="0" y="7645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015363" y="1327801"/>
            <a:ext cx="4984119" cy="478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3"/>
              </a:lnSpc>
            </a:pPr>
            <a:r>
              <a:rPr lang="en-US" sz="1788" dirty="0">
                <a:solidFill>
                  <a:srgbClr val="231F20"/>
                </a:solidFill>
                <a:latin typeface="Open Sans Italics"/>
              </a:rPr>
              <a:t>1.При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выполнении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обязательных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фигур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телу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фигуриста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не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должно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сообщаться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общее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вращение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вокруг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его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продольной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оси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.</a:t>
            </a:r>
          </a:p>
          <a:p>
            <a:pPr algn="ctr">
              <a:lnSpc>
                <a:spcPts val="2503"/>
              </a:lnSpc>
            </a:pPr>
            <a:endParaRPr lang="en-US" sz="1788" dirty="0">
              <a:solidFill>
                <a:srgbClr val="231F20"/>
              </a:solidFill>
              <a:latin typeface="Open Sans Italics"/>
            </a:endParaRPr>
          </a:p>
          <a:p>
            <a:pPr algn="ctr">
              <a:lnSpc>
                <a:spcPts val="2503"/>
              </a:lnSpc>
            </a:pPr>
            <a:r>
              <a:rPr lang="en-US" sz="1788" dirty="0">
                <a:solidFill>
                  <a:srgbClr val="231F20"/>
                </a:solidFill>
                <a:latin typeface="Open Sans Italics"/>
              </a:rPr>
              <a:t>2.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Механизм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вращательного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компонента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поворотов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во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встречном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вращении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верхней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части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тела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относительно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нижней</a:t>
            </a:r>
            <a:endParaRPr lang="en-US" sz="1788" dirty="0">
              <a:solidFill>
                <a:srgbClr val="231F20"/>
              </a:solidFill>
              <a:latin typeface="Open Sans Italics"/>
            </a:endParaRPr>
          </a:p>
          <a:p>
            <a:pPr algn="ctr">
              <a:lnSpc>
                <a:spcPts val="2503"/>
              </a:lnSpc>
            </a:pPr>
            <a:endParaRPr lang="en-US" sz="1788" dirty="0">
              <a:solidFill>
                <a:srgbClr val="231F20"/>
              </a:solidFill>
              <a:latin typeface="Open Sans Italics"/>
            </a:endParaRPr>
          </a:p>
          <a:p>
            <a:pPr algn="ctr">
              <a:lnSpc>
                <a:spcPts val="2503"/>
              </a:lnSpc>
            </a:pP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3.Показателем 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вращения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частей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тела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является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движение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конька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.</a:t>
            </a:r>
          </a:p>
          <a:p>
            <a:pPr algn="ctr">
              <a:lnSpc>
                <a:spcPts val="2503"/>
              </a:lnSpc>
            </a:pPr>
            <a:endParaRPr lang="en-US" sz="1788" dirty="0">
              <a:solidFill>
                <a:srgbClr val="231F20"/>
              </a:solidFill>
              <a:latin typeface="Open Sans Italics"/>
            </a:endParaRPr>
          </a:p>
          <a:p>
            <a:pPr algn="ctr">
              <a:lnSpc>
                <a:spcPts val="2503"/>
              </a:lnSpc>
            </a:pP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4.Сложность 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поворота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с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конфигурацией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движения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конька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в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этом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 </a:t>
            </a:r>
            <a:r>
              <a:rPr lang="en-US" sz="1788" dirty="0" err="1">
                <a:solidFill>
                  <a:srgbClr val="231F20"/>
                </a:solidFill>
                <a:latin typeface="Open Sans Italics"/>
              </a:rPr>
              <a:t>повороте</a:t>
            </a:r>
            <a:r>
              <a:rPr lang="en-US" sz="1788" dirty="0">
                <a:solidFill>
                  <a:srgbClr val="231F20"/>
                </a:solidFill>
                <a:latin typeface="Open Sans Italics"/>
              </a:rPr>
              <a:t>.</a:t>
            </a:r>
          </a:p>
          <a:p>
            <a:pPr algn="ctr">
              <a:lnSpc>
                <a:spcPts val="2503"/>
              </a:lnSpc>
            </a:pPr>
            <a:endParaRPr lang="en-US" sz="1788" dirty="0">
              <a:solidFill>
                <a:srgbClr val="231F20"/>
              </a:solidFill>
              <a:latin typeface="Open Sans Italics"/>
            </a:endParaRPr>
          </a:p>
          <a:p>
            <a:pPr algn="ctr">
              <a:lnSpc>
                <a:spcPts val="2503"/>
              </a:lnSpc>
            </a:pPr>
            <a:endParaRPr lang="en-US" sz="1788" dirty="0">
              <a:solidFill>
                <a:srgbClr val="231F20"/>
              </a:solidFill>
              <a:latin typeface="Open Sans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42360" y="2813"/>
            <a:ext cx="8656517" cy="94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</a:pPr>
            <a:r>
              <a:rPr lang="en-US" sz="2739" spc="1115">
                <a:solidFill>
                  <a:srgbClr val="231F20"/>
                </a:solidFill>
                <a:latin typeface="Open Sans Bold"/>
              </a:rPr>
              <a:t>Повороты в скольжение по дуге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1220031"/>
            <a:ext cx="4541730" cy="5637969"/>
          </a:xfrm>
          <a:custGeom>
            <a:avLst/>
            <a:gdLst/>
            <a:ahLst/>
            <a:cxnLst/>
            <a:rect l="l" t="t" r="r" b="b"/>
            <a:pathLst>
              <a:path w="6812595" h="8456954">
                <a:moveTo>
                  <a:pt x="0" y="0"/>
                </a:moveTo>
                <a:lnTo>
                  <a:pt x="6812595" y="0"/>
                </a:lnTo>
                <a:lnTo>
                  <a:pt x="6812595" y="8456954"/>
                </a:lnTo>
                <a:lnTo>
                  <a:pt x="0" y="8456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 t="-1711" b="-17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15884" y="583842"/>
            <a:ext cx="6125755" cy="6125755"/>
          </a:xfrm>
          <a:custGeom>
            <a:avLst/>
            <a:gdLst/>
            <a:ahLst/>
            <a:cxnLst/>
            <a:rect l="l" t="t" r="r" b="b"/>
            <a:pathLst>
              <a:path w="9188632" h="9188632">
                <a:moveTo>
                  <a:pt x="0" y="0"/>
                </a:moveTo>
                <a:lnTo>
                  <a:pt x="9188631" y="0"/>
                </a:lnTo>
                <a:lnTo>
                  <a:pt x="9188631" y="9188632"/>
                </a:lnTo>
                <a:lnTo>
                  <a:pt x="0" y="9188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57213" y="2174374"/>
            <a:ext cx="5798905" cy="3890221"/>
          </a:xfrm>
          <a:custGeom>
            <a:avLst/>
            <a:gdLst/>
            <a:ahLst/>
            <a:cxnLst/>
            <a:rect l="l" t="t" r="r" b="b"/>
            <a:pathLst>
              <a:path w="8698358" h="5835331">
                <a:moveTo>
                  <a:pt x="0" y="0"/>
                </a:moveTo>
                <a:lnTo>
                  <a:pt x="8698357" y="0"/>
                </a:lnTo>
                <a:lnTo>
                  <a:pt x="8698357" y="5835330"/>
                </a:lnTo>
                <a:lnTo>
                  <a:pt x="0" y="5835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-63500"/>
            <a:ext cx="5598953" cy="101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</a:pPr>
            <a:r>
              <a:rPr lang="en-US" sz="2929" spc="863">
                <a:solidFill>
                  <a:srgbClr val="231F20"/>
                </a:solidFill>
                <a:latin typeface="Open Sans Bold"/>
              </a:rPr>
              <a:t>Положение тела фигуриста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57369" y="641350"/>
            <a:ext cx="5684270" cy="623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5"/>
              </a:lnSpc>
            </a:pPr>
            <a:r>
              <a:rPr lang="en-US" sz="1997" dirty="0">
                <a:solidFill>
                  <a:srgbClr val="000000"/>
                </a:solidFill>
                <a:latin typeface="Arimo Bold"/>
              </a:rPr>
              <a:t>  </a:t>
            </a:r>
            <a:r>
              <a:rPr lang="en-US" sz="1997" dirty="0">
                <a:solidFill>
                  <a:srgbClr val="000000"/>
                </a:solidFill>
                <a:latin typeface="Arimo Bold Italics"/>
              </a:rPr>
              <a:t>4 </a:t>
            </a:r>
            <a:r>
              <a:rPr lang="en-US" sz="1997" dirty="0" err="1">
                <a:solidFill>
                  <a:srgbClr val="000000"/>
                </a:solidFill>
                <a:latin typeface="Arimo Bold Italics"/>
              </a:rPr>
              <a:t>положение</a:t>
            </a:r>
            <a:r>
              <a:rPr lang="en-US" sz="1997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Arimo Bold Italics"/>
              </a:rPr>
              <a:t>тела</a:t>
            </a:r>
            <a:r>
              <a:rPr lang="en-US" sz="1997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Arimo Bold Italics"/>
              </a:rPr>
              <a:t>фигуриста</a:t>
            </a:r>
            <a:r>
              <a:rPr lang="en-US" sz="1997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Arimo Bold Italics"/>
              </a:rPr>
              <a:t>при</a:t>
            </a:r>
            <a:r>
              <a:rPr lang="en-US" sz="1997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Arimo Bold Italics"/>
              </a:rPr>
              <a:t>выполнении</a:t>
            </a:r>
            <a:r>
              <a:rPr lang="en-US" sz="1997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Arimo Bold Italics"/>
              </a:rPr>
              <a:t>обязательных</a:t>
            </a:r>
            <a:r>
              <a:rPr lang="en-US" sz="1997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997" dirty="0" err="1">
                <a:solidFill>
                  <a:srgbClr val="000000"/>
                </a:solidFill>
                <a:latin typeface="Arimo Bold Italics"/>
              </a:rPr>
              <a:t>фигур</a:t>
            </a:r>
            <a:r>
              <a:rPr lang="en-US" sz="1997" dirty="0">
                <a:solidFill>
                  <a:srgbClr val="000000"/>
                </a:solidFill>
                <a:latin typeface="Arimo Bold Italics"/>
              </a:rPr>
              <a:t>:</a:t>
            </a:r>
          </a:p>
          <a:p>
            <a:pPr>
              <a:lnSpc>
                <a:spcPts val="2411"/>
              </a:lnSpc>
            </a:pPr>
            <a:endParaRPr lang="en-US" sz="1997" dirty="0">
              <a:solidFill>
                <a:srgbClr val="000000"/>
              </a:solidFill>
              <a:latin typeface="Arimo Bold Italics"/>
            </a:endParaRPr>
          </a:p>
          <a:p>
            <a:pPr>
              <a:lnSpc>
                <a:spcPts val="2411"/>
              </a:lnSpc>
            </a:pPr>
            <a:r>
              <a:rPr lang="en-US" sz="1723" dirty="0" err="1">
                <a:solidFill>
                  <a:srgbClr val="000000"/>
                </a:solidFill>
                <a:latin typeface="Arimo Bold"/>
              </a:rPr>
              <a:t>І</a:t>
            </a:r>
            <a:r>
              <a:rPr lang="en-US" sz="1723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723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-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среднего</a:t>
            </a:r>
            <a:endParaRPr lang="en-US" sz="1723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411"/>
              </a:lnSpc>
            </a:pPr>
            <a:r>
              <a:rPr lang="en-US" sz="1723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одну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сторону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сзади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опорной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;</a:t>
            </a:r>
            <a:endParaRPr lang="ru-RU" sz="1723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411"/>
              </a:lnSpc>
            </a:pPr>
            <a:endParaRPr lang="en-US" sz="1723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411"/>
              </a:lnSpc>
            </a:pPr>
            <a:r>
              <a:rPr lang="en-US" sz="1723" dirty="0">
                <a:solidFill>
                  <a:srgbClr val="000000"/>
                </a:solidFill>
                <a:latin typeface="Arimo Bold"/>
              </a:rPr>
              <a:t>II </a:t>
            </a:r>
            <a:r>
              <a:rPr lang="en-US" sz="1723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-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противоположные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стороны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сзади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;</a:t>
            </a:r>
            <a:endParaRPr lang="ru-RU" sz="1723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411"/>
              </a:lnSpc>
            </a:pPr>
            <a:endParaRPr lang="en-US" sz="1723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411"/>
              </a:lnSpc>
            </a:pPr>
            <a:r>
              <a:rPr lang="en-US" sz="1723" dirty="0">
                <a:solidFill>
                  <a:srgbClr val="000000"/>
                </a:solidFill>
                <a:latin typeface="Arimo Bold"/>
              </a:rPr>
              <a:t>III </a:t>
            </a:r>
            <a:r>
              <a:rPr lang="en-US" sz="1723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-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одну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сторону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впереди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опорной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;</a:t>
            </a:r>
            <a:endParaRPr lang="ru-RU" sz="1723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411"/>
              </a:lnSpc>
            </a:pPr>
            <a:endParaRPr lang="en-US" sz="1723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411"/>
              </a:lnSpc>
            </a:pPr>
            <a:r>
              <a:rPr lang="en-US" sz="1723" dirty="0">
                <a:solidFill>
                  <a:srgbClr val="000000"/>
                </a:solidFill>
                <a:latin typeface="Arimo Bold"/>
              </a:rPr>
              <a:t>IV </a:t>
            </a:r>
            <a:r>
              <a:rPr lang="en-US" sz="1723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-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противоположные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стороны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впереди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723" dirty="0" err="1">
                <a:solidFill>
                  <a:srgbClr val="000000"/>
                </a:solidFill>
                <a:latin typeface="Arimo"/>
              </a:rPr>
              <a:t>опорной</a:t>
            </a:r>
            <a:r>
              <a:rPr lang="en-US" sz="1723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>
              <a:lnSpc>
                <a:spcPts val="2411"/>
              </a:lnSpc>
            </a:pPr>
            <a:endParaRPr lang="en-US" sz="1723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2411"/>
              </a:lnSpc>
            </a:pPr>
            <a:endParaRPr lang="en-US" sz="1723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97138" y="1558862"/>
            <a:ext cx="3702630" cy="5419917"/>
          </a:xfrm>
          <a:custGeom>
            <a:avLst/>
            <a:gdLst/>
            <a:ahLst/>
            <a:cxnLst/>
            <a:rect l="l" t="t" r="r" b="b"/>
            <a:pathLst>
              <a:path w="5553945" h="8129876">
                <a:moveTo>
                  <a:pt x="0" y="0"/>
                </a:moveTo>
                <a:lnTo>
                  <a:pt x="5553945" y="0"/>
                </a:lnTo>
                <a:lnTo>
                  <a:pt x="5553945" y="8129876"/>
                </a:lnTo>
                <a:lnTo>
                  <a:pt x="0" y="8129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"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196488" y="191659"/>
            <a:ext cx="10309712" cy="207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3931" spc="1474">
                <a:solidFill>
                  <a:srgbClr val="231F20"/>
                </a:solidFill>
                <a:latin typeface="TT Commons Pro Expanded"/>
              </a:rPr>
              <a:t>ВРАЩАТЕЛЬНЫЕ ДВИЖЕНИЯ ФИГУРИСТА</a:t>
            </a:r>
          </a:p>
          <a:p>
            <a:pPr algn="ctr">
              <a:lnSpc>
                <a:spcPts val="5504"/>
              </a:lnSpc>
            </a:pPr>
            <a:endParaRPr lang="en-US" sz="3931" spc="1474">
              <a:solidFill>
                <a:srgbClr val="231F20"/>
              </a:solidFill>
              <a:latin typeface="TT Commons Pro Expande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349750" y="1626870"/>
            <a:ext cx="285115" cy="348615"/>
            <a:chOff x="0" y="0"/>
            <a:chExt cx="570230" cy="697230"/>
          </a:xfrm>
        </p:grpSpPr>
        <p:sp>
          <p:nvSpPr>
            <p:cNvPr id="6" name="Freeform 6"/>
            <p:cNvSpPr/>
            <p:nvPr/>
          </p:nvSpPr>
          <p:spPr>
            <a:xfrm>
              <a:off x="48260" y="48260"/>
              <a:ext cx="474980" cy="600710"/>
            </a:xfrm>
            <a:custGeom>
              <a:avLst/>
              <a:gdLst/>
              <a:ahLst/>
              <a:cxnLst/>
              <a:rect l="l" t="t" r="r" b="b"/>
              <a:pathLst>
                <a:path w="474980" h="600710">
                  <a:moveTo>
                    <a:pt x="200660" y="358140"/>
                  </a:moveTo>
                  <a:cubicBezTo>
                    <a:pt x="137160" y="434340"/>
                    <a:pt x="205740" y="321310"/>
                    <a:pt x="224790" y="273050"/>
                  </a:cubicBezTo>
                  <a:cubicBezTo>
                    <a:pt x="238760" y="236220"/>
                    <a:pt x="234950" y="177800"/>
                    <a:pt x="251460" y="172720"/>
                  </a:cubicBezTo>
                  <a:cubicBezTo>
                    <a:pt x="266700" y="167640"/>
                    <a:pt x="314960" y="207010"/>
                    <a:pt x="320040" y="232410"/>
                  </a:cubicBezTo>
                  <a:cubicBezTo>
                    <a:pt x="326390" y="264160"/>
                    <a:pt x="269240" y="317500"/>
                    <a:pt x="255270" y="354330"/>
                  </a:cubicBezTo>
                  <a:cubicBezTo>
                    <a:pt x="245110" y="382270"/>
                    <a:pt x="241300" y="430530"/>
                    <a:pt x="237490" y="430530"/>
                  </a:cubicBezTo>
                  <a:cubicBezTo>
                    <a:pt x="232410" y="430530"/>
                    <a:pt x="219710" y="340360"/>
                    <a:pt x="232410" y="304800"/>
                  </a:cubicBezTo>
                  <a:cubicBezTo>
                    <a:pt x="243840" y="273050"/>
                    <a:pt x="297180" y="226060"/>
                    <a:pt x="298450" y="227330"/>
                  </a:cubicBezTo>
                  <a:cubicBezTo>
                    <a:pt x="299720" y="228600"/>
                    <a:pt x="234950" y="299720"/>
                    <a:pt x="224790" y="334010"/>
                  </a:cubicBezTo>
                  <a:cubicBezTo>
                    <a:pt x="217170" y="360680"/>
                    <a:pt x="218440" y="384810"/>
                    <a:pt x="226060" y="411480"/>
                  </a:cubicBezTo>
                  <a:cubicBezTo>
                    <a:pt x="236220" y="443230"/>
                    <a:pt x="284480" y="481330"/>
                    <a:pt x="289560" y="509270"/>
                  </a:cubicBezTo>
                  <a:cubicBezTo>
                    <a:pt x="293370" y="528320"/>
                    <a:pt x="289560" y="544830"/>
                    <a:pt x="280670" y="558800"/>
                  </a:cubicBezTo>
                  <a:cubicBezTo>
                    <a:pt x="269240" y="575310"/>
                    <a:pt x="238760" y="594360"/>
                    <a:pt x="218440" y="598170"/>
                  </a:cubicBezTo>
                  <a:cubicBezTo>
                    <a:pt x="201930" y="600710"/>
                    <a:pt x="184150" y="596900"/>
                    <a:pt x="170180" y="586740"/>
                  </a:cubicBezTo>
                  <a:cubicBezTo>
                    <a:pt x="153670" y="574040"/>
                    <a:pt x="134620" y="544830"/>
                    <a:pt x="133350" y="523240"/>
                  </a:cubicBezTo>
                  <a:cubicBezTo>
                    <a:pt x="132080" y="501650"/>
                    <a:pt x="148590" y="469900"/>
                    <a:pt x="166370" y="457200"/>
                  </a:cubicBezTo>
                  <a:cubicBezTo>
                    <a:pt x="184150" y="444500"/>
                    <a:pt x="218440" y="439420"/>
                    <a:pt x="238760" y="447040"/>
                  </a:cubicBezTo>
                  <a:cubicBezTo>
                    <a:pt x="259080" y="454660"/>
                    <a:pt x="283210" y="480060"/>
                    <a:pt x="288290" y="501650"/>
                  </a:cubicBezTo>
                  <a:cubicBezTo>
                    <a:pt x="293370" y="521970"/>
                    <a:pt x="284480" y="556260"/>
                    <a:pt x="270510" y="572770"/>
                  </a:cubicBezTo>
                  <a:cubicBezTo>
                    <a:pt x="256540" y="589280"/>
                    <a:pt x="222250" y="599440"/>
                    <a:pt x="201930" y="598170"/>
                  </a:cubicBezTo>
                  <a:cubicBezTo>
                    <a:pt x="185420" y="596900"/>
                    <a:pt x="171450" y="586740"/>
                    <a:pt x="156210" y="575310"/>
                  </a:cubicBezTo>
                  <a:cubicBezTo>
                    <a:pt x="135890" y="558800"/>
                    <a:pt x="109220" y="528320"/>
                    <a:pt x="95250" y="501650"/>
                  </a:cubicBezTo>
                  <a:cubicBezTo>
                    <a:pt x="81280" y="474980"/>
                    <a:pt x="74930" y="445770"/>
                    <a:pt x="69850" y="415290"/>
                  </a:cubicBezTo>
                  <a:cubicBezTo>
                    <a:pt x="64770" y="383540"/>
                    <a:pt x="66040" y="350520"/>
                    <a:pt x="67310" y="316230"/>
                  </a:cubicBezTo>
                  <a:cubicBezTo>
                    <a:pt x="68580" y="280670"/>
                    <a:pt x="72390" y="241300"/>
                    <a:pt x="81280" y="207010"/>
                  </a:cubicBezTo>
                  <a:cubicBezTo>
                    <a:pt x="90170" y="172720"/>
                    <a:pt x="100330" y="139700"/>
                    <a:pt x="118110" y="110490"/>
                  </a:cubicBezTo>
                  <a:cubicBezTo>
                    <a:pt x="134620" y="82550"/>
                    <a:pt x="157480" y="54610"/>
                    <a:pt x="184150" y="36830"/>
                  </a:cubicBezTo>
                  <a:cubicBezTo>
                    <a:pt x="209550" y="19050"/>
                    <a:pt x="243840" y="5080"/>
                    <a:pt x="274320" y="2540"/>
                  </a:cubicBezTo>
                  <a:cubicBezTo>
                    <a:pt x="302260" y="0"/>
                    <a:pt x="332740" y="6350"/>
                    <a:pt x="359410" y="17780"/>
                  </a:cubicBezTo>
                  <a:cubicBezTo>
                    <a:pt x="386080" y="29210"/>
                    <a:pt x="415290" y="46990"/>
                    <a:pt x="434340" y="69850"/>
                  </a:cubicBezTo>
                  <a:cubicBezTo>
                    <a:pt x="453390" y="92710"/>
                    <a:pt x="466090" y="127000"/>
                    <a:pt x="471170" y="156210"/>
                  </a:cubicBezTo>
                  <a:cubicBezTo>
                    <a:pt x="474980" y="184150"/>
                    <a:pt x="469900" y="213360"/>
                    <a:pt x="463550" y="241300"/>
                  </a:cubicBezTo>
                  <a:cubicBezTo>
                    <a:pt x="457200" y="269240"/>
                    <a:pt x="444500" y="295910"/>
                    <a:pt x="430530" y="321310"/>
                  </a:cubicBezTo>
                  <a:cubicBezTo>
                    <a:pt x="415290" y="346710"/>
                    <a:pt x="398780" y="370840"/>
                    <a:pt x="375920" y="392430"/>
                  </a:cubicBezTo>
                  <a:cubicBezTo>
                    <a:pt x="351790" y="416560"/>
                    <a:pt x="318770" y="443230"/>
                    <a:pt x="287020" y="454660"/>
                  </a:cubicBezTo>
                  <a:cubicBezTo>
                    <a:pt x="257810" y="464820"/>
                    <a:pt x="223520" y="467360"/>
                    <a:pt x="194310" y="462280"/>
                  </a:cubicBezTo>
                  <a:cubicBezTo>
                    <a:pt x="166370" y="457200"/>
                    <a:pt x="137160" y="448310"/>
                    <a:pt x="118110" y="425450"/>
                  </a:cubicBezTo>
                  <a:cubicBezTo>
                    <a:pt x="92710" y="394970"/>
                    <a:pt x="73660" y="322580"/>
                    <a:pt x="80010" y="278130"/>
                  </a:cubicBezTo>
                  <a:cubicBezTo>
                    <a:pt x="86360" y="234950"/>
                    <a:pt x="124460" y="184150"/>
                    <a:pt x="153670" y="160020"/>
                  </a:cubicBezTo>
                  <a:cubicBezTo>
                    <a:pt x="176530" y="140970"/>
                    <a:pt x="201930" y="130810"/>
                    <a:pt x="231140" y="132080"/>
                  </a:cubicBezTo>
                  <a:cubicBezTo>
                    <a:pt x="270510" y="134620"/>
                    <a:pt x="341630" y="170180"/>
                    <a:pt x="367030" y="199390"/>
                  </a:cubicBezTo>
                  <a:cubicBezTo>
                    <a:pt x="386080" y="220980"/>
                    <a:pt x="391160" y="242570"/>
                    <a:pt x="392430" y="274320"/>
                  </a:cubicBezTo>
                  <a:cubicBezTo>
                    <a:pt x="394970" y="327660"/>
                    <a:pt x="364490" y="443230"/>
                    <a:pt x="337820" y="495300"/>
                  </a:cubicBezTo>
                  <a:cubicBezTo>
                    <a:pt x="320040" y="529590"/>
                    <a:pt x="300990" y="553720"/>
                    <a:pt x="275590" y="570230"/>
                  </a:cubicBezTo>
                  <a:cubicBezTo>
                    <a:pt x="251460" y="585470"/>
                    <a:pt x="217170" y="596900"/>
                    <a:pt x="189230" y="593090"/>
                  </a:cubicBezTo>
                  <a:cubicBezTo>
                    <a:pt x="161290" y="589280"/>
                    <a:pt x="124460" y="574040"/>
                    <a:pt x="107950" y="548640"/>
                  </a:cubicBezTo>
                  <a:cubicBezTo>
                    <a:pt x="86360" y="515620"/>
                    <a:pt x="88900" y="441960"/>
                    <a:pt x="91440" y="396240"/>
                  </a:cubicBezTo>
                  <a:cubicBezTo>
                    <a:pt x="93980" y="358140"/>
                    <a:pt x="105410" y="326390"/>
                    <a:pt x="116840" y="293370"/>
                  </a:cubicBezTo>
                  <a:cubicBezTo>
                    <a:pt x="128270" y="261620"/>
                    <a:pt x="142240" y="229870"/>
                    <a:pt x="158750" y="201930"/>
                  </a:cubicBezTo>
                  <a:cubicBezTo>
                    <a:pt x="173990" y="176530"/>
                    <a:pt x="187960" y="149860"/>
                    <a:pt x="212090" y="132080"/>
                  </a:cubicBezTo>
                  <a:cubicBezTo>
                    <a:pt x="241300" y="111760"/>
                    <a:pt x="294640" y="86360"/>
                    <a:pt x="326390" y="92710"/>
                  </a:cubicBezTo>
                  <a:cubicBezTo>
                    <a:pt x="353060" y="97790"/>
                    <a:pt x="381000" y="124460"/>
                    <a:pt x="391160" y="149860"/>
                  </a:cubicBezTo>
                  <a:cubicBezTo>
                    <a:pt x="402590" y="177800"/>
                    <a:pt x="392430" y="217170"/>
                    <a:pt x="382270" y="255270"/>
                  </a:cubicBezTo>
                  <a:cubicBezTo>
                    <a:pt x="369570" y="307340"/>
                    <a:pt x="334010" y="381000"/>
                    <a:pt x="307340" y="427990"/>
                  </a:cubicBezTo>
                  <a:cubicBezTo>
                    <a:pt x="288290" y="463550"/>
                    <a:pt x="270510" y="490220"/>
                    <a:pt x="246380" y="515620"/>
                  </a:cubicBezTo>
                  <a:cubicBezTo>
                    <a:pt x="220980" y="542290"/>
                    <a:pt x="190500" y="580390"/>
                    <a:pt x="154940" y="585470"/>
                  </a:cubicBezTo>
                  <a:cubicBezTo>
                    <a:pt x="114300" y="590550"/>
                    <a:pt x="39370" y="557530"/>
                    <a:pt x="16510" y="528320"/>
                  </a:cubicBezTo>
                  <a:cubicBezTo>
                    <a:pt x="0" y="506730"/>
                    <a:pt x="0" y="474980"/>
                    <a:pt x="2540" y="448310"/>
                  </a:cubicBezTo>
                  <a:cubicBezTo>
                    <a:pt x="5080" y="419100"/>
                    <a:pt x="17780" y="388620"/>
                    <a:pt x="34290" y="359410"/>
                  </a:cubicBezTo>
                  <a:cubicBezTo>
                    <a:pt x="52070" y="327660"/>
                    <a:pt x="83820" y="283210"/>
                    <a:pt x="107950" y="266700"/>
                  </a:cubicBezTo>
                  <a:cubicBezTo>
                    <a:pt x="123190" y="256540"/>
                    <a:pt x="137160" y="251460"/>
                    <a:pt x="152400" y="252730"/>
                  </a:cubicBezTo>
                  <a:cubicBezTo>
                    <a:pt x="168910" y="255270"/>
                    <a:pt x="194310" y="271780"/>
                    <a:pt x="204470" y="284480"/>
                  </a:cubicBezTo>
                  <a:cubicBezTo>
                    <a:pt x="212090" y="293370"/>
                    <a:pt x="214630" y="303530"/>
                    <a:pt x="214630" y="313690"/>
                  </a:cubicBezTo>
                  <a:cubicBezTo>
                    <a:pt x="214630" y="326390"/>
                    <a:pt x="200660" y="358140"/>
                    <a:pt x="200660" y="3581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4410075" y="3415665"/>
            <a:ext cx="190500" cy="359410"/>
            <a:chOff x="0" y="0"/>
            <a:chExt cx="381000" cy="718820"/>
          </a:xfrm>
        </p:grpSpPr>
        <p:sp>
          <p:nvSpPr>
            <p:cNvPr id="8" name="Freeform 8"/>
            <p:cNvSpPr/>
            <p:nvPr/>
          </p:nvSpPr>
          <p:spPr>
            <a:xfrm>
              <a:off x="49530" y="39370"/>
              <a:ext cx="294640" cy="629920"/>
            </a:xfrm>
            <a:custGeom>
              <a:avLst/>
              <a:gdLst/>
              <a:ahLst/>
              <a:cxnLst/>
              <a:rect l="l" t="t" r="r" b="b"/>
              <a:pathLst>
                <a:path w="294640" h="629920">
                  <a:moveTo>
                    <a:pt x="245110" y="322580"/>
                  </a:moveTo>
                  <a:cubicBezTo>
                    <a:pt x="158750" y="426720"/>
                    <a:pt x="148590" y="453390"/>
                    <a:pt x="146050" y="480060"/>
                  </a:cubicBezTo>
                  <a:cubicBezTo>
                    <a:pt x="143510" y="508000"/>
                    <a:pt x="158750" y="544830"/>
                    <a:pt x="156210" y="566420"/>
                  </a:cubicBezTo>
                  <a:cubicBezTo>
                    <a:pt x="154940" y="580390"/>
                    <a:pt x="151130" y="589280"/>
                    <a:pt x="143510" y="598170"/>
                  </a:cubicBezTo>
                  <a:cubicBezTo>
                    <a:pt x="134620" y="609600"/>
                    <a:pt x="116840" y="622300"/>
                    <a:pt x="101600" y="626110"/>
                  </a:cubicBezTo>
                  <a:cubicBezTo>
                    <a:pt x="86360" y="629920"/>
                    <a:pt x="66040" y="628650"/>
                    <a:pt x="52070" y="619760"/>
                  </a:cubicBezTo>
                  <a:cubicBezTo>
                    <a:pt x="36830" y="609600"/>
                    <a:pt x="16510" y="585470"/>
                    <a:pt x="15240" y="565150"/>
                  </a:cubicBezTo>
                  <a:cubicBezTo>
                    <a:pt x="13970" y="541020"/>
                    <a:pt x="45720" y="516890"/>
                    <a:pt x="58420" y="486410"/>
                  </a:cubicBezTo>
                  <a:cubicBezTo>
                    <a:pt x="76200" y="445770"/>
                    <a:pt x="91440" y="393700"/>
                    <a:pt x="104140" y="340360"/>
                  </a:cubicBezTo>
                  <a:cubicBezTo>
                    <a:pt x="119380" y="279400"/>
                    <a:pt x="109220" y="177800"/>
                    <a:pt x="140970" y="142240"/>
                  </a:cubicBezTo>
                  <a:cubicBezTo>
                    <a:pt x="163830" y="116840"/>
                    <a:pt x="226060" y="96520"/>
                    <a:pt x="240030" y="111760"/>
                  </a:cubicBezTo>
                  <a:cubicBezTo>
                    <a:pt x="266700" y="138430"/>
                    <a:pt x="148590" y="441960"/>
                    <a:pt x="134620" y="440690"/>
                  </a:cubicBezTo>
                  <a:cubicBezTo>
                    <a:pt x="127000" y="439420"/>
                    <a:pt x="116840" y="365760"/>
                    <a:pt x="128270" y="356870"/>
                  </a:cubicBezTo>
                  <a:cubicBezTo>
                    <a:pt x="139700" y="347980"/>
                    <a:pt x="198120" y="372110"/>
                    <a:pt x="204470" y="387350"/>
                  </a:cubicBezTo>
                  <a:cubicBezTo>
                    <a:pt x="208280" y="397510"/>
                    <a:pt x="186690" y="412750"/>
                    <a:pt x="187960" y="425450"/>
                  </a:cubicBezTo>
                  <a:cubicBezTo>
                    <a:pt x="189230" y="439420"/>
                    <a:pt x="212090" y="453390"/>
                    <a:pt x="215900" y="468630"/>
                  </a:cubicBezTo>
                  <a:cubicBezTo>
                    <a:pt x="219710" y="485140"/>
                    <a:pt x="219710" y="505460"/>
                    <a:pt x="213360" y="520700"/>
                  </a:cubicBezTo>
                  <a:cubicBezTo>
                    <a:pt x="207010" y="535940"/>
                    <a:pt x="193040" y="551180"/>
                    <a:pt x="179070" y="558800"/>
                  </a:cubicBezTo>
                  <a:cubicBezTo>
                    <a:pt x="165100" y="566420"/>
                    <a:pt x="146050" y="572770"/>
                    <a:pt x="129540" y="570230"/>
                  </a:cubicBezTo>
                  <a:cubicBezTo>
                    <a:pt x="109220" y="566420"/>
                    <a:pt x="76200" y="547370"/>
                    <a:pt x="66040" y="527050"/>
                  </a:cubicBezTo>
                  <a:cubicBezTo>
                    <a:pt x="55880" y="506730"/>
                    <a:pt x="57150" y="471170"/>
                    <a:pt x="67310" y="450850"/>
                  </a:cubicBezTo>
                  <a:cubicBezTo>
                    <a:pt x="77470" y="431800"/>
                    <a:pt x="107950" y="411480"/>
                    <a:pt x="129540" y="408940"/>
                  </a:cubicBezTo>
                  <a:cubicBezTo>
                    <a:pt x="152400" y="406400"/>
                    <a:pt x="186690" y="420370"/>
                    <a:pt x="200660" y="438150"/>
                  </a:cubicBezTo>
                  <a:cubicBezTo>
                    <a:pt x="214630" y="454660"/>
                    <a:pt x="219710" y="491490"/>
                    <a:pt x="215900" y="511810"/>
                  </a:cubicBezTo>
                  <a:cubicBezTo>
                    <a:pt x="212090" y="528320"/>
                    <a:pt x="201930" y="546100"/>
                    <a:pt x="186690" y="554990"/>
                  </a:cubicBezTo>
                  <a:cubicBezTo>
                    <a:pt x="168910" y="566420"/>
                    <a:pt x="129540" y="568960"/>
                    <a:pt x="111760" y="566420"/>
                  </a:cubicBezTo>
                  <a:cubicBezTo>
                    <a:pt x="101600" y="565150"/>
                    <a:pt x="96520" y="562610"/>
                    <a:pt x="88900" y="553720"/>
                  </a:cubicBezTo>
                  <a:cubicBezTo>
                    <a:pt x="72390" y="534670"/>
                    <a:pt x="40640" y="473710"/>
                    <a:pt x="39370" y="431800"/>
                  </a:cubicBezTo>
                  <a:cubicBezTo>
                    <a:pt x="38100" y="388620"/>
                    <a:pt x="63500" y="330200"/>
                    <a:pt x="85090" y="297180"/>
                  </a:cubicBezTo>
                  <a:cubicBezTo>
                    <a:pt x="101600" y="271780"/>
                    <a:pt x="121920" y="251460"/>
                    <a:pt x="147320" y="242570"/>
                  </a:cubicBezTo>
                  <a:cubicBezTo>
                    <a:pt x="177800" y="232410"/>
                    <a:pt x="237490" y="229870"/>
                    <a:pt x="259080" y="251460"/>
                  </a:cubicBezTo>
                  <a:cubicBezTo>
                    <a:pt x="284480" y="276860"/>
                    <a:pt x="287020" y="363220"/>
                    <a:pt x="273050" y="407670"/>
                  </a:cubicBezTo>
                  <a:cubicBezTo>
                    <a:pt x="260350" y="448310"/>
                    <a:pt x="219710" y="487680"/>
                    <a:pt x="189230" y="510540"/>
                  </a:cubicBezTo>
                  <a:cubicBezTo>
                    <a:pt x="165100" y="528320"/>
                    <a:pt x="138430" y="541020"/>
                    <a:pt x="113030" y="542290"/>
                  </a:cubicBezTo>
                  <a:cubicBezTo>
                    <a:pt x="87630" y="543560"/>
                    <a:pt x="54610" y="539750"/>
                    <a:pt x="36830" y="520700"/>
                  </a:cubicBezTo>
                  <a:cubicBezTo>
                    <a:pt x="11430" y="494030"/>
                    <a:pt x="0" y="430530"/>
                    <a:pt x="1270" y="375920"/>
                  </a:cubicBezTo>
                  <a:cubicBezTo>
                    <a:pt x="2540" y="302260"/>
                    <a:pt x="44450" y="181610"/>
                    <a:pt x="77470" y="116840"/>
                  </a:cubicBezTo>
                  <a:cubicBezTo>
                    <a:pt x="100330" y="71120"/>
                    <a:pt x="123190" y="22860"/>
                    <a:pt x="156210" y="11430"/>
                  </a:cubicBezTo>
                  <a:cubicBezTo>
                    <a:pt x="189230" y="0"/>
                    <a:pt x="254000" y="20320"/>
                    <a:pt x="274320" y="45720"/>
                  </a:cubicBezTo>
                  <a:cubicBezTo>
                    <a:pt x="294640" y="71120"/>
                    <a:pt x="283210" y="115570"/>
                    <a:pt x="280670" y="160020"/>
                  </a:cubicBezTo>
                  <a:cubicBezTo>
                    <a:pt x="276860" y="222250"/>
                    <a:pt x="261620" y="316230"/>
                    <a:pt x="238760" y="383540"/>
                  </a:cubicBezTo>
                  <a:cubicBezTo>
                    <a:pt x="218440" y="444500"/>
                    <a:pt x="166370" y="513080"/>
                    <a:pt x="156210" y="548640"/>
                  </a:cubicBezTo>
                  <a:cubicBezTo>
                    <a:pt x="151130" y="563880"/>
                    <a:pt x="156210" y="572770"/>
                    <a:pt x="152400" y="582930"/>
                  </a:cubicBezTo>
                  <a:cubicBezTo>
                    <a:pt x="148590" y="593090"/>
                    <a:pt x="142240" y="603250"/>
                    <a:pt x="132080" y="610870"/>
                  </a:cubicBezTo>
                  <a:cubicBezTo>
                    <a:pt x="120650" y="619760"/>
                    <a:pt x="101600" y="629920"/>
                    <a:pt x="85090" y="628650"/>
                  </a:cubicBezTo>
                  <a:cubicBezTo>
                    <a:pt x="66040" y="627380"/>
                    <a:pt x="39370" y="610870"/>
                    <a:pt x="26670" y="596900"/>
                  </a:cubicBezTo>
                  <a:cubicBezTo>
                    <a:pt x="16510" y="585470"/>
                    <a:pt x="11430" y="571500"/>
                    <a:pt x="8890" y="553720"/>
                  </a:cubicBezTo>
                  <a:cubicBezTo>
                    <a:pt x="3810" y="527050"/>
                    <a:pt x="5080" y="483870"/>
                    <a:pt x="13970" y="447040"/>
                  </a:cubicBezTo>
                  <a:cubicBezTo>
                    <a:pt x="24130" y="403860"/>
                    <a:pt x="49530" y="353060"/>
                    <a:pt x="76200" y="314960"/>
                  </a:cubicBezTo>
                  <a:cubicBezTo>
                    <a:pt x="100330" y="279400"/>
                    <a:pt x="135890" y="240030"/>
                    <a:pt x="162560" y="224790"/>
                  </a:cubicBezTo>
                  <a:cubicBezTo>
                    <a:pt x="177800" y="215900"/>
                    <a:pt x="193040" y="213360"/>
                    <a:pt x="207010" y="214630"/>
                  </a:cubicBezTo>
                  <a:cubicBezTo>
                    <a:pt x="220980" y="215900"/>
                    <a:pt x="238760" y="227330"/>
                    <a:pt x="247650" y="236220"/>
                  </a:cubicBezTo>
                  <a:cubicBezTo>
                    <a:pt x="255270" y="243840"/>
                    <a:pt x="259080" y="252730"/>
                    <a:pt x="260350" y="264160"/>
                  </a:cubicBezTo>
                  <a:cubicBezTo>
                    <a:pt x="261620" y="279400"/>
                    <a:pt x="245110" y="322580"/>
                    <a:pt x="245110" y="32258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4359910" y="4945380"/>
            <a:ext cx="201295" cy="363855"/>
            <a:chOff x="0" y="0"/>
            <a:chExt cx="402590" cy="727710"/>
          </a:xfrm>
        </p:grpSpPr>
        <p:sp>
          <p:nvSpPr>
            <p:cNvPr id="10" name="Freeform 10"/>
            <p:cNvSpPr/>
            <p:nvPr/>
          </p:nvSpPr>
          <p:spPr>
            <a:xfrm>
              <a:off x="49530" y="43180"/>
              <a:ext cx="317500" cy="638810"/>
            </a:xfrm>
            <a:custGeom>
              <a:avLst/>
              <a:gdLst/>
              <a:ahLst/>
              <a:cxnLst/>
              <a:rect l="l" t="t" r="r" b="b"/>
              <a:pathLst>
                <a:path w="317500" h="638810">
                  <a:moveTo>
                    <a:pt x="222250" y="165100"/>
                  </a:moveTo>
                  <a:cubicBezTo>
                    <a:pt x="127000" y="415290"/>
                    <a:pt x="137160" y="459740"/>
                    <a:pt x="151130" y="488950"/>
                  </a:cubicBezTo>
                  <a:cubicBezTo>
                    <a:pt x="161290" y="510540"/>
                    <a:pt x="187960" y="521970"/>
                    <a:pt x="194310" y="539750"/>
                  </a:cubicBezTo>
                  <a:cubicBezTo>
                    <a:pt x="200660" y="554990"/>
                    <a:pt x="199390" y="575310"/>
                    <a:pt x="194310" y="589280"/>
                  </a:cubicBezTo>
                  <a:cubicBezTo>
                    <a:pt x="189230" y="604520"/>
                    <a:pt x="176530" y="619760"/>
                    <a:pt x="162560" y="627380"/>
                  </a:cubicBezTo>
                  <a:cubicBezTo>
                    <a:pt x="148590" y="635000"/>
                    <a:pt x="128270" y="638810"/>
                    <a:pt x="113030" y="633730"/>
                  </a:cubicBezTo>
                  <a:cubicBezTo>
                    <a:pt x="95250" y="628650"/>
                    <a:pt x="71120" y="615950"/>
                    <a:pt x="63500" y="591820"/>
                  </a:cubicBezTo>
                  <a:cubicBezTo>
                    <a:pt x="45720" y="535940"/>
                    <a:pt x="134620" y="349250"/>
                    <a:pt x="147320" y="265430"/>
                  </a:cubicBezTo>
                  <a:cubicBezTo>
                    <a:pt x="154940" y="214630"/>
                    <a:pt x="134620" y="163830"/>
                    <a:pt x="154940" y="142240"/>
                  </a:cubicBezTo>
                  <a:cubicBezTo>
                    <a:pt x="171450" y="124460"/>
                    <a:pt x="236220" y="139700"/>
                    <a:pt x="241300" y="130810"/>
                  </a:cubicBezTo>
                  <a:cubicBezTo>
                    <a:pt x="243840" y="127000"/>
                    <a:pt x="233680" y="118110"/>
                    <a:pt x="234950" y="116840"/>
                  </a:cubicBezTo>
                  <a:cubicBezTo>
                    <a:pt x="236220" y="115570"/>
                    <a:pt x="264160" y="137160"/>
                    <a:pt x="271780" y="151130"/>
                  </a:cubicBezTo>
                  <a:cubicBezTo>
                    <a:pt x="279400" y="165100"/>
                    <a:pt x="281940" y="185420"/>
                    <a:pt x="279400" y="200660"/>
                  </a:cubicBezTo>
                  <a:cubicBezTo>
                    <a:pt x="276860" y="215900"/>
                    <a:pt x="269240" y="234950"/>
                    <a:pt x="256540" y="245110"/>
                  </a:cubicBezTo>
                  <a:cubicBezTo>
                    <a:pt x="241300" y="257810"/>
                    <a:pt x="207010" y="270510"/>
                    <a:pt x="185420" y="265430"/>
                  </a:cubicBezTo>
                  <a:cubicBezTo>
                    <a:pt x="163830" y="260350"/>
                    <a:pt x="138430" y="234950"/>
                    <a:pt x="129540" y="217170"/>
                  </a:cubicBezTo>
                  <a:cubicBezTo>
                    <a:pt x="121920" y="201930"/>
                    <a:pt x="123190" y="182880"/>
                    <a:pt x="127000" y="167640"/>
                  </a:cubicBezTo>
                  <a:cubicBezTo>
                    <a:pt x="130810" y="152400"/>
                    <a:pt x="140970" y="134620"/>
                    <a:pt x="154940" y="125730"/>
                  </a:cubicBezTo>
                  <a:cubicBezTo>
                    <a:pt x="171450" y="114300"/>
                    <a:pt x="207010" y="109220"/>
                    <a:pt x="227330" y="114300"/>
                  </a:cubicBezTo>
                  <a:cubicBezTo>
                    <a:pt x="243840" y="118110"/>
                    <a:pt x="259080" y="132080"/>
                    <a:pt x="267970" y="144780"/>
                  </a:cubicBezTo>
                  <a:cubicBezTo>
                    <a:pt x="276860" y="157480"/>
                    <a:pt x="283210" y="176530"/>
                    <a:pt x="280670" y="193040"/>
                  </a:cubicBezTo>
                  <a:cubicBezTo>
                    <a:pt x="278130" y="213360"/>
                    <a:pt x="261620" y="243840"/>
                    <a:pt x="242570" y="255270"/>
                  </a:cubicBezTo>
                  <a:cubicBezTo>
                    <a:pt x="224790" y="266700"/>
                    <a:pt x="191770" y="266700"/>
                    <a:pt x="170180" y="259080"/>
                  </a:cubicBezTo>
                  <a:cubicBezTo>
                    <a:pt x="148590" y="251460"/>
                    <a:pt x="128270" y="233680"/>
                    <a:pt x="115570" y="213360"/>
                  </a:cubicBezTo>
                  <a:cubicBezTo>
                    <a:pt x="100330" y="189230"/>
                    <a:pt x="88900" y="152400"/>
                    <a:pt x="91440" y="121920"/>
                  </a:cubicBezTo>
                  <a:cubicBezTo>
                    <a:pt x="95250" y="90170"/>
                    <a:pt x="115570" y="46990"/>
                    <a:pt x="138430" y="27940"/>
                  </a:cubicBezTo>
                  <a:cubicBezTo>
                    <a:pt x="158750" y="11430"/>
                    <a:pt x="193040" y="0"/>
                    <a:pt x="217170" y="7620"/>
                  </a:cubicBezTo>
                  <a:cubicBezTo>
                    <a:pt x="248920" y="17780"/>
                    <a:pt x="289560" y="69850"/>
                    <a:pt x="302260" y="113030"/>
                  </a:cubicBezTo>
                  <a:cubicBezTo>
                    <a:pt x="317500" y="163830"/>
                    <a:pt x="297180" y="234950"/>
                    <a:pt x="287020" y="295910"/>
                  </a:cubicBezTo>
                  <a:cubicBezTo>
                    <a:pt x="276860" y="358140"/>
                    <a:pt x="265430" y="436880"/>
                    <a:pt x="243840" y="480060"/>
                  </a:cubicBezTo>
                  <a:cubicBezTo>
                    <a:pt x="229870" y="508000"/>
                    <a:pt x="199390" y="521970"/>
                    <a:pt x="194310" y="539750"/>
                  </a:cubicBezTo>
                  <a:cubicBezTo>
                    <a:pt x="190500" y="551180"/>
                    <a:pt x="200660" y="561340"/>
                    <a:pt x="198120" y="572770"/>
                  </a:cubicBezTo>
                  <a:cubicBezTo>
                    <a:pt x="195580" y="586740"/>
                    <a:pt x="186690" y="607060"/>
                    <a:pt x="176530" y="617220"/>
                  </a:cubicBezTo>
                  <a:cubicBezTo>
                    <a:pt x="168910" y="626110"/>
                    <a:pt x="158750" y="631190"/>
                    <a:pt x="147320" y="633730"/>
                  </a:cubicBezTo>
                  <a:cubicBezTo>
                    <a:pt x="133350" y="636270"/>
                    <a:pt x="114300" y="637540"/>
                    <a:pt x="97790" y="627380"/>
                  </a:cubicBezTo>
                  <a:cubicBezTo>
                    <a:pt x="71120" y="612140"/>
                    <a:pt x="36830" y="556260"/>
                    <a:pt x="20320" y="519430"/>
                  </a:cubicBezTo>
                  <a:cubicBezTo>
                    <a:pt x="6350" y="487680"/>
                    <a:pt x="2540" y="455930"/>
                    <a:pt x="1270" y="424180"/>
                  </a:cubicBezTo>
                  <a:cubicBezTo>
                    <a:pt x="0" y="393700"/>
                    <a:pt x="2540" y="363220"/>
                    <a:pt x="8890" y="332740"/>
                  </a:cubicBezTo>
                  <a:cubicBezTo>
                    <a:pt x="15240" y="300990"/>
                    <a:pt x="26670" y="274320"/>
                    <a:pt x="41910" y="240030"/>
                  </a:cubicBezTo>
                  <a:cubicBezTo>
                    <a:pt x="62230" y="194310"/>
                    <a:pt x="102870" y="104140"/>
                    <a:pt x="127000" y="82550"/>
                  </a:cubicBezTo>
                  <a:cubicBezTo>
                    <a:pt x="137160" y="73660"/>
                    <a:pt x="144780" y="72390"/>
                    <a:pt x="154940" y="71120"/>
                  </a:cubicBezTo>
                  <a:cubicBezTo>
                    <a:pt x="167640" y="69850"/>
                    <a:pt x="187960" y="73660"/>
                    <a:pt x="200660" y="81280"/>
                  </a:cubicBezTo>
                  <a:cubicBezTo>
                    <a:pt x="212090" y="88900"/>
                    <a:pt x="223520" y="105410"/>
                    <a:pt x="227330" y="119380"/>
                  </a:cubicBezTo>
                  <a:cubicBezTo>
                    <a:pt x="231140" y="133350"/>
                    <a:pt x="222250" y="165100"/>
                    <a:pt x="222250" y="16510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C93D33C-2C3A-8EF3-EB16-20AFD5961EBD}"/>
                  </a:ext>
                </a:extLst>
              </p14:cNvPr>
              <p14:cNvContentPartPr/>
              <p14:nvPr/>
            </p14:nvContentPartPr>
            <p14:xfrm>
              <a:off x="4422979" y="1732320"/>
              <a:ext cx="108480" cy="18672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C93D33C-2C3A-8EF3-EB16-20AFD5961E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0118" y="1669360"/>
                <a:ext cx="233843" cy="312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0DC251BB-9BA9-C5E5-F183-32F29271770A}"/>
                  </a:ext>
                </a:extLst>
              </p14:cNvPr>
              <p14:cNvContentPartPr/>
              <p14:nvPr/>
            </p14:nvContentPartPr>
            <p14:xfrm>
              <a:off x="4518979" y="3633360"/>
              <a:ext cx="3360" cy="1437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0DC251BB-9BA9-C5E5-F183-32F2927177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0179" y="3570465"/>
                <a:ext cx="120624" cy="269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C97E504A-59B2-7654-CDDC-052A229B4B53}"/>
                  </a:ext>
                </a:extLst>
              </p14:cNvPr>
              <p14:cNvContentPartPr/>
              <p14:nvPr/>
            </p14:nvContentPartPr>
            <p14:xfrm>
              <a:off x="4452019" y="5159760"/>
              <a:ext cx="34320" cy="8352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C97E504A-59B2-7654-CDDC-052A229B4B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9456" y="5097030"/>
                <a:ext cx="159088" cy="2086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5091" y="435591"/>
            <a:ext cx="6622127" cy="4829820"/>
          </a:xfrm>
          <a:custGeom>
            <a:avLst/>
            <a:gdLst/>
            <a:ahLst/>
            <a:cxnLst/>
            <a:rect l="l" t="t" r="r" b="b"/>
            <a:pathLst>
              <a:path w="9933191" h="7244730">
                <a:moveTo>
                  <a:pt x="0" y="0"/>
                </a:moveTo>
                <a:lnTo>
                  <a:pt x="9933191" y="0"/>
                </a:lnTo>
                <a:lnTo>
                  <a:pt x="9933191" y="7244729"/>
                </a:lnTo>
                <a:lnTo>
                  <a:pt x="0" y="72447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6" r="-12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25090" y="502301"/>
            <a:ext cx="6766910" cy="4539611"/>
          </a:xfrm>
          <a:custGeom>
            <a:avLst/>
            <a:gdLst/>
            <a:ahLst/>
            <a:cxnLst/>
            <a:rect l="l" t="t" r="r" b="b"/>
            <a:pathLst>
              <a:path w="10150365" h="6809416">
                <a:moveTo>
                  <a:pt x="0" y="0"/>
                </a:moveTo>
                <a:lnTo>
                  <a:pt x="10150365" y="0"/>
                </a:lnTo>
                <a:lnTo>
                  <a:pt x="10150365" y="6809416"/>
                </a:lnTo>
                <a:lnTo>
                  <a:pt x="0" y="6809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1022814"/>
            <a:ext cx="4949197" cy="365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780" lvl="1" indent="-171390" algn="just">
              <a:lnSpc>
                <a:spcPts val="2222"/>
              </a:lnSpc>
              <a:buFont typeface="Arial"/>
              <a:buChar char="•"/>
            </a:pP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Точки</a:t>
            </a:r>
            <a:r>
              <a:rPr lang="ru-RU" sz="1587" dirty="0">
                <a:solidFill>
                  <a:srgbClr val="000000"/>
                </a:solidFill>
                <a:latin typeface="Open Sans Italics"/>
              </a:rPr>
              <a:t> (А и В)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,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расположенны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на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разном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расстоянии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от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центра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круга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. </a:t>
            </a:r>
          </a:p>
          <a:p>
            <a:pPr algn="just">
              <a:lnSpc>
                <a:spcPts val="2222"/>
              </a:lnSpc>
            </a:pPr>
            <a:endParaRPr lang="en-US" sz="1587" dirty="0">
              <a:solidFill>
                <a:srgbClr val="000000"/>
              </a:solidFill>
              <a:latin typeface="Open Sans Italics"/>
            </a:endParaRPr>
          </a:p>
          <a:p>
            <a:pPr marL="342780" lvl="1" indent="-171390" algn="just">
              <a:lnSpc>
                <a:spcPts val="2222"/>
              </a:lnSpc>
              <a:buFont typeface="Arial"/>
              <a:buChar char="•"/>
            </a:pP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Во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время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скольжения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по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окружности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фигурист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вращается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вокруг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оси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,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проходящей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через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центр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окружности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. </a:t>
            </a:r>
          </a:p>
          <a:p>
            <a:pPr algn="just">
              <a:lnSpc>
                <a:spcPts val="2222"/>
              </a:lnSpc>
            </a:pPr>
            <a:endParaRPr lang="en-US" sz="1587" dirty="0">
              <a:solidFill>
                <a:srgbClr val="000000"/>
              </a:solidFill>
              <a:latin typeface="Open Sans Italics"/>
            </a:endParaRPr>
          </a:p>
          <a:p>
            <a:pPr marL="342780" lvl="1" indent="-171390" algn="just">
              <a:lnSpc>
                <a:spcPts val="2222"/>
              </a:lnSpc>
              <a:buFont typeface="Arial"/>
              <a:buChar char="•"/>
            </a:pP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Величина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угловой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скорости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вращения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тела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за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время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выполнения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одного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круга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конек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опорной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ноги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совершает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один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оборот</a:t>
            </a:r>
            <a:endParaRPr lang="en-US" sz="1587" dirty="0">
              <a:solidFill>
                <a:srgbClr val="000000"/>
              </a:solidFill>
              <a:latin typeface="Open Sans Italics"/>
            </a:endParaRPr>
          </a:p>
          <a:p>
            <a:pPr algn="just">
              <a:lnSpc>
                <a:spcPts val="2222"/>
              </a:lnSpc>
            </a:pPr>
            <a:endParaRPr lang="en-US" sz="1587" dirty="0">
              <a:solidFill>
                <a:srgbClr val="000000"/>
              </a:solidFill>
              <a:latin typeface="Open Sans Italics"/>
            </a:endParaRPr>
          </a:p>
          <a:p>
            <a:pPr marL="342780" lvl="1" indent="-171390" algn="just">
              <a:lnSpc>
                <a:spcPts val="2222"/>
              </a:lnSpc>
              <a:buFont typeface="Arial"/>
              <a:buChar char="•"/>
            </a:pP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При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скольжении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по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дуге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тело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фигуриста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участвует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во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вращательном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dirty="0" err="1">
                <a:solidFill>
                  <a:srgbClr val="000000"/>
                </a:solidFill>
                <a:latin typeface="Open Sans Italics"/>
              </a:rPr>
              <a:t>движении</a:t>
            </a:r>
            <a:r>
              <a:rPr lang="en-US" sz="1587" dirty="0">
                <a:solidFill>
                  <a:srgbClr val="000000"/>
                </a:solidFill>
                <a:latin typeface="Open Sans Itali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32697" y="287705"/>
            <a:ext cx="4584651" cy="5684968"/>
          </a:xfrm>
          <a:custGeom>
            <a:avLst/>
            <a:gdLst/>
            <a:ahLst/>
            <a:cxnLst/>
            <a:rect l="l" t="t" r="r" b="b"/>
            <a:pathLst>
              <a:path w="6876977" h="8527452">
                <a:moveTo>
                  <a:pt x="0" y="0"/>
                </a:moveTo>
                <a:lnTo>
                  <a:pt x="6876977" y="0"/>
                </a:lnTo>
                <a:lnTo>
                  <a:pt x="6876977" y="8527451"/>
                </a:lnTo>
                <a:lnTo>
                  <a:pt x="0" y="8527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5305" y="1501709"/>
            <a:ext cx="6435405" cy="350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</a:pPr>
            <a:r>
              <a:rPr lang="en-US" sz="1781">
                <a:solidFill>
                  <a:srgbClr val="737373"/>
                </a:solidFill>
                <a:latin typeface="Open Sans"/>
              </a:rPr>
              <a:t> </a:t>
            </a:r>
            <a:r>
              <a:rPr lang="en-US" sz="1781">
                <a:solidFill>
                  <a:srgbClr val="000000"/>
                </a:solidFill>
                <a:latin typeface="Open Sans Bold Italics"/>
              </a:rPr>
              <a:t>Причины изменения скорости вращения:</a:t>
            </a:r>
          </a:p>
          <a:p>
            <a:pPr algn="ctr">
              <a:lnSpc>
                <a:spcPts val="2493"/>
              </a:lnSpc>
            </a:pPr>
            <a:endParaRPr lang="en-US" sz="1781">
              <a:solidFill>
                <a:srgbClr val="000000"/>
              </a:solidFill>
              <a:latin typeface="Open Sans Bold Italics"/>
            </a:endParaRPr>
          </a:p>
          <a:p>
            <a:pPr algn="ctr">
              <a:lnSpc>
                <a:spcPts val="2493"/>
              </a:lnSpc>
            </a:pPr>
            <a:r>
              <a:rPr lang="en-US" sz="1781">
                <a:solidFill>
                  <a:srgbClr val="000000"/>
                </a:solidFill>
                <a:latin typeface="Open Sans Italics"/>
              </a:rPr>
              <a:t>1.Изменение скорости вращения вызывают внутренние силы —группировки и разгруппировки</a:t>
            </a:r>
          </a:p>
          <a:p>
            <a:pPr algn="ctr">
              <a:lnSpc>
                <a:spcPts val="2493"/>
              </a:lnSpc>
            </a:pPr>
            <a:endParaRPr lang="en-US" sz="1781">
              <a:solidFill>
                <a:srgbClr val="000000"/>
              </a:solidFill>
              <a:latin typeface="Open Sans Italics"/>
            </a:endParaRPr>
          </a:p>
          <a:p>
            <a:pPr algn="ctr">
              <a:lnSpc>
                <a:spcPts val="2493"/>
              </a:lnSpc>
            </a:pPr>
            <a:r>
              <a:rPr lang="en-US" sz="1781">
                <a:solidFill>
                  <a:srgbClr val="000000"/>
                </a:solidFill>
                <a:latin typeface="Open Sans Italics"/>
              </a:rPr>
              <a:t>2.В различных вращательных движениях и пируэтах фигурист меняет угловую скорость вращения </a:t>
            </a:r>
          </a:p>
          <a:p>
            <a:pPr algn="ctr">
              <a:lnSpc>
                <a:spcPts val="2493"/>
              </a:lnSpc>
            </a:pPr>
            <a:endParaRPr lang="en-US" sz="1781">
              <a:solidFill>
                <a:srgbClr val="000000"/>
              </a:solidFill>
              <a:latin typeface="Open Sans Italics"/>
            </a:endParaRPr>
          </a:p>
          <a:p>
            <a:pPr algn="ctr">
              <a:lnSpc>
                <a:spcPts val="2493"/>
              </a:lnSpc>
            </a:pPr>
            <a:r>
              <a:rPr lang="en-US" sz="1781">
                <a:solidFill>
                  <a:srgbClr val="231F20"/>
                </a:solidFill>
                <a:latin typeface="Open Sans Italics"/>
              </a:rPr>
              <a:t>3.Тело фигуриста, перемещение рук и свободной ноги  к оси вращения  возникают силы инерци,которые ускоряют вращение при группировке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3967" y="157904"/>
            <a:ext cx="5865476" cy="3334214"/>
          </a:xfrm>
          <a:custGeom>
            <a:avLst/>
            <a:gdLst/>
            <a:ahLst/>
            <a:cxnLst/>
            <a:rect l="l" t="t" r="r" b="b"/>
            <a:pathLst>
              <a:path w="8798214" h="5001321">
                <a:moveTo>
                  <a:pt x="0" y="0"/>
                </a:moveTo>
                <a:lnTo>
                  <a:pt x="8798214" y="0"/>
                </a:lnTo>
                <a:lnTo>
                  <a:pt x="8798214" y="5001321"/>
                </a:lnTo>
                <a:lnTo>
                  <a:pt x="0" y="5001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85" b="-14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60008" y="3600239"/>
            <a:ext cx="9149757" cy="3088043"/>
          </a:xfrm>
          <a:custGeom>
            <a:avLst/>
            <a:gdLst/>
            <a:ahLst/>
            <a:cxnLst/>
            <a:rect l="l" t="t" r="r" b="b"/>
            <a:pathLst>
              <a:path w="13724636" h="4632065">
                <a:moveTo>
                  <a:pt x="0" y="0"/>
                </a:moveTo>
                <a:lnTo>
                  <a:pt x="13724636" y="0"/>
                </a:lnTo>
                <a:lnTo>
                  <a:pt x="13724636" y="4632064"/>
                </a:lnTo>
                <a:lnTo>
                  <a:pt x="0" y="4632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92826" y="94404"/>
            <a:ext cx="8049970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>
                <a:solidFill>
                  <a:srgbClr val="000000"/>
                </a:solidFill>
                <a:latin typeface="Open Sans Bold"/>
              </a:rPr>
              <a:t>Вращение винт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92826" y="3213312"/>
            <a:ext cx="6350" cy="34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endParaRPr sz="1200"/>
          </a:p>
        </p:txBody>
      </p:sp>
      <p:sp>
        <p:nvSpPr>
          <p:cNvPr id="6" name="TextBox 6"/>
          <p:cNvSpPr txBox="1"/>
          <p:nvPr/>
        </p:nvSpPr>
        <p:spPr>
          <a:xfrm>
            <a:off x="2309901" y="3915793"/>
            <a:ext cx="8049970" cy="2442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3"/>
              </a:lnSpc>
            </a:pPr>
            <a:r>
              <a:rPr lang="en-US" sz="1681">
                <a:solidFill>
                  <a:srgbClr val="000000"/>
                </a:solidFill>
                <a:latin typeface="Baron"/>
              </a:rPr>
              <a:t>1. Движение сопровождается группировкой рук одновременно с группировкой ног  </a:t>
            </a:r>
          </a:p>
          <a:p>
            <a:pPr algn="ctr">
              <a:lnSpc>
                <a:spcPts val="2353"/>
              </a:lnSpc>
            </a:pPr>
            <a:endParaRPr lang="en-US" sz="1681">
              <a:solidFill>
                <a:srgbClr val="000000"/>
              </a:solidFill>
              <a:latin typeface="Baron"/>
            </a:endParaRPr>
          </a:p>
          <a:p>
            <a:pPr algn="ctr">
              <a:lnSpc>
                <a:spcPts val="2353"/>
              </a:lnSpc>
            </a:pPr>
            <a:r>
              <a:rPr lang="en-US" sz="1681">
                <a:solidFill>
                  <a:srgbClr val="000000"/>
                </a:solidFill>
                <a:latin typeface="Baron"/>
              </a:rPr>
              <a:t>2. Руки плотно прижимаются к телу, а слегка согнутую опорная нога выпрямляется</a:t>
            </a:r>
          </a:p>
          <a:p>
            <a:pPr algn="ctr">
              <a:lnSpc>
                <a:spcPts val="2353"/>
              </a:lnSpc>
            </a:pPr>
            <a:endParaRPr lang="en-US" sz="1681">
              <a:solidFill>
                <a:srgbClr val="000000"/>
              </a:solidFill>
              <a:latin typeface="Baron"/>
            </a:endParaRPr>
          </a:p>
          <a:p>
            <a:pPr algn="ctr">
              <a:lnSpc>
                <a:spcPts val="2353"/>
              </a:lnSpc>
            </a:pPr>
            <a:r>
              <a:rPr lang="en-US" sz="1681">
                <a:solidFill>
                  <a:srgbClr val="000000"/>
                </a:solidFill>
                <a:latin typeface="Baron"/>
              </a:rPr>
              <a:t>3. Следить за симметрией группировки, или неодинаковое движение рук вызывает нарушение равновесия.</a:t>
            </a:r>
          </a:p>
          <a:p>
            <a:pPr algn="ctr">
              <a:lnSpc>
                <a:spcPts val="2353"/>
              </a:lnSpc>
            </a:pPr>
            <a:endParaRPr lang="en-US" sz="1681">
              <a:solidFill>
                <a:srgbClr val="000000"/>
              </a:solidFill>
              <a:latin typeface="Baron"/>
            </a:endParaRPr>
          </a:p>
          <a:p>
            <a:pPr algn="ctr">
              <a:lnSpc>
                <a:spcPts val="2353"/>
              </a:lnSpc>
            </a:pPr>
            <a:endParaRPr lang="en-US" sz="1681">
              <a:solidFill>
                <a:srgbClr val="000000"/>
              </a:solidFill>
              <a:latin typeface="Bar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{E8845595-F3FD-7245-AB56-C7CC60F04EFD}tf10001060</Template>
  <TotalTime>9</TotalTime>
  <Words>698</Words>
  <Application>Microsoft Macintosh PowerPoint</Application>
  <PresentationFormat>Широкоэкранный</PresentationFormat>
  <Paragraphs>110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6" baseType="lpstr">
      <vt:lpstr>Arial</vt:lpstr>
      <vt:lpstr>Arimo</vt:lpstr>
      <vt:lpstr>Arimo Bold</vt:lpstr>
      <vt:lpstr>Arimo Bold Italics</vt:lpstr>
      <vt:lpstr>Baron</vt:lpstr>
      <vt:lpstr>Blackest Text</vt:lpstr>
      <vt:lpstr>Calibri</vt:lpstr>
      <vt:lpstr>Lora</vt:lpstr>
      <vt:lpstr>Lora Bold Italics</vt:lpstr>
      <vt:lpstr>Marta</vt:lpstr>
      <vt:lpstr>Marta Bold</vt:lpstr>
      <vt:lpstr>Open Sans</vt:lpstr>
      <vt:lpstr>Open Sans Bold</vt:lpstr>
      <vt:lpstr>Open Sans Bold Italics</vt:lpstr>
      <vt:lpstr>Open Sans Italics</vt:lpstr>
      <vt:lpstr>system-ui</vt:lpstr>
      <vt:lpstr>TAN Meringue</vt:lpstr>
      <vt:lpstr>Trebuchet MS</vt:lpstr>
      <vt:lpstr>TT Commons Pro Expanded</vt:lpstr>
      <vt:lpstr>TT Commons Pro Expanded Bold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Popova</dc:creator>
  <cp:lastModifiedBy>Elena Popova</cp:lastModifiedBy>
  <cp:revision>2</cp:revision>
  <dcterms:created xsi:type="dcterms:W3CDTF">2023-11-19T13:33:02Z</dcterms:created>
  <dcterms:modified xsi:type="dcterms:W3CDTF">2023-11-19T13:43:37Z</dcterms:modified>
</cp:coreProperties>
</file>