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7" r:id="rId8"/>
    <p:sldId id="268" r:id="rId9"/>
    <p:sldId id="264" r:id="rId10"/>
    <p:sldId id="265" r:id="rId11"/>
    <p:sldId id="266" r:id="rId12"/>
    <p:sldId id="269" r:id="rId13"/>
    <p:sldId id="270" r:id="rId14"/>
    <p:sldId id="271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04" autoAdjust="0"/>
    <p:restoredTop sz="94660"/>
  </p:normalViewPr>
  <p:slideViewPr>
    <p:cSldViewPr snapToGrid="0">
      <p:cViewPr varScale="1">
        <p:scale>
          <a:sx n="73" d="100"/>
          <a:sy n="73" d="100"/>
        </p:scale>
        <p:origin x="86" y="2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5DEA87-2AC8-411B-8163-4EDF0A21CD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4E08990-4A47-492B-AD3D-3460658B27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B8B75B9-01CD-4C57-9166-62D5DD74F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67A6D-CE0F-4F7A-9FB6-FB03B05D457C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7301389-0C7D-48E3-A8CF-F198F5E55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7C2102-5870-4BB6-948E-951916F74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03392-C002-4D7F-B657-F6DE77636F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3688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F3C021-F8E6-4734-AFAB-2629CBBE7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7538542-FDA6-475D-A9A9-68D3192236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BCF5D1-69E2-4D62-9F42-A8915F897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67A6D-CE0F-4F7A-9FB6-FB03B05D457C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382ABCE-95F5-4154-84CC-050DEBE5A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2D0E92-454D-4A0A-91F0-B98DE0CFC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03392-C002-4D7F-B657-F6DE77636F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658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BCADFDB-E6D9-4674-A151-5F0D5A91C9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7FFDC13-7613-44EB-BDFB-24B8D35AD0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C61698-6BA3-4AF1-9B73-31C2723C7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67A6D-CE0F-4F7A-9FB6-FB03B05D457C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0BF15A2-54D3-413C-8E91-90C0FD413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724DFE1-F84B-42E2-A74B-97EA8904A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03392-C002-4D7F-B657-F6DE77636F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9469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F4AF7B-841F-4A6F-8B87-B9BE691FA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E476951-4B66-4DFA-8621-95831B2B27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CAD8B28-D7CF-424B-B9C2-50110BD96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67A6D-CE0F-4F7A-9FB6-FB03B05D457C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E5BE3BB-D415-47F9-9E93-EB2453DF5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9AB08CE-AF3E-474B-AA44-327BAB56B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03392-C002-4D7F-B657-F6DE77636F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3435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C2248B-37FF-4FF6-8C19-9179037A8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1880534-5698-4DB7-920B-117B1E1152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3CB6AD2-0EDE-4CC8-94AF-8AA126829A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67A6D-CE0F-4F7A-9FB6-FB03B05D457C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15D598A-2C64-445C-85F1-A4A0E72CB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09650BE-C4C2-40A3-975C-1DF4128B0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03392-C002-4D7F-B657-F6DE77636F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3637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745A73-20CD-4BC7-A8C6-A6D0D082B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0EFFEAD-76C2-4ADF-B5B9-DB3836FADB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C7BD491-4CAE-472E-A42F-C72F43B2E5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04B1AEB-EA3B-4E4D-AD47-B2B7A2FD7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67A6D-CE0F-4F7A-9FB6-FB03B05D457C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4E54B78-78D3-4957-89AC-C37C403FC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C43355C-3549-48A3-B838-D0CA58169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03392-C002-4D7F-B657-F6DE77636F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3215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8A7DE9-CF77-41A2-86BE-79B481217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5001925-7245-4E8E-8597-94C7F87B27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7607C7F-6B5C-4AB5-8253-C21617167B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DC98338-7F24-43B0-8FDB-C02144C648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991C45A-DE63-4225-8476-12D894B817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1541D1B-E2CD-4340-8AB2-F9A3D5524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67A6D-CE0F-4F7A-9FB6-FB03B05D457C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59C91FC-9E2B-4AD8-B670-7DCCAEE2F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A8278FB-DC6E-48BE-849C-DB4E5EF73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03392-C002-4D7F-B657-F6DE77636F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9995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47B62E-315C-4EFB-B07D-F5B746618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88DED97-748B-4FED-9950-3C5A1CED2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67A6D-CE0F-4F7A-9FB6-FB03B05D457C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1C25662-FA1B-4602-A7E6-4CEDBE988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9460CD9-40C8-4B16-9BAF-2ED3D898A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03392-C002-4D7F-B657-F6DE77636F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7678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D8CCEE5-99D4-44C4-81D0-6615923C8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67A6D-CE0F-4F7A-9FB6-FB03B05D457C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DB17100-2F69-47EF-9023-499287CBD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1F1DCB0-0637-48A9-85E2-445C73682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03392-C002-4D7F-B657-F6DE77636F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0860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5495A2-4FDA-4CCC-914B-57BC67045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09F7859-AC92-4B57-BBC2-BE7541A952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072A196-67BF-44A5-AE7C-E51016AE1E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BB62A7D-2654-4EC0-A3E1-4DA0E5C27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67A6D-CE0F-4F7A-9FB6-FB03B05D457C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F275DB2-1621-434E-841C-0F1CA0EC7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41497E0-0A87-4D11-973E-2E481297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03392-C002-4D7F-B657-F6DE77636F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208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068BA2-20A1-4C6C-BE42-2E89EF7FE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FE7D03E-2CE1-4D47-8976-5F3BA3798D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D009150-5620-487D-A993-0D0744A49B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A98EC6D-15CE-4803-87EC-5BA084A6B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67A6D-CE0F-4F7A-9FB6-FB03B05D457C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9B4115E-4549-47A3-BC9B-B3AB52DE1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76DBD1B-DCA1-4A37-AFD4-013FCEEFF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03392-C002-4D7F-B657-F6DE77636F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0309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279242-4FCB-4FC2-B1D9-5B3B53DB7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A4DE63F-1612-4D4F-8CB9-3AFE71DE16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B198BA1-8C2B-4C48-8B5C-BD0DA7FC35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867A6D-CE0F-4F7A-9FB6-FB03B05D457C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A6962C-127D-4B8F-8424-769BCA4621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DBAC03C-A6C8-403F-94B3-405AF4C3B5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103392-C002-4D7F-B657-F6DE77636F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712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A4FA619-651C-48D0-9B69-3FA7ACCD3A3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F2083B4-B82E-409B-AFA0-A42FC4A94D1C}"/>
              </a:ext>
            </a:extLst>
          </p:cNvPr>
          <p:cNvSpPr/>
          <p:nvPr/>
        </p:nvSpPr>
        <p:spPr>
          <a:xfrm>
            <a:off x="646545" y="443346"/>
            <a:ext cx="7749310" cy="260465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normalizeH="0" baseline="0" noProof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Особенности биомеханической структуры прыжка в длину с места  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06C6B62-C041-45B8-974C-796CBAA02534}"/>
              </a:ext>
            </a:extLst>
          </p:cNvPr>
          <p:cNvSpPr/>
          <p:nvPr/>
        </p:nvSpPr>
        <p:spPr>
          <a:xfrm>
            <a:off x="92363" y="4803228"/>
            <a:ext cx="6676299" cy="197626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/>
              <a:t>Работу выполнила: Панченко Софья </a:t>
            </a:r>
          </a:p>
          <a:p>
            <a:r>
              <a:rPr lang="ru-RU" dirty="0"/>
              <a:t>Студентка 201 группы ФГБОУ ВО «ВГАФК»</a:t>
            </a:r>
          </a:p>
          <a:p>
            <a:r>
              <a:rPr lang="ru-RU" dirty="0"/>
              <a:t>Руководители:</a:t>
            </a:r>
          </a:p>
          <a:p>
            <a:r>
              <a:rPr lang="ru-RU" dirty="0" err="1"/>
              <a:t>Лущик</a:t>
            </a:r>
            <a:r>
              <a:rPr lang="ru-RU" dirty="0"/>
              <a:t> И.В., доцент кафедры </a:t>
            </a:r>
            <a:r>
              <a:rPr lang="ru-RU" dirty="0" err="1"/>
              <a:t>ТиТФКиС</a:t>
            </a:r>
            <a:r>
              <a:rPr lang="ru-RU" dirty="0"/>
              <a:t> ФГБОУ ВО «ВГАФК»</a:t>
            </a:r>
          </a:p>
          <a:p>
            <a:r>
              <a:rPr lang="ru-RU" dirty="0"/>
              <a:t>Абдрахманова И.В., доцент кафедры </a:t>
            </a:r>
            <a:r>
              <a:rPr lang="ru-RU" dirty="0" err="1"/>
              <a:t>ТиТФКиС</a:t>
            </a:r>
            <a:r>
              <a:rPr lang="ru-RU" dirty="0"/>
              <a:t> ФГБОУ ВО «ВГАФК»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51539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0000">
              <a:schemeClr val="accent1">
                <a:lumMod val="5000"/>
                <a:lumOff val="95000"/>
              </a:schemeClr>
            </a:gs>
            <a:gs pos="43000">
              <a:schemeClr val="accent1">
                <a:lumMod val="45000"/>
                <a:lumOff val="55000"/>
              </a:schemeClr>
            </a:gs>
            <a:gs pos="95326">
              <a:srgbClr val="C5D3EC"/>
            </a:gs>
            <a:gs pos="34000">
              <a:schemeClr val="accent1">
                <a:lumMod val="45000"/>
                <a:lumOff val="55000"/>
              </a:schemeClr>
            </a:gs>
            <a:gs pos="87000">
              <a:schemeClr val="accent1">
                <a:lumMod val="30000"/>
                <a:lumOff val="70000"/>
              </a:schemeClr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C0AFA66-33DE-443E-91D1-B4112C8E92C7}"/>
              </a:ext>
            </a:extLst>
          </p:cNvPr>
          <p:cNvSpPr/>
          <p:nvPr/>
        </p:nvSpPr>
        <p:spPr>
          <a:xfrm>
            <a:off x="3116317" y="236483"/>
            <a:ext cx="6138042" cy="882869"/>
          </a:xfrm>
          <a:prstGeom prst="rect">
            <a:avLst/>
          </a:prstGeom>
          <a:ln w="508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ru-RU" sz="3600" b="1" i="0" u="none" strike="noStrike" kern="1200" cap="none" spc="200" normalizeH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dist="38100" dir="2700000" algn="bl" rotWithShape="0">
                    <a:srgbClr val="5B9BD5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Фаза полета</a:t>
            </a:r>
            <a:endParaRPr lang="ru-RU" spc="200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4EF0254-4BB5-4634-8638-C5F74F5098A5}"/>
              </a:ext>
            </a:extLst>
          </p:cNvPr>
          <p:cNvSpPr/>
          <p:nvPr/>
        </p:nvSpPr>
        <p:spPr>
          <a:xfrm>
            <a:off x="6637283" y="1439917"/>
            <a:ext cx="5055476" cy="160808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508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К моменту отталкивания стопы находятся сзади туловища (сзади вертикали ОЦТ тела), но к концу полета конечности выносят вперед 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2972E5C-245A-40E1-8417-E5D039884401}"/>
              </a:ext>
            </a:extLst>
          </p:cNvPr>
          <p:cNvSpPr/>
          <p:nvPr/>
        </p:nvSpPr>
        <p:spPr>
          <a:xfrm>
            <a:off x="6637283" y="3710151"/>
            <a:ext cx="5055476" cy="236482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Так как толчок передается на таз, то в момент полета может происходить не только поступательное движение тулови­ща, но и его небольшое вращение вокруг поперечной оси, т.е. к концу полета может оказаться, что нижний отдел туловища прошел вперед больший путь, чем его верхний отдел</a:t>
            </a: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F014BB0-0456-46DA-958B-5E433742781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98" t="15862" r="29314" b="29502"/>
          <a:stretch/>
        </p:blipFill>
        <p:spPr>
          <a:xfrm>
            <a:off x="352097" y="1629102"/>
            <a:ext cx="5507420" cy="37469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Стрелка: вправо 6">
            <a:extLst>
              <a:ext uri="{FF2B5EF4-FFF2-40B4-BE49-F238E27FC236}">
                <a16:creationId xmlns:a16="http://schemas.microsoft.com/office/drawing/2014/main" id="{56592687-25D8-4818-80BE-1E3B1A0136AC}"/>
              </a:ext>
            </a:extLst>
          </p:cNvPr>
          <p:cNvSpPr/>
          <p:nvPr/>
        </p:nvSpPr>
        <p:spPr>
          <a:xfrm>
            <a:off x="5948855" y="2417379"/>
            <a:ext cx="472966" cy="388883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: вправо 7">
            <a:extLst>
              <a:ext uri="{FF2B5EF4-FFF2-40B4-BE49-F238E27FC236}">
                <a16:creationId xmlns:a16="http://schemas.microsoft.com/office/drawing/2014/main" id="{AA8AC3D1-5ABA-46BB-9F8D-FC7822EC1A33}"/>
              </a:ext>
            </a:extLst>
          </p:cNvPr>
          <p:cNvSpPr/>
          <p:nvPr/>
        </p:nvSpPr>
        <p:spPr>
          <a:xfrm>
            <a:off x="5948855" y="4330262"/>
            <a:ext cx="472966" cy="388883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17570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0000">
              <a:schemeClr val="accent1">
                <a:lumMod val="5000"/>
                <a:lumOff val="95000"/>
              </a:schemeClr>
            </a:gs>
            <a:gs pos="43000">
              <a:schemeClr val="accent1">
                <a:lumMod val="45000"/>
                <a:lumOff val="55000"/>
              </a:schemeClr>
            </a:gs>
            <a:gs pos="95326">
              <a:srgbClr val="C5D3EC"/>
            </a:gs>
            <a:gs pos="34000">
              <a:schemeClr val="accent1">
                <a:lumMod val="45000"/>
                <a:lumOff val="55000"/>
              </a:schemeClr>
            </a:gs>
            <a:gs pos="87000">
              <a:schemeClr val="accent1">
                <a:lumMod val="30000"/>
                <a:lumOff val="70000"/>
              </a:schemeClr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860A4A8-7E2C-47E2-9D9F-E2E9C101E19F}"/>
              </a:ext>
            </a:extLst>
          </p:cNvPr>
          <p:cNvSpPr/>
          <p:nvPr/>
        </p:nvSpPr>
        <p:spPr>
          <a:xfrm>
            <a:off x="3026979" y="246994"/>
            <a:ext cx="6138042" cy="638223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08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ru-RU" sz="3600" b="1" i="0" u="none" strike="noStrike" kern="1200" cap="none" spc="200" normalizeH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dist="38100" dir="2700000" algn="bl" rotWithShape="0">
                    <a:srgbClr val="5B9BD5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Фаза приземления</a:t>
            </a:r>
            <a:endParaRPr lang="ru-RU" spc="200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A393D55-42A4-413B-BA61-AE2953A4D8B9}"/>
              </a:ext>
            </a:extLst>
          </p:cNvPr>
          <p:cNvSpPr/>
          <p:nvPr/>
        </p:nvSpPr>
        <p:spPr>
          <a:xfrm>
            <a:off x="352191" y="1006962"/>
            <a:ext cx="4630366" cy="105058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508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Х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арактеризуется тем, что тело, приходя в соприкосновение с землей, получает площадь опоры, расположенную впереди вертикали ОЦТ тела</a:t>
            </a:r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4098856-C522-483D-9A99-AE3BC393CE1E}"/>
              </a:ext>
            </a:extLst>
          </p:cNvPr>
          <p:cNvSpPr/>
          <p:nvPr/>
        </p:nvSpPr>
        <p:spPr>
          <a:xfrm>
            <a:off x="340468" y="2182487"/>
            <a:ext cx="4630366" cy="128637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508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Во время приземле­ния максимально используются рессорные свойства нижней конечности, особенно согнутое положение в ее главных суставах 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FA4ACE3-6D3E-4697-9BD8-A4645BD487A4}"/>
              </a:ext>
            </a:extLst>
          </p:cNvPr>
          <p:cNvSpPr/>
          <p:nvPr/>
        </p:nvSpPr>
        <p:spPr>
          <a:xfrm>
            <a:off x="340468" y="3593798"/>
            <a:ext cx="4630366" cy="167301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508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Амортизация полученного телом толчка в момент приземления осуществляется также благодаря уступающей работе мышц нижних конечностей при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сгибании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в коленном тазобедренном и голеностопном суставах</a:t>
            </a:r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EAE8A55-45C2-4BCD-980A-777524AA3C25}"/>
              </a:ext>
            </a:extLst>
          </p:cNvPr>
          <p:cNvSpPr/>
          <p:nvPr/>
        </p:nvSpPr>
        <p:spPr>
          <a:xfrm>
            <a:off x="340468" y="5368302"/>
            <a:ext cx="4630366" cy="13255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508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Стопа при призем­лении не может полностью проявить свои рессорные свойства, так как приземление происходит обычно не на передний, а на задний ее отдел</a:t>
            </a:r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1EF51B2-5FE0-4683-8814-0EE7E59D21E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8" t="64668" r="13547" b="9649"/>
          <a:stretch/>
        </p:blipFill>
        <p:spPr>
          <a:xfrm>
            <a:off x="5182100" y="2319974"/>
            <a:ext cx="6880374" cy="30640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Стрелка: вправо 6">
            <a:extLst>
              <a:ext uri="{FF2B5EF4-FFF2-40B4-BE49-F238E27FC236}">
                <a16:creationId xmlns:a16="http://schemas.microsoft.com/office/drawing/2014/main" id="{040A089C-0634-4230-85BD-E671C151B9BD}"/>
              </a:ext>
            </a:extLst>
          </p:cNvPr>
          <p:cNvSpPr/>
          <p:nvPr/>
        </p:nvSpPr>
        <p:spPr>
          <a:xfrm>
            <a:off x="5697666" y="1602595"/>
            <a:ext cx="2427890" cy="772055"/>
          </a:xfrm>
          <a:prstGeom prst="rightArrow">
            <a:avLst/>
          </a:prstGeom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Фаза полета</a:t>
            </a:r>
          </a:p>
        </p:txBody>
      </p:sp>
      <p:sp>
        <p:nvSpPr>
          <p:cNvPr id="9" name="Стрелка: вправо 8">
            <a:extLst>
              <a:ext uri="{FF2B5EF4-FFF2-40B4-BE49-F238E27FC236}">
                <a16:creationId xmlns:a16="http://schemas.microsoft.com/office/drawing/2014/main" id="{7B43B886-4C7A-4BBA-BCD0-6E805D926862}"/>
              </a:ext>
            </a:extLst>
          </p:cNvPr>
          <p:cNvSpPr/>
          <p:nvPr/>
        </p:nvSpPr>
        <p:spPr>
          <a:xfrm>
            <a:off x="9165021" y="5532425"/>
            <a:ext cx="2686511" cy="910416"/>
          </a:xfrm>
          <a:prstGeom prst="rightArrow">
            <a:avLst/>
          </a:prstGeom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Фаза приземления</a:t>
            </a:r>
          </a:p>
        </p:txBody>
      </p:sp>
    </p:spTree>
    <p:extLst>
      <p:ext uri="{BB962C8B-B14F-4D97-AF65-F5344CB8AC3E}">
        <p14:creationId xmlns:p14="http://schemas.microsoft.com/office/powerpoint/2010/main" val="2974251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0000">
              <a:schemeClr val="accent1">
                <a:lumMod val="5000"/>
                <a:lumOff val="95000"/>
              </a:schemeClr>
            </a:gs>
            <a:gs pos="43000">
              <a:schemeClr val="accent1">
                <a:lumMod val="45000"/>
                <a:lumOff val="55000"/>
              </a:schemeClr>
            </a:gs>
            <a:gs pos="95326">
              <a:srgbClr val="C5D3EC"/>
            </a:gs>
            <a:gs pos="34000">
              <a:schemeClr val="accent1">
                <a:lumMod val="45000"/>
                <a:lumOff val="55000"/>
              </a:schemeClr>
            </a:gs>
            <a:gs pos="87000">
              <a:schemeClr val="accent1">
                <a:lumMod val="30000"/>
                <a:lumOff val="70000"/>
              </a:schemeClr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60CD4D5-216D-461E-8362-7CB84D87A123}"/>
              </a:ext>
            </a:extLst>
          </p:cNvPr>
          <p:cNvSpPr/>
          <p:nvPr/>
        </p:nvSpPr>
        <p:spPr>
          <a:xfrm>
            <a:off x="1974715" y="246993"/>
            <a:ext cx="8501973" cy="133861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dist="38100" dir="2700000" algn="bl" rotWithShape="0">
                    <a:srgbClr val="5B9BD5"/>
                  </a:outerShdw>
                </a:effectLst>
                <a:latin typeface="Calibri" panose="020F0502020204030204"/>
              </a:rPr>
              <a:t>М</a:t>
            </a:r>
            <a:r>
              <a:rPr kumimoji="0" lang="ru-RU" sz="3600" b="1" i="0" u="none" strike="noStrike" kern="1200" cap="none" spc="0" normalizeH="0" baseline="0" noProof="0" dirty="0" err="1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dist="38100" dir="2700000" algn="bl" rotWithShape="0">
                    <a:srgbClr val="5B9BD5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еханизм</a:t>
            </a:r>
            <a:r>
              <a:rPr kumimoji="0" lang="ru-RU" sz="3600" b="1" i="0" u="none" strike="noStrike" kern="1200" cap="none" spc="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dist="38100" dir="2700000" algn="bl" rotWithShape="0">
                    <a:srgbClr val="5B9BD5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дыхания </a:t>
            </a:r>
          </a:p>
          <a:p>
            <a:pPr algn="ctr"/>
            <a:r>
              <a:rPr kumimoji="0" lang="ru-RU" sz="3600" b="1" i="0" u="none" strike="noStrike" kern="1200" cap="none" spc="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dist="38100" dir="2700000" algn="bl" rotWithShape="0">
                    <a:srgbClr val="5B9BD5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при прыжке в длину с места</a:t>
            </a:r>
            <a:endParaRPr lang="ru-RU" dirty="0"/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B290E7FC-CE18-4E32-816D-1494F10E933C}"/>
              </a:ext>
            </a:extLst>
          </p:cNvPr>
          <p:cNvSpPr/>
          <p:nvPr/>
        </p:nvSpPr>
        <p:spPr>
          <a:xfrm>
            <a:off x="286603" y="2094459"/>
            <a:ext cx="3439234" cy="1617732"/>
          </a:xfrm>
          <a:prstGeom prst="roundRect">
            <a:avLst>
              <a:gd name="adj" fmla="val 13608"/>
            </a:avLst>
          </a:prstGeom>
          <a:solidFill>
            <a:schemeClr val="accent4">
              <a:lumMod val="40000"/>
              <a:lumOff val="60000"/>
            </a:schemeClr>
          </a:solidFill>
          <a:ln w="508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В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момент взмаха руками вверх создаются более благоприятные условия для вдоха благодаря подниманию ребер</a:t>
            </a:r>
            <a:endParaRPr lang="ru-RU" dirty="0"/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474B63F3-1B21-484A-9AB3-CEEAC8539A9D}"/>
              </a:ext>
            </a:extLst>
          </p:cNvPr>
          <p:cNvSpPr/>
          <p:nvPr/>
        </p:nvSpPr>
        <p:spPr>
          <a:xfrm>
            <a:off x="286603" y="4176215"/>
            <a:ext cx="3439235" cy="207446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508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Во время самого полета, который длится крайне ограниченный промежуток времени, дыхание несколько задерживается, и выдох происходит после приземления</a:t>
            </a: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84527AF-709A-49D1-854D-D8A1551DBC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023" y="2285528"/>
            <a:ext cx="7336799" cy="33361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316897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0000">
              <a:schemeClr val="accent1">
                <a:lumMod val="5000"/>
                <a:lumOff val="95000"/>
              </a:schemeClr>
            </a:gs>
            <a:gs pos="43000">
              <a:schemeClr val="accent1">
                <a:lumMod val="45000"/>
                <a:lumOff val="55000"/>
              </a:schemeClr>
            </a:gs>
            <a:gs pos="95326">
              <a:srgbClr val="C5D3EC"/>
            </a:gs>
            <a:gs pos="34000">
              <a:schemeClr val="accent1">
                <a:lumMod val="45000"/>
                <a:lumOff val="55000"/>
              </a:schemeClr>
            </a:gs>
            <a:gs pos="87000">
              <a:schemeClr val="accent1">
                <a:lumMod val="30000"/>
                <a:lumOff val="70000"/>
              </a:schemeClr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F4DEF32-F95F-43A7-B4D6-EEF341555F74}"/>
              </a:ext>
            </a:extLst>
          </p:cNvPr>
          <p:cNvSpPr/>
          <p:nvPr/>
        </p:nvSpPr>
        <p:spPr>
          <a:xfrm>
            <a:off x="2911366" y="472966"/>
            <a:ext cx="6085489" cy="788275"/>
          </a:xfrm>
          <a:prstGeom prst="rect">
            <a:avLst/>
          </a:prstGeom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20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dist="38100" dir="2700000" algn="bl" rotWithShape="0">
                    <a:srgbClr val="5B9BD5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Таким </a:t>
            </a:r>
            <a:r>
              <a:rPr kumimoji="0" lang="ru-RU" sz="3600" b="1" i="0" u="none" strike="noStrike" kern="1200" cap="none" spc="200" normalizeH="0" baseline="0" noProof="0" dirty="0" err="1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dist="38100" dir="2700000" algn="bl" rotWithShape="0">
                    <a:srgbClr val="5B9BD5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образо</a:t>
            </a:r>
            <a:r>
              <a:rPr lang="ru-RU" sz="3600" b="1" spc="200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dist="38100" dir="2700000" algn="bl" rotWithShape="0">
                    <a:srgbClr val="5B9BD5"/>
                  </a:outerShdw>
                </a:effectLst>
                <a:latin typeface="Calibri" panose="020F0502020204030204"/>
              </a:rPr>
              <a:t>м</a:t>
            </a:r>
            <a:endParaRPr kumimoji="0" lang="ru-RU" sz="1800" b="0" i="0" u="none" strike="noStrike" kern="1200" cap="none" spc="2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Стрелка: вниз 2">
            <a:extLst>
              <a:ext uri="{FF2B5EF4-FFF2-40B4-BE49-F238E27FC236}">
                <a16:creationId xmlns:a16="http://schemas.microsoft.com/office/drawing/2014/main" id="{0DB30CE8-C0AE-4146-B093-539A10715B2E}"/>
              </a:ext>
            </a:extLst>
          </p:cNvPr>
          <p:cNvSpPr/>
          <p:nvPr/>
        </p:nvSpPr>
        <p:spPr>
          <a:xfrm>
            <a:off x="5783317" y="1450427"/>
            <a:ext cx="341586" cy="50449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B93BAC4-FB18-46FC-92EB-F49263E141AE}"/>
              </a:ext>
            </a:extLst>
          </p:cNvPr>
          <p:cNvSpPr/>
          <p:nvPr/>
        </p:nvSpPr>
        <p:spPr>
          <a:xfrm>
            <a:off x="1639614" y="2144110"/>
            <a:ext cx="9186041" cy="399393"/>
          </a:xfrm>
          <a:prstGeom prst="rect">
            <a:avLst/>
          </a:prstGeom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spc="150" dirty="0">
                <a:solidFill>
                  <a:srgbClr val="FF0000"/>
                </a:solidFill>
              </a:rPr>
              <a:t>Выделяют 4 фазы</a:t>
            </a:r>
          </a:p>
        </p:txBody>
      </p:sp>
      <p:sp>
        <p:nvSpPr>
          <p:cNvPr id="6" name="Стрелка: вниз 5">
            <a:extLst>
              <a:ext uri="{FF2B5EF4-FFF2-40B4-BE49-F238E27FC236}">
                <a16:creationId xmlns:a16="http://schemas.microsoft.com/office/drawing/2014/main" id="{4EF5E85C-9A0F-4528-9A7C-1F48E5673FD2}"/>
              </a:ext>
            </a:extLst>
          </p:cNvPr>
          <p:cNvSpPr/>
          <p:nvPr/>
        </p:nvSpPr>
        <p:spPr>
          <a:xfrm>
            <a:off x="1818290" y="2669628"/>
            <a:ext cx="409903" cy="620110"/>
          </a:xfrm>
          <a:prstGeom prst="downArrow">
            <a:avLst/>
          </a:prstGeom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Стрелка: вниз 6">
            <a:extLst>
              <a:ext uri="{FF2B5EF4-FFF2-40B4-BE49-F238E27FC236}">
                <a16:creationId xmlns:a16="http://schemas.microsoft.com/office/drawing/2014/main" id="{5CB0D713-B51B-4C36-AADB-E3D52705D62E}"/>
              </a:ext>
            </a:extLst>
          </p:cNvPr>
          <p:cNvSpPr/>
          <p:nvPr/>
        </p:nvSpPr>
        <p:spPr>
          <a:xfrm>
            <a:off x="4540469" y="2669628"/>
            <a:ext cx="409903" cy="563919"/>
          </a:xfrm>
          <a:prstGeom prst="downArrow">
            <a:avLst/>
          </a:prstGeom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: вниз 7">
            <a:extLst>
              <a:ext uri="{FF2B5EF4-FFF2-40B4-BE49-F238E27FC236}">
                <a16:creationId xmlns:a16="http://schemas.microsoft.com/office/drawing/2014/main" id="{2C242A8D-7037-40EA-ABFF-014AF8722CF8}"/>
              </a:ext>
            </a:extLst>
          </p:cNvPr>
          <p:cNvSpPr/>
          <p:nvPr/>
        </p:nvSpPr>
        <p:spPr>
          <a:xfrm>
            <a:off x="7262648" y="2669628"/>
            <a:ext cx="409903" cy="620110"/>
          </a:xfrm>
          <a:prstGeom prst="downArrow">
            <a:avLst/>
          </a:prstGeom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: вниз 8">
            <a:extLst>
              <a:ext uri="{FF2B5EF4-FFF2-40B4-BE49-F238E27FC236}">
                <a16:creationId xmlns:a16="http://schemas.microsoft.com/office/drawing/2014/main" id="{4874815F-E86E-458F-AB22-2855CBA21035}"/>
              </a:ext>
            </a:extLst>
          </p:cNvPr>
          <p:cNvSpPr/>
          <p:nvPr/>
        </p:nvSpPr>
        <p:spPr>
          <a:xfrm>
            <a:off x="10216055" y="2669628"/>
            <a:ext cx="409903" cy="620110"/>
          </a:xfrm>
          <a:prstGeom prst="downArrow">
            <a:avLst/>
          </a:prstGeom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75C0ADA2-E863-49A5-A2D9-1191EEDD48AE}"/>
              </a:ext>
            </a:extLst>
          </p:cNvPr>
          <p:cNvSpPr/>
          <p:nvPr/>
        </p:nvSpPr>
        <p:spPr>
          <a:xfrm>
            <a:off x="683173" y="3426372"/>
            <a:ext cx="2425161" cy="1246790"/>
          </a:xfrm>
          <a:prstGeom prst="roundRect">
            <a:avLst/>
          </a:prstGeom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002060"/>
                </a:solidFill>
              </a:rPr>
              <a:t>Подготовительная фаза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Прямоугольник: скругленные углы 10">
                <a:extLst>
                  <a:ext uri="{FF2B5EF4-FFF2-40B4-BE49-F238E27FC236}">
                    <a16:creationId xmlns:a16="http://schemas.microsoft.com/office/drawing/2014/main" id="{45AADB2C-2CFE-4E65-9AB5-A7EF9F434634}"/>
                  </a:ext>
                </a:extLst>
              </p:cNvPr>
              <p:cNvSpPr/>
              <p:nvPr/>
            </p:nvSpPr>
            <p:spPr>
              <a:xfrm>
                <a:off x="3237186" y="3289738"/>
                <a:ext cx="2819727" cy="1807069"/>
              </a:xfrm>
              <a:prstGeom prst="roundRect">
                <a:avLst/>
              </a:prstGeom>
              <a:ln w="508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000" dirty="0">
                  <a:solidFill>
                    <a:schemeClr val="bg1"/>
                  </a:solidFill>
                </a:endParaRPr>
              </a:p>
              <a:p>
                <a:pPr algn="ctr"/>
                <a:r>
                  <a:rPr lang="ru-RU" sz="2000" dirty="0">
                    <a:solidFill>
                      <a:srgbClr val="002060"/>
                    </a:solidFill>
                  </a:rPr>
                  <a:t>Фаза отталкивания</a:t>
                </a:r>
              </a:p>
              <a:p>
                <a:r>
                  <a:rPr lang="ru-RU" sz="2000" dirty="0">
                    <a:solidFill>
                      <a:srgbClr val="FF0000"/>
                    </a:solidFill>
                  </a:rPr>
                  <a:t>Важно: </a:t>
                </a:r>
              </a:p>
              <a:p>
                <a:pPr marL="342900" indent="-342900">
                  <a:buFontTx/>
                  <a:buChar char="-"/>
                </a:pPr>
                <a:r>
                  <a:rPr lang="ru-RU" sz="2000" dirty="0">
                    <a:solidFill>
                      <a:schemeClr val="bg1"/>
                    </a:solidFill>
                  </a:rPr>
                  <a:t>Правильная работа рук;</a:t>
                </a:r>
              </a:p>
              <a:p>
                <a:r>
                  <a:rPr lang="ru-RU" sz="2000" dirty="0">
                    <a:solidFill>
                      <a:schemeClr val="bg1"/>
                    </a:solidFill>
                  </a:rPr>
                  <a:t>-    Выход прямого тела под углом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0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45</m:t>
                        </m:r>
                      </m:e>
                      <m:sup>
                        <m:r>
                          <a:rPr lang="ru-RU" sz="20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p>
                  </m:oMath>
                </a14:m>
                <a:endParaRPr lang="ru-RU" sz="2000" dirty="0">
                  <a:solidFill>
                    <a:srgbClr val="FF0000"/>
                  </a:solidFill>
                </a:endParaRPr>
              </a:p>
              <a:p>
                <a:pPr algn="ctr"/>
                <a:endParaRPr lang="ru-RU" sz="20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1" name="Прямоугольник: скругленные углы 10">
                <a:extLst>
                  <a:ext uri="{FF2B5EF4-FFF2-40B4-BE49-F238E27FC236}">
                    <a16:creationId xmlns:a16="http://schemas.microsoft.com/office/drawing/2014/main" id="{45AADB2C-2CFE-4E65-9AB5-A7EF9F4346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7186" y="3289738"/>
                <a:ext cx="2819727" cy="1807069"/>
              </a:xfrm>
              <a:prstGeom prst="roundRect">
                <a:avLst/>
              </a:prstGeom>
              <a:blipFill>
                <a:blip r:embed="rId2"/>
                <a:stretch>
                  <a:fillRect t="-3947" b="-8224"/>
                </a:stretch>
              </a:blipFill>
              <a:ln w="50800"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445AD820-2531-4893-97A7-C9EC8458D3B4}"/>
              </a:ext>
            </a:extLst>
          </p:cNvPr>
          <p:cNvSpPr/>
          <p:nvPr/>
        </p:nvSpPr>
        <p:spPr>
          <a:xfrm>
            <a:off x="6279934" y="3394839"/>
            <a:ext cx="2609437" cy="1589994"/>
          </a:xfrm>
          <a:prstGeom prst="roundRect">
            <a:avLst/>
          </a:prstGeom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002060"/>
                </a:solidFill>
              </a:rPr>
              <a:t>Фаза полета</a:t>
            </a:r>
          </a:p>
          <a:p>
            <a:r>
              <a:rPr lang="ru-RU" sz="2000" dirty="0">
                <a:solidFill>
                  <a:srgbClr val="FF0000"/>
                </a:solidFill>
              </a:rPr>
              <a:t>Важно:</a:t>
            </a:r>
          </a:p>
          <a:p>
            <a:r>
              <a:rPr lang="ru-RU" sz="2000" dirty="0">
                <a:solidFill>
                  <a:schemeClr val="bg1"/>
                </a:solidFill>
              </a:rPr>
              <a:t> - Сгибание и вынесение ног вперед</a:t>
            </a: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7C44FB04-6F7B-42E0-96C9-3ABF06FEDAC6}"/>
              </a:ext>
            </a:extLst>
          </p:cNvPr>
          <p:cNvSpPr/>
          <p:nvPr/>
        </p:nvSpPr>
        <p:spPr>
          <a:xfrm>
            <a:off x="9112392" y="3426372"/>
            <a:ext cx="2609437" cy="1558461"/>
          </a:xfrm>
          <a:prstGeom prst="roundRect">
            <a:avLst/>
          </a:prstGeom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002060"/>
                </a:solidFill>
              </a:rPr>
              <a:t>Фаза приземления</a:t>
            </a:r>
          </a:p>
          <a:p>
            <a:r>
              <a:rPr lang="ru-RU" sz="2000" dirty="0">
                <a:solidFill>
                  <a:srgbClr val="FF0000"/>
                </a:solidFill>
              </a:rPr>
              <a:t>Важно:</a:t>
            </a:r>
          </a:p>
          <a:p>
            <a:r>
              <a:rPr lang="ru-RU" sz="2000" dirty="0">
                <a:solidFill>
                  <a:schemeClr val="bg1"/>
                </a:solidFill>
              </a:rPr>
              <a:t>- Приземление на задний отдел стопы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CF189AE6-2538-48EA-A051-34B873FEB862}"/>
              </a:ext>
            </a:extLst>
          </p:cNvPr>
          <p:cNvSpPr/>
          <p:nvPr/>
        </p:nvSpPr>
        <p:spPr>
          <a:xfrm>
            <a:off x="859119" y="5233481"/>
            <a:ext cx="2275603" cy="655239"/>
          </a:xfrm>
          <a:prstGeom prst="rect">
            <a:avLst/>
          </a:prstGeom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FFFF00"/>
                </a:solidFill>
              </a:rPr>
              <a:t>Действует сила тяжести 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1C2136FB-19CD-44C3-95EC-B1CD56A46B0C}"/>
              </a:ext>
            </a:extLst>
          </p:cNvPr>
          <p:cNvSpPr/>
          <p:nvPr/>
        </p:nvSpPr>
        <p:spPr>
          <a:xfrm>
            <a:off x="3683879" y="5233481"/>
            <a:ext cx="2207173" cy="665752"/>
          </a:xfrm>
          <a:prstGeom prst="rect">
            <a:avLst/>
          </a:prstGeom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FFFF00"/>
                </a:solidFill>
              </a:rPr>
              <a:t>Действует сила тяжести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9FCC3E18-FB6B-418C-A9E7-388DBFA1D821}"/>
              </a:ext>
            </a:extLst>
          </p:cNvPr>
          <p:cNvSpPr/>
          <p:nvPr/>
        </p:nvSpPr>
        <p:spPr>
          <a:xfrm>
            <a:off x="6452160" y="5233481"/>
            <a:ext cx="2253033" cy="665752"/>
          </a:xfrm>
          <a:prstGeom prst="rect">
            <a:avLst/>
          </a:prstGeom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FFFF00"/>
                </a:solidFill>
              </a:rPr>
              <a:t>Действует сила тяжести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9086FA6C-5567-48AE-A941-6FE3462693A2}"/>
              </a:ext>
            </a:extLst>
          </p:cNvPr>
          <p:cNvSpPr/>
          <p:nvPr/>
        </p:nvSpPr>
        <p:spPr>
          <a:xfrm>
            <a:off x="9254349" y="5191438"/>
            <a:ext cx="2207173" cy="665752"/>
          </a:xfrm>
          <a:prstGeom prst="rect">
            <a:avLst/>
          </a:prstGeom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FFFF00"/>
                </a:solidFill>
              </a:rPr>
              <a:t>Действует сила тяжести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3CD71700-6FE5-42FE-B1A7-327A00F71418}"/>
              </a:ext>
            </a:extLst>
          </p:cNvPr>
          <p:cNvSpPr/>
          <p:nvPr/>
        </p:nvSpPr>
        <p:spPr>
          <a:xfrm>
            <a:off x="861848" y="5955424"/>
            <a:ext cx="2246589" cy="859220"/>
          </a:xfrm>
          <a:prstGeom prst="rect">
            <a:avLst/>
          </a:prstGeom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FFFF00"/>
                </a:solidFill>
              </a:rPr>
              <a:t>Действует сила реакции опоры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B0C806CF-D569-4821-B1D0-D7563C449197}"/>
              </a:ext>
            </a:extLst>
          </p:cNvPr>
          <p:cNvSpPr/>
          <p:nvPr/>
        </p:nvSpPr>
        <p:spPr>
          <a:xfrm>
            <a:off x="3683880" y="5955424"/>
            <a:ext cx="2207173" cy="859220"/>
          </a:xfrm>
          <a:prstGeom prst="rect">
            <a:avLst/>
          </a:prstGeom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FFFF00"/>
                </a:solidFill>
              </a:rPr>
              <a:t>Действует сила реакции опоры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ECBF7356-3C4F-4202-AB95-FECEE1DAC6EE}"/>
              </a:ext>
            </a:extLst>
          </p:cNvPr>
          <p:cNvSpPr/>
          <p:nvPr/>
        </p:nvSpPr>
        <p:spPr>
          <a:xfrm>
            <a:off x="6440210" y="5955424"/>
            <a:ext cx="2264983" cy="859220"/>
          </a:xfrm>
          <a:prstGeom prst="rect">
            <a:avLst/>
          </a:prstGeom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ru-RU" sz="2000" dirty="0">
                <a:solidFill>
                  <a:srgbClr val="FFFF00"/>
                </a:solidFill>
              </a:rPr>
              <a:t>Сила реакции опоры </a:t>
            </a:r>
          </a:p>
          <a:p>
            <a:pPr algn="ctr">
              <a:lnSpc>
                <a:spcPct val="90000"/>
              </a:lnSpc>
            </a:pPr>
            <a:r>
              <a:rPr lang="ru-RU" sz="2000" b="1" dirty="0">
                <a:solidFill>
                  <a:srgbClr val="FFFF00"/>
                </a:solidFill>
              </a:rPr>
              <a:t>не действует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749A7435-A3CF-4CC2-AE17-5619E3C460AE}"/>
              </a:ext>
            </a:extLst>
          </p:cNvPr>
          <p:cNvSpPr/>
          <p:nvPr/>
        </p:nvSpPr>
        <p:spPr>
          <a:xfrm>
            <a:off x="9254350" y="5955424"/>
            <a:ext cx="2207173" cy="859220"/>
          </a:xfrm>
          <a:prstGeom prst="rect">
            <a:avLst/>
          </a:prstGeom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FFFF00"/>
                </a:solidFill>
              </a:rPr>
              <a:t>Действует сила реакции опоры</a:t>
            </a:r>
          </a:p>
        </p:txBody>
      </p:sp>
    </p:spTree>
    <p:extLst>
      <p:ext uri="{BB962C8B-B14F-4D97-AF65-F5344CB8AC3E}">
        <p14:creationId xmlns:p14="http://schemas.microsoft.com/office/powerpoint/2010/main" val="12950582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0000">
              <a:schemeClr val="accent1">
                <a:lumMod val="5000"/>
                <a:lumOff val="95000"/>
              </a:schemeClr>
            </a:gs>
            <a:gs pos="43000">
              <a:schemeClr val="accent1">
                <a:lumMod val="45000"/>
                <a:lumOff val="55000"/>
              </a:schemeClr>
            </a:gs>
            <a:gs pos="95326">
              <a:srgbClr val="C5D3EC"/>
            </a:gs>
            <a:gs pos="34000">
              <a:schemeClr val="accent1">
                <a:lumMod val="45000"/>
                <a:lumOff val="55000"/>
              </a:schemeClr>
            </a:gs>
            <a:gs pos="87000">
              <a:schemeClr val="accent1">
                <a:lumMod val="30000"/>
                <a:lumOff val="70000"/>
              </a:schemeClr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843D422-7E28-4DDE-8E7B-7F57313DE5E1}"/>
              </a:ext>
            </a:extLst>
          </p:cNvPr>
          <p:cNvSpPr/>
          <p:nvPr/>
        </p:nvSpPr>
        <p:spPr>
          <a:xfrm>
            <a:off x="1860330" y="2112579"/>
            <a:ext cx="8734097" cy="210206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b="1" dirty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2894996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1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EFCAAEF-82E7-471D-AE2B-5D67791E44C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41" b="29057"/>
          <a:stretch/>
        </p:blipFill>
        <p:spPr>
          <a:xfrm>
            <a:off x="1859217" y="3077860"/>
            <a:ext cx="8052038" cy="366914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F541561B-F866-4850-9859-0376C33B9B99}"/>
              </a:ext>
            </a:extLst>
          </p:cNvPr>
          <p:cNvSpPr/>
          <p:nvPr/>
        </p:nvSpPr>
        <p:spPr>
          <a:xfrm>
            <a:off x="849746" y="1025236"/>
            <a:ext cx="2673928" cy="1283855"/>
          </a:xfrm>
          <a:prstGeom prst="roundRect">
            <a:avLst/>
          </a:prstGeom>
          <a:solidFill>
            <a:srgbClr val="92D050"/>
          </a:solidFill>
          <a:ln w="50800">
            <a:solidFill>
              <a:schemeClr val="accent2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Прыжок в длину с места </a:t>
            </a:r>
          </a:p>
        </p:txBody>
      </p:sp>
      <p:sp>
        <p:nvSpPr>
          <p:cNvPr id="3" name="Стрелка: вправо 2">
            <a:extLst>
              <a:ext uri="{FF2B5EF4-FFF2-40B4-BE49-F238E27FC236}">
                <a16:creationId xmlns:a16="http://schemas.microsoft.com/office/drawing/2014/main" id="{A2CF55B1-FDC6-4DB9-AAA3-A576630BC5A8}"/>
              </a:ext>
            </a:extLst>
          </p:cNvPr>
          <p:cNvSpPr/>
          <p:nvPr/>
        </p:nvSpPr>
        <p:spPr>
          <a:xfrm>
            <a:off x="3930070" y="1440731"/>
            <a:ext cx="1009791" cy="461641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 w="508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95612BF3-9E2F-4930-B597-837E8165B29D}"/>
              </a:ext>
            </a:extLst>
          </p:cNvPr>
          <p:cNvSpPr/>
          <p:nvPr/>
        </p:nvSpPr>
        <p:spPr>
          <a:xfrm>
            <a:off x="5260106" y="366570"/>
            <a:ext cx="6303819" cy="2522104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508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сложное ациклическое, переместительное, одновременно-симметричное движение, связанное с отталкиванием тела от опорной поверхности, полетом и последующим приземлением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045114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1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0EFFF0D-05B7-4B82-998B-3851FD2F9F19}"/>
              </a:ext>
            </a:extLst>
          </p:cNvPr>
          <p:cNvSpPr txBox="1"/>
          <p:nvPr/>
        </p:nvSpPr>
        <p:spPr>
          <a:xfrm>
            <a:off x="1807779" y="441435"/>
            <a:ext cx="7851228" cy="96695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3600" b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dirty="0"/>
              <a:t>Фазовая структура прыжка в длину с места </a:t>
            </a:r>
          </a:p>
        </p:txBody>
      </p:sp>
      <p:sp>
        <p:nvSpPr>
          <p:cNvPr id="3" name="Стрелка: вправо 2">
            <a:extLst>
              <a:ext uri="{FF2B5EF4-FFF2-40B4-BE49-F238E27FC236}">
                <a16:creationId xmlns:a16="http://schemas.microsoft.com/office/drawing/2014/main" id="{F3835D1C-4E5C-4286-9902-D8705F906A91}"/>
              </a:ext>
            </a:extLst>
          </p:cNvPr>
          <p:cNvSpPr/>
          <p:nvPr/>
        </p:nvSpPr>
        <p:spPr>
          <a:xfrm>
            <a:off x="399393" y="1823545"/>
            <a:ext cx="2081048" cy="584775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spc="2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2F0A450-B522-4359-8C4D-8AAB4E052899}"/>
              </a:ext>
            </a:extLst>
          </p:cNvPr>
          <p:cNvSpPr/>
          <p:nvPr/>
        </p:nvSpPr>
        <p:spPr>
          <a:xfrm>
            <a:off x="3563007" y="1823545"/>
            <a:ext cx="5686097" cy="42902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spc="20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1. Подготовительная фаза</a:t>
            </a:r>
            <a:endParaRPr lang="ru-RU" sz="2400" b="1" spc="200" dirty="0">
              <a:solidFill>
                <a:srgbClr val="FF0000"/>
              </a:solidFill>
            </a:endParaRPr>
          </a:p>
        </p:txBody>
      </p:sp>
      <p:sp>
        <p:nvSpPr>
          <p:cNvPr id="5" name="Стрелка: вправо 4">
            <a:extLst>
              <a:ext uri="{FF2B5EF4-FFF2-40B4-BE49-F238E27FC236}">
                <a16:creationId xmlns:a16="http://schemas.microsoft.com/office/drawing/2014/main" id="{E7296CD0-A2D9-4F71-B787-1A30CBBB34CB}"/>
              </a:ext>
            </a:extLst>
          </p:cNvPr>
          <p:cNvSpPr/>
          <p:nvPr/>
        </p:nvSpPr>
        <p:spPr>
          <a:xfrm>
            <a:off x="399393" y="2913267"/>
            <a:ext cx="2081048" cy="584776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spc="2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CEF8A8E-4E9E-4DEB-9F8B-F8918ED2DCBD}"/>
              </a:ext>
            </a:extLst>
          </p:cNvPr>
          <p:cNvSpPr/>
          <p:nvPr/>
        </p:nvSpPr>
        <p:spPr>
          <a:xfrm>
            <a:off x="3563007" y="2855011"/>
            <a:ext cx="5686097" cy="42902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spc="200" dirty="0">
                <a:solidFill>
                  <a:srgbClr val="FF0000"/>
                </a:solidFill>
                <a:latin typeface="Arial" panose="020B0604020202020204" pitchFamily="34" charset="0"/>
              </a:rPr>
              <a:t>2. Фаза отталкивания</a:t>
            </a:r>
          </a:p>
        </p:txBody>
      </p:sp>
      <p:sp>
        <p:nvSpPr>
          <p:cNvPr id="7" name="Стрелка: вправо 6">
            <a:extLst>
              <a:ext uri="{FF2B5EF4-FFF2-40B4-BE49-F238E27FC236}">
                <a16:creationId xmlns:a16="http://schemas.microsoft.com/office/drawing/2014/main" id="{7D711F55-B2FA-4F9B-8135-E684D048B75D}"/>
              </a:ext>
            </a:extLst>
          </p:cNvPr>
          <p:cNvSpPr/>
          <p:nvPr/>
        </p:nvSpPr>
        <p:spPr>
          <a:xfrm>
            <a:off x="399393" y="4002990"/>
            <a:ext cx="2081048" cy="584776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spc="2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6F7E6B88-60D5-46C2-A13C-6F4039341BA9}"/>
              </a:ext>
            </a:extLst>
          </p:cNvPr>
          <p:cNvSpPr/>
          <p:nvPr/>
        </p:nvSpPr>
        <p:spPr>
          <a:xfrm>
            <a:off x="3563007" y="4002989"/>
            <a:ext cx="5686097" cy="49588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spc="200" dirty="0">
                <a:solidFill>
                  <a:srgbClr val="FF0000"/>
                </a:solidFill>
                <a:latin typeface="Arial" panose="020B0604020202020204" pitchFamily="34" charset="0"/>
              </a:rPr>
              <a:t>3. Фаза полета </a:t>
            </a:r>
          </a:p>
        </p:txBody>
      </p:sp>
      <p:sp>
        <p:nvSpPr>
          <p:cNvPr id="9" name="Стрелка: вправо 8">
            <a:extLst>
              <a:ext uri="{FF2B5EF4-FFF2-40B4-BE49-F238E27FC236}">
                <a16:creationId xmlns:a16="http://schemas.microsoft.com/office/drawing/2014/main" id="{F9E676BB-E94E-4A61-988C-9192F4F87620}"/>
              </a:ext>
            </a:extLst>
          </p:cNvPr>
          <p:cNvSpPr/>
          <p:nvPr/>
        </p:nvSpPr>
        <p:spPr>
          <a:xfrm>
            <a:off x="399393" y="5092713"/>
            <a:ext cx="2081048" cy="584776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spc="2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D8D597E1-E4A9-4A58-B6EC-0E6015ECA937}"/>
              </a:ext>
            </a:extLst>
          </p:cNvPr>
          <p:cNvSpPr/>
          <p:nvPr/>
        </p:nvSpPr>
        <p:spPr>
          <a:xfrm>
            <a:off x="3563007" y="5092713"/>
            <a:ext cx="5686097" cy="49588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spc="200" dirty="0">
                <a:solidFill>
                  <a:srgbClr val="FF0000"/>
                </a:solidFill>
                <a:latin typeface="Arial" panose="020B0604020202020204" pitchFamily="34" charset="0"/>
              </a:rPr>
              <a:t>4. Фаза приземления </a:t>
            </a:r>
          </a:p>
        </p:txBody>
      </p:sp>
    </p:spTree>
    <p:extLst>
      <p:ext uri="{BB962C8B-B14F-4D97-AF65-F5344CB8AC3E}">
        <p14:creationId xmlns:p14="http://schemas.microsoft.com/office/powerpoint/2010/main" val="34611379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0000">
              <a:schemeClr val="accent1">
                <a:lumMod val="5000"/>
                <a:lumOff val="95000"/>
              </a:schemeClr>
            </a:gs>
            <a:gs pos="59000">
              <a:schemeClr val="accent1">
                <a:lumMod val="45000"/>
                <a:lumOff val="55000"/>
              </a:schemeClr>
            </a:gs>
            <a:gs pos="68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01A4EF5-C31B-4D49-A5DC-E83EB41E1BD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" t="4857" r="5651" b="2996"/>
          <a:stretch/>
        </p:blipFill>
        <p:spPr>
          <a:xfrm>
            <a:off x="-73572" y="0"/>
            <a:ext cx="6695089" cy="41183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Стрелка: вправо 5">
            <a:extLst>
              <a:ext uri="{FF2B5EF4-FFF2-40B4-BE49-F238E27FC236}">
                <a16:creationId xmlns:a16="http://schemas.microsoft.com/office/drawing/2014/main" id="{20601C24-80E7-4DB6-ADD8-F07BCB1DC282}"/>
              </a:ext>
            </a:extLst>
          </p:cNvPr>
          <p:cNvSpPr/>
          <p:nvPr/>
        </p:nvSpPr>
        <p:spPr>
          <a:xfrm>
            <a:off x="6621517" y="1843730"/>
            <a:ext cx="798786" cy="430924"/>
          </a:xfrm>
          <a:prstGeom prst="rightArrow">
            <a:avLst/>
          </a:prstGeom>
          <a:ln w="508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B13AD2CC-66C9-4CFA-834A-C73E97E30F91}"/>
              </a:ext>
            </a:extLst>
          </p:cNvPr>
          <p:cNvSpPr/>
          <p:nvPr/>
        </p:nvSpPr>
        <p:spPr>
          <a:xfrm>
            <a:off x="7556939" y="1177158"/>
            <a:ext cx="4235668" cy="1723695"/>
          </a:xfrm>
          <a:prstGeom prst="roundRect">
            <a:avLst/>
          </a:prstGeom>
          <a:ln w="508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При прыжке в длину с места ОЦТ тела описывает параболу, подобную той, которую описывает любое тело, брошенное под острым углом к горизонтальной плоскости</a:t>
            </a:r>
            <a:endParaRPr lang="ru-RU" dirty="0"/>
          </a:p>
        </p:txBody>
      </p:sp>
      <p:sp>
        <p:nvSpPr>
          <p:cNvPr id="8" name="Стрелка: вниз 7">
            <a:extLst>
              <a:ext uri="{FF2B5EF4-FFF2-40B4-BE49-F238E27FC236}">
                <a16:creationId xmlns:a16="http://schemas.microsoft.com/office/drawing/2014/main" id="{B571709D-3BE4-4C69-B21D-2B5FE964ADDD}"/>
              </a:ext>
            </a:extLst>
          </p:cNvPr>
          <p:cNvSpPr/>
          <p:nvPr/>
        </p:nvSpPr>
        <p:spPr>
          <a:xfrm>
            <a:off x="2853557" y="4235669"/>
            <a:ext cx="557049" cy="840828"/>
          </a:xfrm>
          <a:prstGeom prst="downArrow">
            <a:avLst/>
          </a:prstGeom>
          <a:ln w="508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7C322966-9066-44A2-8BFA-F857350AEC5D}"/>
              </a:ext>
            </a:extLst>
          </p:cNvPr>
          <p:cNvSpPr/>
          <p:nvPr/>
        </p:nvSpPr>
        <p:spPr>
          <a:xfrm>
            <a:off x="1093075" y="5286703"/>
            <a:ext cx="4361793" cy="1240220"/>
          </a:xfrm>
          <a:prstGeom prst="roundRect">
            <a:avLst/>
          </a:prstGeom>
          <a:ln w="508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0" i="0" dirty="0">
                <a:solidFill>
                  <a:srgbClr val="92D050"/>
                </a:solidFill>
                <a:effectLst/>
                <a:latin typeface="Arial" panose="020B0604020202020204" pitchFamily="34" charset="0"/>
              </a:rPr>
              <a:t>Прыжок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—  своего рода бросок тела, во время которого движущей силой является сила мышц самого тела</a:t>
            </a:r>
            <a:endParaRPr lang="ru-RU" dirty="0"/>
          </a:p>
        </p:txBody>
      </p:sp>
      <p:sp>
        <p:nvSpPr>
          <p:cNvPr id="10" name="Стрелка: вправо 9">
            <a:extLst>
              <a:ext uri="{FF2B5EF4-FFF2-40B4-BE49-F238E27FC236}">
                <a16:creationId xmlns:a16="http://schemas.microsoft.com/office/drawing/2014/main" id="{CEB886E3-DD80-4C87-9384-7A5C15D0F0BC}"/>
              </a:ext>
            </a:extLst>
          </p:cNvPr>
          <p:cNvSpPr/>
          <p:nvPr/>
        </p:nvSpPr>
        <p:spPr>
          <a:xfrm>
            <a:off x="5933089" y="5531068"/>
            <a:ext cx="1008993" cy="541283"/>
          </a:xfrm>
          <a:prstGeom prst="rightArrow">
            <a:avLst/>
          </a:prstGeom>
          <a:ln w="508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17CBE313-10C0-452B-8963-ADF578B536FB}"/>
              </a:ext>
            </a:extLst>
          </p:cNvPr>
          <p:cNvSpPr/>
          <p:nvPr/>
        </p:nvSpPr>
        <p:spPr>
          <a:xfrm>
            <a:off x="7420303" y="5076497"/>
            <a:ext cx="4361793" cy="1450426"/>
          </a:xfrm>
          <a:prstGeom prst="roundRect">
            <a:avLst/>
          </a:prstGeom>
          <a:ln w="508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 прыжке  действуют </a:t>
            </a:r>
            <a:r>
              <a:rPr lang="ru-RU" sz="2000" b="0" dirty="0">
                <a:solidFill>
                  <a:srgbClr val="92D050"/>
                </a:solidFill>
                <a:effectLst/>
                <a:latin typeface="Arial" panose="020B0604020202020204" pitchFamily="34" charset="0"/>
              </a:rPr>
              <a:t>две основные силы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ru-RU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— </a:t>
            </a:r>
            <a:r>
              <a:rPr lang="ru-RU" sz="2000" b="0" dirty="0">
                <a:solidFill>
                  <a:srgbClr val="92D050"/>
                </a:solidFill>
                <a:effectLst/>
                <a:latin typeface="Arial" panose="020B0604020202020204" pitchFamily="34" charset="0"/>
              </a:rPr>
              <a:t>сила толчка 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и </a:t>
            </a:r>
            <a:r>
              <a:rPr lang="ru-RU" sz="2000" b="0" dirty="0">
                <a:solidFill>
                  <a:srgbClr val="92D050"/>
                </a:solidFill>
                <a:effectLst/>
                <a:latin typeface="Arial" panose="020B0604020202020204" pitchFamily="34" charset="0"/>
              </a:rPr>
              <a:t>сила тяжести тела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50425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0000">
              <a:schemeClr val="accent1">
                <a:lumMod val="5000"/>
                <a:lumOff val="95000"/>
              </a:schemeClr>
            </a:gs>
            <a:gs pos="59000">
              <a:schemeClr val="accent1">
                <a:lumMod val="45000"/>
                <a:lumOff val="55000"/>
              </a:schemeClr>
            </a:gs>
            <a:gs pos="68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Прямая со стрелкой 40">
            <a:extLst>
              <a:ext uri="{FF2B5EF4-FFF2-40B4-BE49-F238E27FC236}">
                <a16:creationId xmlns:a16="http://schemas.microsoft.com/office/drawing/2014/main" id="{E9D38A0F-4137-49A5-8FAA-0E312F60BE91}"/>
              </a:ext>
            </a:extLst>
          </p:cNvPr>
          <p:cNvCxnSpPr>
            <a:stCxn id="6" idx="2"/>
          </p:cNvCxnSpPr>
          <p:nvPr/>
        </p:nvCxnSpPr>
        <p:spPr>
          <a:xfrm flipH="1">
            <a:off x="6495393" y="2385848"/>
            <a:ext cx="2564524" cy="252248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0F93E47-8DAE-4C59-BFB6-C34D601A05CD}"/>
              </a:ext>
            </a:extLst>
          </p:cNvPr>
          <p:cNvSpPr/>
          <p:nvPr/>
        </p:nvSpPr>
        <p:spPr>
          <a:xfrm>
            <a:off x="2806262" y="268015"/>
            <a:ext cx="6579476" cy="819806"/>
          </a:xfrm>
          <a:prstGeom prst="rect">
            <a:avLst/>
          </a:prstGeom>
          <a:ln w="508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spc="2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Подготовительная фаза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DCCEB20-FB00-4510-8898-0F6D36BF0BD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0" t="14535" r="67929" b="5628"/>
          <a:stretch/>
        </p:blipFill>
        <p:spPr>
          <a:xfrm>
            <a:off x="1103587" y="1502979"/>
            <a:ext cx="2427889" cy="51987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472D94E-0DE3-4499-A0CB-1A1F4C989191}"/>
              </a:ext>
            </a:extLst>
          </p:cNvPr>
          <p:cNvSpPr/>
          <p:nvPr/>
        </p:nvSpPr>
        <p:spPr>
          <a:xfrm>
            <a:off x="6768662" y="1986455"/>
            <a:ext cx="4582510" cy="39939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508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Во время этой фазы происходит:</a:t>
            </a:r>
            <a:endParaRPr lang="ru-RU" dirty="0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9FB08DF5-5FD1-4DFE-8FF5-997A19D1EF8E}"/>
              </a:ext>
            </a:extLst>
          </p:cNvPr>
          <p:cNvSpPr/>
          <p:nvPr/>
        </p:nvSpPr>
        <p:spPr>
          <a:xfrm>
            <a:off x="4782207" y="2501461"/>
            <a:ext cx="3121571" cy="927539"/>
          </a:xfrm>
          <a:prstGeom prst="ellipse">
            <a:avLst/>
          </a:prstGeom>
          <a:solidFill>
            <a:schemeClr val="accent2">
              <a:lumMod val="75000"/>
              <a:alpha val="89000"/>
            </a:schemeClr>
          </a:solidFill>
          <a:ln w="3492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разгибание ноги в голеностопном суставе</a:t>
            </a:r>
            <a:endParaRPr lang="ru-RU" dirty="0"/>
          </a:p>
        </p:txBody>
      </p: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id="{B2797004-9DC3-4417-89FB-AB9EC94E62AC}"/>
              </a:ext>
            </a:extLst>
          </p:cNvPr>
          <p:cNvCxnSpPr>
            <a:cxnSpLocks/>
            <a:stCxn id="7" idx="2"/>
          </p:cNvCxnSpPr>
          <p:nvPr/>
        </p:nvCxnSpPr>
        <p:spPr>
          <a:xfrm flipH="1">
            <a:off x="1954925" y="2965231"/>
            <a:ext cx="2827282" cy="2363514"/>
          </a:xfrm>
          <a:prstGeom prst="straightConnector1">
            <a:avLst/>
          </a:prstGeom>
          <a:ln w="50800">
            <a:headEnd type="none" w="med" len="med"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3" name="Овал 22">
            <a:extLst>
              <a:ext uri="{FF2B5EF4-FFF2-40B4-BE49-F238E27FC236}">
                <a16:creationId xmlns:a16="http://schemas.microsoft.com/office/drawing/2014/main" id="{33EAEA8F-26B0-4487-AB52-A24339556269}"/>
              </a:ext>
            </a:extLst>
          </p:cNvPr>
          <p:cNvSpPr/>
          <p:nvPr/>
        </p:nvSpPr>
        <p:spPr>
          <a:xfrm>
            <a:off x="7136524" y="3941379"/>
            <a:ext cx="3573517" cy="1135118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412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сгибание в коленном и тазобедренном суставах</a:t>
            </a:r>
            <a:endParaRPr lang="ru-RU" dirty="0"/>
          </a:p>
        </p:txBody>
      </p:sp>
      <p:cxnSp>
        <p:nvCxnSpPr>
          <p:cNvPr id="25" name="Прямая со стрелкой 24">
            <a:extLst>
              <a:ext uri="{FF2B5EF4-FFF2-40B4-BE49-F238E27FC236}">
                <a16:creationId xmlns:a16="http://schemas.microsoft.com/office/drawing/2014/main" id="{1791D612-FC11-4AA0-8C5B-56D2B5DAD189}"/>
              </a:ext>
            </a:extLst>
          </p:cNvPr>
          <p:cNvCxnSpPr>
            <a:cxnSpLocks/>
          </p:cNvCxnSpPr>
          <p:nvPr/>
        </p:nvCxnSpPr>
        <p:spPr>
          <a:xfrm flipH="1" flipV="1">
            <a:off x="2134144" y="4340772"/>
            <a:ext cx="5034455" cy="168166"/>
          </a:xfrm>
          <a:prstGeom prst="straightConnector1">
            <a:avLst/>
          </a:prstGeom>
          <a:ln w="508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Прямая со стрелкой 26">
            <a:extLst>
              <a:ext uri="{FF2B5EF4-FFF2-40B4-BE49-F238E27FC236}">
                <a16:creationId xmlns:a16="http://schemas.microsoft.com/office/drawing/2014/main" id="{F0FD4DAE-9691-40F4-ADF9-F8E986806494}"/>
              </a:ext>
            </a:extLst>
          </p:cNvPr>
          <p:cNvCxnSpPr>
            <a:cxnSpLocks/>
            <a:stCxn id="23" idx="2"/>
          </p:cNvCxnSpPr>
          <p:nvPr/>
        </p:nvCxnSpPr>
        <p:spPr>
          <a:xfrm flipH="1" flipV="1">
            <a:off x="1776248" y="3647090"/>
            <a:ext cx="5360276" cy="861848"/>
          </a:xfrm>
          <a:prstGeom prst="straightConnector1">
            <a:avLst/>
          </a:prstGeom>
          <a:ln w="508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" name="Прямая со стрелкой 30">
            <a:extLst>
              <a:ext uri="{FF2B5EF4-FFF2-40B4-BE49-F238E27FC236}">
                <a16:creationId xmlns:a16="http://schemas.microsoft.com/office/drawing/2014/main" id="{0795A20D-9655-4F81-9D12-2449517C4BF9}"/>
              </a:ext>
            </a:extLst>
          </p:cNvPr>
          <p:cNvCxnSpPr>
            <a:stCxn id="6" idx="2"/>
          </p:cNvCxnSpPr>
          <p:nvPr/>
        </p:nvCxnSpPr>
        <p:spPr>
          <a:xfrm flipH="1">
            <a:off x="7746124" y="2385848"/>
            <a:ext cx="1313793" cy="35735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>
            <a:extLst>
              <a:ext uri="{FF2B5EF4-FFF2-40B4-BE49-F238E27FC236}">
                <a16:creationId xmlns:a16="http://schemas.microsoft.com/office/drawing/2014/main" id="{417F8A42-6F91-4690-95A8-AF6F50AB73F7}"/>
              </a:ext>
            </a:extLst>
          </p:cNvPr>
          <p:cNvCxnSpPr>
            <a:stCxn id="6" idx="2"/>
          </p:cNvCxnSpPr>
          <p:nvPr/>
        </p:nvCxnSpPr>
        <p:spPr>
          <a:xfrm flipH="1">
            <a:off x="9038896" y="2385848"/>
            <a:ext cx="21021" cy="143991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Овал 34">
            <a:extLst>
              <a:ext uri="{FF2B5EF4-FFF2-40B4-BE49-F238E27FC236}">
                <a16:creationId xmlns:a16="http://schemas.microsoft.com/office/drawing/2014/main" id="{D2D10AFC-FD46-4456-82F0-457416804370}"/>
              </a:ext>
            </a:extLst>
          </p:cNvPr>
          <p:cNvSpPr/>
          <p:nvPr/>
        </p:nvSpPr>
        <p:spPr>
          <a:xfrm>
            <a:off x="3794234" y="5087007"/>
            <a:ext cx="5171090" cy="1770993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508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тело выдвигается вперед, вследствие чего вертикаль его ОЦТ выходит за переднюю границу площади опоры, вместе с чем начинается падение тела</a:t>
            </a:r>
            <a:endParaRPr lang="ru-RU" dirty="0"/>
          </a:p>
        </p:txBody>
      </p:sp>
      <p:cxnSp>
        <p:nvCxnSpPr>
          <p:cNvPr id="39" name="Прямая со стрелкой 38">
            <a:extLst>
              <a:ext uri="{FF2B5EF4-FFF2-40B4-BE49-F238E27FC236}">
                <a16:creationId xmlns:a16="http://schemas.microsoft.com/office/drawing/2014/main" id="{4AC6EB95-2BFD-4633-A83F-30FE471EF976}"/>
              </a:ext>
            </a:extLst>
          </p:cNvPr>
          <p:cNvCxnSpPr>
            <a:stCxn id="35" idx="1"/>
          </p:cNvCxnSpPr>
          <p:nvPr/>
        </p:nvCxnSpPr>
        <p:spPr>
          <a:xfrm flipH="1" flipV="1">
            <a:off x="2459420" y="3531476"/>
            <a:ext cx="2092103" cy="1814887"/>
          </a:xfrm>
          <a:prstGeom prst="straightConnector1">
            <a:avLst/>
          </a:prstGeom>
          <a:ln w="508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67969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0000">
              <a:schemeClr val="accent1">
                <a:lumMod val="5000"/>
                <a:lumOff val="95000"/>
              </a:schemeClr>
            </a:gs>
            <a:gs pos="59000">
              <a:schemeClr val="accent1">
                <a:lumMod val="45000"/>
                <a:lumOff val="55000"/>
              </a:schemeClr>
            </a:gs>
            <a:gs pos="68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Стрелка: вниз 42">
            <a:extLst>
              <a:ext uri="{FF2B5EF4-FFF2-40B4-BE49-F238E27FC236}">
                <a16:creationId xmlns:a16="http://schemas.microsoft.com/office/drawing/2014/main" id="{3396DB5F-6BDE-4806-B0E4-21C997F5CC37}"/>
              </a:ext>
            </a:extLst>
          </p:cNvPr>
          <p:cNvSpPr/>
          <p:nvPr/>
        </p:nvSpPr>
        <p:spPr>
          <a:xfrm>
            <a:off x="5853850" y="3103125"/>
            <a:ext cx="346531" cy="651752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 w="508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39EEB68-8C64-4862-9D19-5FF6F7525CE3}"/>
              </a:ext>
            </a:extLst>
          </p:cNvPr>
          <p:cNvSpPr/>
          <p:nvPr/>
        </p:nvSpPr>
        <p:spPr>
          <a:xfrm>
            <a:off x="2448498" y="366543"/>
            <a:ext cx="6810704" cy="85133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508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spc="2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Фаза отталкивания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02874E1-7B67-4275-B491-0E4C66493960}"/>
              </a:ext>
            </a:extLst>
          </p:cNvPr>
          <p:cNvSpPr/>
          <p:nvPr/>
        </p:nvSpPr>
        <p:spPr>
          <a:xfrm>
            <a:off x="828514" y="2052537"/>
            <a:ext cx="3096304" cy="108949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508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В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момент начинающегося падения тела происходит сгибание в голеностопном суставе</a:t>
            </a:r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5603010-A687-4D93-92C1-845F29936767}"/>
              </a:ext>
            </a:extLst>
          </p:cNvPr>
          <p:cNvSpPr/>
          <p:nvPr/>
        </p:nvSpPr>
        <p:spPr>
          <a:xfrm>
            <a:off x="4563935" y="1888002"/>
            <a:ext cx="2926363" cy="12540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508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Разгибание в коленном и тазобедренном суставах </a:t>
            </a:r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37D6B1B-482D-4DD1-9271-5AA3180A06CD}"/>
              </a:ext>
            </a:extLst>
          </p:cNvPr>
          <p:cNvSpPr/>
          <p:nvPr/>
        </p:nvSpPr>
        <p:spPr>
          <a:xfrm>
            <a:off x="8193931" y="1784845"/>
            <a:ext cx="3020607" cy="135719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508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Од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новременный взмах </a:t>
            </a:r>
            <a:r>
              <a:rPr lang="ru-RU" b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руками кверху, что способствует повышению положения ОЦТ тела</a:t>
            </a:r>
            <a:endParaRPr lang="ru-RU" i="1" dirty="0"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2DD5A6AA-A3DF-4F52-A69A-CEEDC1AE05B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44" t="10922" r="12437" b="67234"/>
          <a:stretch/>
        </p:blipFill>
        <p:spPr>
          <a:xfrm>
            <a:off x="785896" y="3813242"/>
            <a:ext cx="3079752" cy="198444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AE7B5376-01F8-43B9-A428-50F94A8D0BF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26" t="33474" r="39731" b="39149"/>
          <a:stretch/>
        </p:blipFill>
        <p:spPr>
          <a:xfrm>
            <a:off x="4385464" y="3812155"/>
            <a:ext cx="3097653" cy="2101173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429240D5-707A-4D93-ADBD-6381CBFC50E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9" r="68684" b="67234"/>
          <a:stretch/>
        </p:blipFill>
        <p:spPr>
          <a:xfrm>
            <a:off x="8193931" y="3669377"/>
            <a:ext cx="1264597" cy="227217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D7BF42C2-AB32-4859-A135-04D5CB80EE0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70" t="31713" r="37167" b="35566"/>
          <a:stretch/>
        </p:blipFill>
        <p:spPr>
          <a:xfrm>
            <a:off x="9458528" y="3669377"/>
            <a:ext cx="1947576" cy="227217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FCF85F24-A7B0-4024-BFAF-F280BD25CBC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" t="88955" r="86111" b="3284"/>
          <a:stretch/>
        </p:blipFill>
        <p:spPr>
          <a:xfrm>
            <a:off x="9458528" y="3939702"/>
            <a:ext cx="790846" cy="532263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83A6A7FB-FA04-4F64-A7B7-E7DA90C3786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6" t="90382" r="84224" b="-333"/>
          <a:stretch/>
        </p:blipFill>
        <p:spPr>
          <a:xfrm>
            <a:off x="6591869" y="4899545"/>
            <a:ext cx="888037" cy="956504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B1732933-0EF6-4CDD-8EE9-DB9006E04BE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183" t="97114"/>
          <a:stretch/>
        </p:blipFill>
        <p:spPr>
          <a:xfrm>
            <a:off x="6246356" y="5262665"/>
            <a:ext cx="485452" cy="464626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869A738D-D8F0-4D22-9F75-10D2BECEAA3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189" t="94600"/>
          <a:stretch/>
        </p:blipFill>
        <p:spPr>
          <a:xfrm>
            <a:off x="6968017" y="4529224"/>
            <a:ext cx="511889" cy="370321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4F52F664-CE88-46CC-9D35-9A3CEE4EB7A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53" t="91154" r="1537" b="-317"/>
          <a:stretch/>
        </p:blipFill>
        <p:spPr>
          <a:xfrm>
            <a:off x="10037379" y="5132858"/>
            <a:ext cx="1368725" cy="550561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7B2A2A65-C8A8-4A63-8CBF-803C4AB782D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42" t="87960" r="1358"/>
          <a:stretch/>
        </p:blipFill>
        <p:spPr>
          <a:xfrm>
            <a:off x="10748977" y="4274437"/>
            <a:ext cx="657127" cy="879894"/>
          </a:xfrm>
          <a:prstGeom prst="rect">
            <a:avLst/>
          </a:prstGeom>
        </p:spPr>
      </p:pic>
      <p:sp>
        <p:nvSpPr>
          <p:cNvPr id="42" name="Стрелка: вниз 41">
            <a:extLst>
              <a:ext uri="{FF2B5EF4-FFF2-40B4-BE49-F238E27FC236}">
                <a16:creationId xmlns:a16="http://schemas.microsoft.com/office/drawing/2014/main" id="{58FA9473-48E0-4372-9CE4-8CE7926B4E3A}"/>
              </a:ext>
            </a:extLst>
          </p:cNvPr>
          <p:cNvSpPr/>
          <p:nvPr/>
        </p:nvSpPr>
        <p:spPr>
          <a:xfrm>
            <a:off x="2195376" y="3142034"/>
            <a:ext cx="314191" cy="671208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 w="508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Стрелка: вниз 43">
            <a:extLst>
              <a:ext uri="{FF2B5EF4-FFF2-40B4-BE49-F238E27FC236}">
                <a16:creationId xmlns:a16="http://schemas.microsoft.com/office/drawing/2014/main" id="{57073FD2-953A-46BD-94C7-6852F235F83A}"/>
              </a:ext>
            </a:extLst>
          </p:cNvPr>
          <p:cNvSpPr/>
          <p:nvPr/>
        </p:nvSpPr>
        <p:spPr>
          <a:xfrm>
            <a:off x="9604987" y="3142034"/>
            <a:ext cx="346531" cy="506292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 w="508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95308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0000">
              <a:schemeClr val="accent1">
                <a:lumMod val="5000"/>
                <a:lumOff val="95000"/>
              </a:schemeClr>
            </a:gs>
            <a:gs pos="59000">
              <a:schemeClr val="accent1">
                <a:lumMod val="45000"/>
                <a:lumOff val="55000"/>
              </a:schemeClr>
            </a:gs>
            <a:gs pos="68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085E988-5DD2-4219-BFA2-353A6FA6ABFA}"/>
              </a:ext>
            </a:extLst>
          </p:cNvPr>
          <p:cNvSpPr/>
          <p:nvPr/>
        </p:nvSpPr>
        <p:spPr>
          <a:xfrm>
            <a:off x="2448498" y="366543"/>
            <a:ext cx="6810704" cy="85133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508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spc="2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Фаза отталкивания</a:t>
            </a: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C0F9EFFB-25AA-4AE2-8539-ECAD113635B1}"/>
              </a:ext>
            </a:extLst>
          </p:cNvPr>
          <p:cNvSpPr/>
          <p:nvPr/>
        </p:nvSpPr>
        <p:spPr>
          <a:xfrm>
            <a:off x="599226" y="1905749"/>
            <a:ext cx="3698544" cy="200963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508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ru-RU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По законам баллистики полет будет наиболее длинным, если прямая, показывающая направление отталкивания, располагается под углом 45° к горизонтальной плоскости</a:t>
            </a:r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E06EAF6-97F9-4626-9440-8C3F4AE9C81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428"/>
          <a:stretch/>
        </p:blipFill>
        <p:spPr>
          <a:xfrm>
            <a:off x="4635765" y="2030794"/>
            <a:ext cx="6810704" cy="352893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4AF8DB3B-782F-4F7E-AFBE-4ABA33E008C4}"/>
              </a:ext>
            </a:extLst>
          </p:cNvPr>
          <p:cNvSpPr/>
          <p:nvPr/>
        </p:nvSpPr>
        <p:spPr>
          <a:xfrm>
            <a:off x="599227" y="4474723"/>
            <a:ext cx="3698544" cy="178016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508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При отталкивании под углом 90° тело взлетает вверх и приземляется на свое исходное место. При угле меньше 45 ° полет будет ниже и длиннее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87517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0000">
              <a:schemeClr val="accent1">
                <a:lumMod val="5000"/>
                <a:lumOff val="95000"/>
              </a:schemeClr>
            </a:gs>
            <a:gs pos="59000">
              <a:schemeClr val="accent1">
                <a:lumMod val="45000"/>
                <a:lumOff val="55000"/>
              </a:schemeClr>
            </a:gs>
            <a:gs pos="68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A9D05C9-1779-4643-855A-E0E196194FE3}"/>
              </a:ext>
            </a:extLst>
          </p:cNvPr>
          <p:cNvSpPr/>
          <p:nvPr/>
        </p:nvSpPr>
        <p:spPr>
          <a:xfrm>
            <a:off x="2448498" y="366543"/>
            <a:ext cx="6810704" cy="85133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508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Фаза отталкивания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65E547C-20BA-4B3D-81DD-56BED6A4EAED}"/>
              </a:ext>
            </a:extLst>
          </p:cNvPr>
          <p:cNvSpPr/>
          <p:nvPr/>
        </p:nvSpPr>
        <p:spPr>
          <a:xfrm>
            <a:off x="6232634" y="1817589"/>
            <a:ext cx="5623035" cy="451740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508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После того как в суставах произошло почти полное разгибание, движения в них, затормаживаются благодаря кратковременному сокращению мышц-антагонистов, превращающих все тело как бы в одно монолитное целое, что способствует передаче сил толчка на ОЦТ тела и сохранению равновесия во время полета </a:t>
            </a:r>
            <a:endParaRPr lang="ru-RU" sz="2400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4765F38-EC5C-4C69-9330-E09A7EE32B5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02" t="3433" r="31336" b="33212"/>
          <a:stretch/>
        </p:blipFill>
        <p:spPr>
          <a:xfrm>
            <a:off x="769959" y="1828800"/>
            <a:ext cx="3603009" cy="434486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FFBD3BA-472F-4C2A-B508-D9AAD195230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761" r="86052"/>
          <a:stretch/>
        </p:blipFill>
        <p:spPr>
          <a:xfrm>
            <a:off x="769959" y="4076294"/>
            <a:ext cx="962608" cy="755013"/>
          </a:xfrm>
          <a:prstGeom prst="rect">
            <a:avLst/>
          </a:prstGeom>
        </p:spPr>
      </p:pic>
      <p:sp>
        <p:nvSpPr>
          <p:cNvPr id="12" name="Стрелка: вправо 11">
            <a:extLst>
              <a:ext uri="{FF2B5EF4-FFF2-40B4-BE49-F238E27FC236}">
                <a16:creationId xmlns:a16="http://schemas.microsoft.com/office/drawing/2014/main" id="{4281FC4D-049B-45FE-A2C2-7EBCB76942B1}"/>
              </a:ext>
            </a:extLst>
          </p:cNvPr>
          <p:cNvSpPr/>
          <p:nvPr/>
        </p:nvSpPr>
        <p:spPr>
          <a:xfrm>
            <a:off x="4606118" y="3759957"/>
            <a:ext cx="1542197" cy="655093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 w="508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71468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0000">
              <a:schemeClr val="accent1">
                <a:lumMod val="5000"/>
                <a:lumOff val="95000"/>
              </a:schemeClr>
            </a:gs>
            <a:gs pos="43000">
              <a:schemeClr val="accent1">
                <a:lumMod val="45000"/>
                <a:lumOff val="55000"/>
              </a:schemeClr>
            </a:gs>
            <a:gs pos="95326">
              <a:srgbClr val="C5D3EC"/>
            </a:gs>
            <a:gs pos="34000">
              <a:schemeClr val="accent1">
                <a:lumMod val="45000"/>
                <a:lumOff val="55000"/>
              </a:schemeClr>
            </a:gs>
            <a:gs pos="87000">
              <a:schemeClr val="accent1">
                <a:lumMod val="30000"/>
                <a:lumOff val="70000"/>
              </a:schemeClr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607FCBF-43C6-40A8-B469-E00ADE9E947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56" t="33525" r="13817" b="35364"/>
          <a:stretch/>
        </p:blipFill>
        <p:spPr>
          <a:xfrm>
            <a:off x="4527331" y="3217904"/>
            <a:ext cx="7215352" cy="36435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BCF0401-8FAA-4731-9254-71C297B27D6A}"/>
              </a:ext>
            </a:extLst>
          </p:cNvPr>
          <p:cNvSpPr/>
          <p:nvPr/>
        </p:nvSpPr>
        <p:spPr>
          <a:xfrm>
            <a:off x="3026979" y="204953"/>
            <a:ext cx="6148552" cy="807982"/>
          </a:xfrm>
          <a:prstGeom prst="rect">
            <a:avLst/>
          </a:prstGeom>
          <a:solidFill>
            <a:schemeClr val="accent1">
              <a:lumMod val="75000"/>
              <a:alpha val="99000"/>
            </a:schemeClr>
          </a:solidFill>
          <a:ln w="508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ru-RU" sz="3600" b="1" i="0" u="none" strike="noStrike" kern="1200" cap="none" spc="200" normalizeH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dist="38100" dir="2700000" algn="bl" rotWithShape="0">
                    <a:srgbClr val="5B9BD5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Фаза полета</a:t>
            </a:r>
            <a:endParaRPr lang="ru-RU" spc="200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0B3ABB7-CCE8-4E80-8C64-DF502F175ED0}"/>
              </a:ext>
            </a:extLst>
          </p:cNvPr>
          <p:cNvSpPr/>
          <p:nvPr/>
        </p:nvSpPr>
        <p:spPr>
          <a:xfrm>
            <a:off x="63063" y="1246789"/>
            <a:ext cx="3993932" cy="82506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508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tabLst>
                <a:tab pos="355600" algn="l"/>
                <a:tab pos="452438" algn="l"/>
              </a:tabLst>
            </a:pP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1. Характеризуется уже «заданной» траекторией ОЦТ тела</a:t>
            </a:r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C67FF6B-B778-4D43-BB66-35912291DAE2}"/>
              </a:ext>
            </a:extLst>
          </p:cNvPr>
          <p:cNvSpPr/>
          <p:nvPr/>
        </p:nvSpPr>
        <p:spPr>
          <a:xfrm>
            <a:off x="63063" y="2282059"/>
            <a:ext cx="3993932" cy="247387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508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2.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Т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раектория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ОЦТ тела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может быть: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изменена только под влиянием каких-либо внешних сил</a:t>
            </a:r>
            <a:endParaRPr lang="ru-RU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ч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тобы она не изменилась под влиянием внешнего фактора, необходимо из­менить угол отталкивания</a:t>
            </a:r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07D9FD8-75B3-4629-ADF0-AACAEA8AEEA0}"/>
              </a:ext>
            </a:extLst>
          </p:cNvPr>
          <p:cNvSpPr/>
          <p:nvPr/>
        </p:nvSpPr>
        <p:spPr>
          <a:xfrm>
            <a:off x="63063" y="4945118"/>
            <a:ext cx="3993932" cy="18393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508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3. М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ожно придать телу такое положение, при котором его отдельные звенья будут в наименьшей мере препятствовать движению</a:t>
            </a:r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0D7F255-C6E9-4758-B770-9CAF3E27F46E}"/>
              </a:ext>
            </a:extLst>
          </p:cNvPr>
          <p:cNvSpPr/>
          <p:nvPr/>
        </p:nvSpPr>
        <p:spPr>
          <a:xfrm>
            <a:off x="4514193" y="1246789"/>
            <a:ext cx="3762704" cy="190237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4. Если во время полета ноги подогнуть, то приземление произойдет дальше от места отталкивания, чем в том случае, если ноги будут во время полета выпрямлены и опущены</a:t>
            </a:r>
            <a:endParaRPr 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8EA066F-B72D-4C9A-8729-9B59E1E8B792}"/>
              </a:ext>
            </a:extLst>
          </p:cNvPr>
          <p:cNvSpPr/>
          <p:nvPr/>
        </p:nvSpPr>
        <p:spPr>
          <a:xfrm>
            <a:off x="8418786" y="1246789"/>
            <a:ext cx="3710151" cy="190237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5.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Взмах рук вверх способствует повышению ОЦТ тела </a:t>
            </a:r>
            <a:r>
              <a:rPr kumimoji="0" lang="ru-RU" sz="180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в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тот момент, когда тело еще не отделилось от земли, что имеет большое значение для фазы полета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29910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2403</TotalTime>
  <Words>733</Words>
  <Application>Microsoft Office PowerPoint</Application>
  <PresentationFormat>Широкоэкранный</PresentationFormat>
  <Paragraphs>76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Cambria Math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SONY</dc:creator>
  <cp:lastModifiedBy>SONY</cp:lastModifiedBy>
  <cp:revision>16</cp:revision>
  <dcterms:created xsi:type="dcterms:W3CDTF">2023-11-24T14:32:57Z</dcterms:created>
  <dcterms:modified xsi:type="dcterms:W3CDTF">2023-11-29T19:34:23Z</dcterms:modified>
</cp:coreProperties>
</file>