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9" r:id="rId3"/>
    <p:sldId id="257" r:id="rId4"/>
    <p:sldId id="258" r:id="rId5"/>
    <p:sldId id="260" r:id="rId6"/>
    <p:sldId id="268" r:id="rId7"/>
    <p:sldId id="265" r:id="rId8"/>
    <p:sldId id="261" r:id="rId9"/>
    <p:sldId id="262" r:id="rId10"/>
    <p:sldId id="263" r:id="rId11"/>
    <p:sldId id="266" r:id="rId12"/>
    <p:sldId id="267"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FFFF4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486" y="-3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Заполнитель даты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a:p>
            <a:r>
              <a:rPr lang="en-US"/>
              <a:t>*</a:t>
            </a:r>
          </a:p>
        </p:txBody>
      </p:sp>
      <p:sp>
        <p:nvSpPr>
          <p:cNvPr id="4" name="Заполнитель изображения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ltLang="en-US"/>
              <a:t>Щелкните для изменения стиля основного текста</a:t>
            </a:r>
            <a:endParaRPr lang="en-US"/>
          </a:p>
          <a:p>
            <a:pPr lvl="1"/>
            <a:r>
              <a:rPr lang="ru-RU" altLang="en-US"/>
              <a:t>Второй уровень</a:t>
            </a:r>
            <a:endParaRPr lang="en-US"/>
          </a:p>
          <a:p>
            <a:pPr lvl="2"/>
            <a:r>
              <a:rPr lang="ru-RU" altLang="en-US"/>
              <a:t>Третий уровень</a:t>
            </a:r>
            <a:endParaRPr lang="en-US"/>
          </a:p>
          <a:p>
            <a:pPr lvl="3"/>
            <a:r>
              <a:rPr lang="ru-RU" altLang="en-US"/>
              <a:t>Четвертый уровень</a:t>
            </a:r>
            <a:endParaRPr lang="en-US"/>
          </a:p>
          <a:p>
            <a:pPr lvl="4"/>
            <a:r>
              <a:rPr lang="ru-RU" altLang="en-US"/>
              <a:t>Пятый уровень</a:t>
            </a:r>
            <a:endParaRPr lang="en-US"/>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a:p>
            <a:endParaRPr lang="en-US"/>
          </a:p>
        </p:txBody>
      </p:sp>
      <p:sp>
        <p:nvSpPr>
          <p:cNvPr id="7" name="Заполнитель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a:p>
          <a:p>
            <a:r>
              <a:rPr lang="en-US"/>
              <a:t>#</a:t>
            </a:r>
          </a:p>
        </p:txBody>
      </p:sp>
    </p:spTree>
    <p:extLst>
      <p:ext uri="{BB962C8B-B14F-4D97-AF65-F5344CB8AC3E}">
        <p14:creationId xmlns="" xmlns:p14="http://schemas.microsoft.com/office/powerpoint/2010/main" val="967058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p:cNvSpPr>
          <p:nvPr>
            <p:ph type="body" idx="3"/>
          </p:nvPr>
        </p:nvSpPr>
        <p:spPr>
          <a:prstGeom prst="rect">
            <a:avLst/>
          </a:prstGeom>
        </p:spPr>
        <p:txBody>
          <a:bodyPr/>
          <a:lstStyle/>
          <a:p>
            <a:endParaRPr lang="en-US"/>
          </a:p>
        </p:txBody>
      </p:sp>
      <p:sp>
        <p:nvSpPr>
          <p:cNvPr id="4" name="Заполнитель номера слайда 3"/>
          <p:cNvSpPr>
            <a:spLocks noGrp="1"/>
          </p:cNvSpPr>
          <p:nvPr>
            <p:ph type="sldNum" sz="quarter" idx="5"/>
          </p:nvPr>
        </p:nvSpPr>
        <p:spPr>
          <a:prstGeom prst="rect">
            <a:avLst/>
          </a:prstGeom>
        </p:spPr>
        <p:txBody>
          <a:bodyPr/>
          <a:lstStyle/>
          <a:p>
            <a:fld id="{046BF5DD-2982-40C5-B032-14FF8A864C8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0"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p:cNvSpPr>
          <p:nvPr>
            <p:ph type="ctrTitle" hasCustomPrompt="1"/>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hasCustomPrompt="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11/27/2023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a:p>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1" name="Freeform 5"/>
            <p:cNvSpPr/>
            <p:nvPr/>
          </p:nvSpPr>
          <p:spPr bwMode="gray">
            <a:xfrm rot="10800000">
              <a:off x="459506" y="321130"/>
              <a:ext cx="11277600" cy="4533900"/>
            </a:xfrm>
            <a:custGeom>
              <a:avLst/>
              <a:gdLst/>
              <a:ahLst/>
              <a:cxn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a:p>
          </p:txBody>
        </p:sp>
        <p:sp>
          <p:nvSpPr>
            <p:cNvPr id="15"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p:cNvSpPr>
          <p:nvPr>
            <p:ph type="title" hasCustomPrompt="1"/>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p:cNvSpPr>
          <p:nvPr>
            <p:ph type="pic" idx="1" hasCustomPrompt="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Вставка рисунка</a:t>
            </a:r>
            <a:endParaRPr lang="en-US" dirty="0"/>
          </a:p>
        </p:txBody>
      </p:sp>
      <p:sp>
        <p:nvSpPr>
          <p:cNvPr id="4" name="Text Placeholder 3"/>
          <p:cNvSpPr>
            <a:spLocks noGrp="1"/>
          </p:cNvSpPr>
          <p:nvPr>
            <p:ph type="body" sz="half" idx="2" hasCustomPrompt="1"/>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dirty="0"/>
              <a:pPr/>
              <a:t>11/27/2023</a:t>
            </a:fld>
            <a:endParaRPr lang="en-US" dirty="0"/>
          </a:p>
        </p:txBody>
      </p:sp>
      <p:sp>
        <p:nvSpPr>
          <p:cNvPr id="6" name="Footer Placeholder 5"/>
          <p:cNvSpPr>
            <a:spLocks noGrp="1"/>
          </p:cNvSpPr>
          <p:nvPr>
            <p:ph type="ftr" sz="quarter" idx="11"/>
          </p:nvPr>
        </p:nvSpPr>
        <p:spPr/>
        <p:txBody>
          <a:bodyPr/>
          <a:lstStyle/>
          <a:p>
            <a:endParaRPr/>
          </a:p>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4" name="Oval 13"/>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txBody>
            <a:bodyPr/>
            <a:lstStyle/>
            <a:p>
              <a:endParaRPr/>
            </a:p>
          </p:txBody>
        </p:sp>
        <p:sp>
          <p:nvSpPr>
            <p:cNvPr id="12"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p:cNvSpPr>
          <p:nvPr>
            <p:ph type="title" hasCustomPrompt="1"/>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hasCustomPrompt="1"/>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dirty="0"/>
              <a:pPr/>
              <a:t>11/27/2023</a:t>
            </a:fld>
            <a:endParaRPr lang="en-US" dirty="0"/>
          </a:p>
        </p:txBody>
      </p:sp>
      <p:sp>
        <p:nvSpPr>
          <p:cNvPr id="5" name="Footer Placeholder 4"/>
          <p:cNvSpPr>
            <a:spLocks noGrp="1"/>
          </p:cNvSpPr>
          <p:nvPr>
            <p:ph type="ftr" sz="quarter" idx="11"/>
          </p:nvPr>
        </p:nvSpPr>
        <p:spPr/>
        <p:txBody>
          <a:bodyPr/>
          <a:lstStyle/>
          <a:p>
            <a:endParaRPr/>
          </a:p>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0" name="Oval 19"/>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2" name="Oval 21"/>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Oval 22"/>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4" name="Oval 23"/>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5" name="Oval 24"/>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8"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charset="0"/>
                <a:cs typeface="Arial" charset="0"/>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charset="0"/>
                <a:cs typeface="Arial" charset="0"/>
              </a:rPr>
              <a:t>”</a:t>
            </a:r>
          </a:p>
        </p:txBody>
      </p:sp>
      <p:sp>
        <p:nvSpPr>
          <p:cNvPr id="2" name="Title 1"/>
          <p:cNvSpPr>
            <a:spLocks noGrp="1"/>
          </p:cNvSpPr>
          <p:nvPr>
            <p:ph type="title" hasCustomPrompt="1"/>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hasCustomPrompt="1"/>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hasCustomPrompt="1"/>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dirty="0"/>
              <a:pPr/>
              <a:t>11/27/2023</a:t>
            </a:fld>
            <a:endParaRPr lang="en-US" dirty="0"/>
          </a:p>
        </p:txBody>
      </p:sp>
      <p:sp>
        <p:nvSpPr>
          <p:cNvPr id="5" name="Footer Placeholder 4"/>
          <p:cNvSpPr>
            <a:spLocks noGrp="1"/>
          </p:cNvSpPr>
          <p:nvPr>
            <p:ph type="ftr" sz="quarter" idx="11"/>
          </p:nvPr>
        </p:nvSpPr>
        <p:spPr/>
        <p:txBody>
          <a:bodyPr/>
          <a:lstStyle/>
          <a:p>
            <a:endParaRPr/>
          </a:p>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Oval 14"/>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2"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p:cNvSpPr>
          <p:nvPr>
            <p:ph type="title" hasCustomPrompt="1"/>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hasCustomPrompt="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dirty="0"/>
              <a:pPr/>
              <a:t>11/27/2023</a:t>
            </a:fld>
            <a:endParaRPr lang="en-US" dirty="0"/>
          </a:p>
        </p:txBody>
      </p:sp>
      <p:sp>
        <p:nvSpPr>
          <p:cNvPr id="5" name="Footer Placeholder 4"/>
          <p:cNvSpPr>
            <a:spLocks noGrp="1"/>
          </p:cNvSpPr>
          <p:nvPr>
            <p:ph type="ftr" sz="quarter" idx="11"/>
          </p:nvPr>
        </p:nvSpPr>
        <p:spPr/>
        <p:txBody>
          <a:bodyPr/>
          <a:lstStyle/>
          <a:p>
            <a:endParaRPr/>
          </a:p>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hasCustomPrompt="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hasCustomPrompt="1"/>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hasCustomPrompt="1"/>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hasCustomPrompt="1"/>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hasCustomPrompt="1"/>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hasCustomPrompt="1"/>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11/27/2023</a:t>
            </a:fld>
            <a:endParaRPr lang="en-US" dirty="0"/>
          </a:p>
        </p:txBody>
      </p:sp>
      <p:sp>
        <p:nvSpPr>
          <p:cNvPr id="8" name="Footer Placeholder 7"/>
          <p:cNvSpPr>
            <a:spLocks noGrp="1"/>
          </p:cNvSpPr>
          <p:nvPr>
            <p:ph type="ftr" sz="quarter" idx="11"/>
          </p:nvPr>
        </p:nvSpPr>
        <p:spPr/>
        <p:txBody>
          <a:bodyPr/>
          <a:lstStyle/>
          <a:p>
            <a:endParaRPr/>
          </a:p>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hasCustomPrompt="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p:cNvSpPr>
          <p:nvPr>
            <p:ph type="pic" idx="15" hasCustomPrompt="1"/>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Вставка рисунка</a:t>
            </a:r>
            <a:endParaRPr lang="en-US" dirty="0"/>
          </a:p>
        </p:txBody>
      </p:sp>
      <p:sp>
        <p:nvSpPr>
          <p:cNvPr id="22" name="Text Placeholder 3"/>
          <p:cNvSpPr>
            <a:spLocks noGrp="1"/>
          </p:cNvSpPr>
          <p:nvPr>
            <p:ph type="body" sz="half" idx="18" hasCustomPrompt="1"/>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hasCustomPrompt="1"/>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p:cNvSpPr>
          <p:nvPr>
            <p:ph type="pic" idx="21" hasCustomPrompt="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Вставка рисунка</a:t>
            </a:r>
            <a:endParaRPr lang="en-US" dirty="0"/>
          </a:p>
        </p:txBody>
      </p:sp>
      <p:sp>
        <p:nvSpPr>
          <p:cNvPr id="23" name="Text Placeholder 3"/>
          <p:cNvSpPr>
            <a:spLocks noGrp="1"/>
          </p:cNvSpPr>
          <p:nvPr>
            <p:ph type="body" sz="half" idx="19" hasCustomPrompt="1"/>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hasCustomPrompt="1"/>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p:cNvSpPr>
          <p:nvPr>
            <p:ph type="pic" idx="22" hasCustomPrompt="1"/>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Вставка рисунка</a:t>
            </a:r>
            <a:endParaRPr lang="en-US" dirty="0"/>
          </a:p>
        </p:txBody>
      </p:sp>
      <p:sp>
        <p:nvSpPr>
          <p:cNvPr id="24" name="Text Placeholder 3"/>
          <p:cNvSpPr>
            <a:spLocks noGrp="1"/>
          </p:cNvSpPr>
          <p:nvPr>
            <p:ph type="body" sz="half" idx="20" hasCustomPrompt="1"/>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11/27/2023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a:p>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hasCustomPrompt="1"/>
          </p:nvPr>
        </p:nvSpPr>
        <p:spPr>
          <a:xfrm>
            <a:off x="1154954" y="2603500"/>
            <a:ext cx="8825659" cy="34163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11/27/2023</a:t>
            </a:fld>
            <a:endParaRPr lang="en-US" dirty="0"/>
          </a:p>
        </p:txBody>
      </p:sp>
      <p:sp>
        <p:nvSpPr>
          <p:cNvPr id="5" name="Footer Placeholder 4"/>
          <p:cNvSpPr>
            <a:spLocks noGrp="1"/>
          </p:cNvSpPr>
          <p:nvPr>
            <p:ph type="ftr" sz="quarter" idx="11"/>
          </p:nvPr>
        </p:nvSpPr>
        <p:spPr/>
        <p:txBody>
          <a:bodyPr/>
          <a:lstStyle/>
          <a:p>
            <a:endParaRPr/>
          </a:p>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5" name="Oval 14"/>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3"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Vertical Title 1"/>
          <p:cNvSpPr>
            <a:spLocks noGrp="1"/>
          </p:cNvSpPr>
          <p:nvPr>
            <p:ph type="title" orient="vert" hasCustomPrompt="1"/>
          </p:nvPr>
        </p:nvSpPr>
        <p:spPr>
          <a:xfrm>
            <a:off x="8585235" y="1278467"/>
            <a:ext cx="1409965" cy="4748590"/>
          </a:xfrm>
        </p:spPr>
        <p:txBody>
          <a:bodyPr vert="eaVert" anchor="b"/>
          <a:lstStyle/>
          <a:p>
            <a:r>
              <a:rPr lang="ru-RU"/>
              <a:t>Образец заголовка</a:t>
            </a:r>
            <a:endParaRPr lang="en-US" dirty="0"/>
          </a:p>
        </p:txBody>
      </p:sp>
      <p:sp>
        <p:nvSpPr>
          <p:cNvPr id="3" name="Vertical Text Placeholder 2"/>
          <p:cNvSpPr>
            <a:spLocks noGrp="1"/>
          </p:cNvSpPr>
          <p:nvPr>
            <p:ph type="body" orient="vert" idx="1" hasCustomPrompt="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11/27/2023</a:t>
            </a:fld>
            <a:endParaRPr lang="en-US" dirty="0"/>
          </a:p>
        </p:txBody>
      </p:sp>
      <p:sp>
        <p:nvSpPr>
          <p:cNvPr id="5" name="Footer Placeholder 4"/>
          <p:cNvSpPr>
            <a:spLocks noGrp="1"/>
          </p:cNvSpPr>
          <p:nvPr>
            <p:ph type="ftr" sz="quarter" idx="11"/>
          </p:nvPr>
        </p:nvSpPr>
        <p:spPr/>
        <p:txBody>
          <a:bodyPr/>
          <a:lstStyle/>
          <a:p>
            <a:endParaRPr/>
          </a:p>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ru-RU"/>
              <a:t>Образец заголовка</a:t>
            </a:r>
            <a:endParaRPr lang="en-US" dirty="0"/>
          </a:p>
        </p:txBody>
      </p:sp>
      <p:sp>
        <p:nvSpPr>
          <p:cNvPr id="3" name="Content Placeholder 2"/>
          <p:cNvSpPr>
            <a:spLocks noGrp="1"/>
          </p:cNvSpPr>
          <p:nvPr>
            <p:ph idx="1" hasCustomPrompt="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11/27/2023</a:t>
            </a:fld>
            <a:endParaRPr lang="en-US" dirty="0"/>
          </a:p>
        </p:txBody>
      </p:sp>
      <p:sp>
        <p:nvSpPr>
          <p:cNvPr id="5" name="Footer Placeholder 4"/>
          <p:cNvSpPr>
            <a:spLocks noGrp="1"/>
          </p:cNvSpPr>
          <p:nvPr>
            <p:ph type="ftr" sz="quarter" idx="11"/>
          </p:nvPr>
        </p:nvSpPr>
        <p:spPr/>
        <p:txBody>
          <a:bodyPr/>
          <a:lstStyle/>
          <a:p>
            <a:endParaRPr/>
          </a:p>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5"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p:cNvSpPr>
          <p:nvPr>
            <p:ph type="title" hasCustomPrompt="1"/>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hasCustomPrompt="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dirty="0"/>
              <a:pPr/>
              <a:t>11/27/2023</a:t>
            </a:fld>
            <a:endParaRPr lang="en-US" dirty="0"/>
          </a:p>
        </p:txBody>
      </p:sp>
      <p:sp>
        <p:nvSpPr>
          <p:cNvPr id="5" name="Footer Placeholder 4"/>
          <p:cNvSpPr>
            <a:spLocks noGrp="1"/>
          </p:cNvSpPr>
          <p:nvPr>
            <p:ph type="ftr" sz="quarter" idx="11"/>
          </p:nvPr>
        </p:nvSpPr>
        <p:spPr/>
        <p:txBody>
          <a:bodyPr/>
          <a:lstStyle/>
          <a:p>
            <a:endParaRPr/>
          </a:p>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ru-RU"/>
              <a:t>Образец заголовка</a:t>
            </a:r>
            <a:endParaRPr lang="en-US" dirty="0"/>
          </a:p>
        </p:txBody>
      </p:sp>
      <p:sp>
        <p:nvSpPr>
          <p:cNvPr id="3" name="Content Placeholder 2"/>
          <p:cNvSpPr>
            <a:spLocks noGrp="1"/>
          </p:cNvSpPr>
          <p:nvPr>
            <p:ph sz="half" idx="1" hasCustomPrompt="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hasCustomPrompt="1"/>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11/27/2023</a:t>
            </a:fld>
            <a:endParaRPr lang="en-US" dirty="0"/>
          </a:p>
        </p:txBody>
      </p:sp>
      <p:sp>
        <p:nvSpPr>
          <p:cNvPr id="6" name="Footer Placeholder 5"/>
          <p:cNvSpPr>
            <a:spLocks noGrp="1"/>
          </p:cNvSpPr>
          <p:nvPr>
            <p:ph type="ftr" sz="quarter" idx="11"/>
          </p:nvPr>
        </p:nvSpPr>
        <p:spPr/>
        <p:txBody>
          <a:bodyPr/>
          <a:lstStyle/>
          <a:p>
            <a:endParaRPr/>
          </a:p>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ru-RU"/>
              <a:t>Образец заголовка</a:t>
            </a:r>
            <a:endParaRPr lang="en-US" dirty="0"/>
          </a:p>
        </p:txBody>
      </p:sp>
      <p:sp>
        <p:nvSpPr>
          <p:cNvPr id="3" name="Text Placeholder 2"/>
          <p:cNvSpPr>
            <a:spLocks noGrp="1"/>
          </p:cNvSpPr>
          <p:nvPr>
            <p:ph type="body" idx="1" hasCustomPrompt="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hasCustomPrompt="1"/>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hasCustomPrompt="1"/>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hasCustomPrompt="1"/>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11/27/2023</a:t>
            </a:fld>
            <a:endParaRPr lang="en-US" dirty="0"/>
          </a:p>
        </p:txBody>
      </p:sp>
      <p:sp>
        <p:nvSpPr>
          <p:cNvPr id="8" name="Footer Placeholder 7"/>
          <p:cNvSpPr>
            <a:spLocks noGrp="1"/>
          </p:cNvSpPr>
          <p:nvPr>
            <p:ph type="ftr" sz="quarter" idx="11"/>
          </p:nvPr>
        </p:nvSpPr>
        <p:spPr/>
        <p:txBody>
          <a:bodyPr/>
          <a:lstStyle/>
          <a:p>
            <a:endParaRPr/>
          </a:p>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154954" y="973668"/>
            <a:ext cx="8761413" cy="706964"/>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11/27/2023</a:t>
            </a:fld>
            <a:endParaRPr lang="en-US" dirty="0"/>
          </a:p>
        </p:txBody>
      </p:sp>
      <p:sp>
        <p:nvSpPr>
          <p:cNvPr id="4" name="Footer Placeholder 3"/>
          <p:cNvSpPr>
            <a:spLocks noGrp="1"/>
          </p:cNvSpPr>
          <p:nvPr>
            <p:ph type="ftr" sz="quarter" idx="11"/>
          </p:nvPr>
        </p:nvSpPr>
        <p:spPr/>
        <p:txBody>
          <a:bodyPr/>
          <a:lstStyle/>
          <a:p>
            <a:endParaRPr/>
          </a:p>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11/27/2023</a:t>
            </a:fld>
            <a:endParaRPr lang="en-US" dirty="0"/>
          </a:p>
        </p:txBody>
      </p:sp>
      <p:sp>
        <p:nvSpPr>
          <p:cNvPr id="3" name="Footer Placeholder 2"/>
          <p:cNvSpPr>
            <a:spLocks noGrp="1"/>
          </p:cNvSpPr>
          <p:nvPr>
            <p:ph type="ftr" sz="quarter" idx="11"/>
          </p:nvPr>
        </p:nvSpPr>
        <p:spPr/>
        <p:txBody>
          <a:bodyPr/>
          <a:lstStyle/>
          <a:p>
            <a:endParaRPr/>
          </a:p>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Oval 20"/>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2" name="Oval 21"/>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5"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p:cNvSpPr>
          <p:nvPr>
            <p:ph type="title" hasCustomPrompt="1"/>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hasCustomPrompt="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hasCustomPrompt="1"/>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dirty="0"/>
              <a:pPr/>
              <a:t>11/27/2023</a:t>
            </a:fld>
            <a:endParaRPr lang="en-US" dirty="0"/>
          </a:p>
        </p:txBody>
      </p:sp>
      <p:sp>
        <p:nvSpPr>
          <p:cNvPr id="6" name="Footer Placeholder 5"/>
          <p:cNvSpPr>
            <a:spLocks noGrp="1"/>
          </p:cNvSpPr>
          <p:nvPr>
            <p:ph type="ftr" sz="quarter" idx="11"/>
          </p:nvPr>
        </p:nvSpPr>
        <p:spPr/>
        <p:txBody>
          <a:bodyPr/>
          <a:lstStyle/>
          <a:p>
            <a:endParaRPr/>
          </a:p>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Oval 18"/>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Oval 19"/>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Oval 20"/>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a:p>
          </p:txBody>
        </p:sp>
        <p:sp>
          <p:nvSpPr>
            <p:cNvPr id="15"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1"/>
          <p:cNvSpPr>
            <a:spLocks noGrp="1"/>
          </p:cNvSpPr>
          <p:nvPr>
            <p:ph type="title" hasCustomPrompt="1"/>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p:cNvSpPr>
          <p:nvPr>
            <p:ph type="pic" idx="1" hasCustomPrompt="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hasCustomPrompt="1"/>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dirty="0"/>
              <a:pPr/>
              <a:t>11/27/2023</a:t>
            </a:fld>
            <a:endParaRPr lang="en-US" dirty="0"/>
          </a:p>
        </p:txBody>
      </p:sp>
      <p:sp>
        <p:nvSpPr>
          <p:cNvPr id="6" name="Footer Placeholder 5"/>
          <p:cNvSpPr>
            <a:spLocks noGrp="1"/>
          </p:cNvSpPr>
          <p:nvPr>
            <p:ph type="ftr" sz="quarter" idx="11"/>
          </p:nvPr>
        </p:nvSpPr>
        <p:spPr/>
        <p:txBody>
          <a:bodyPr/>
          <a:lstStyle/>
          <a:p>
            <a:endParaRPr/>
          </a:p>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a:p>
          </p:txBody>
        </p:sp>
        <p:sp>
          <p:nvSpPr>
            <p:cNvPr id="19" name="Freeform 5"/>
            <p:cNvSpPr/>
            <p:nvPr/>
          </p:nvSpPr>
          <p:spPr bwMode="gray">
            <a:xfrm>
              <a:off x="459506" y="1866405"/>
              <a:ext cx="11277600" cy="4533900"/>
            </a:xfrm>
            <a:custGeom>
              <a:avLst/>
              <a:gdLst/>
              <a:ahLst/>
              <a:cxn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a:p>
          </p:txBody>
        </p:sp>
        <p:sp>
          <p:nvSpPr>
            <p:cNvPr id="14" name="Freeform 5"/>
            <p:cNvSpPr/>
            <p:nvPr/>
          </p:nvSpPr>
          <p:spPr bwMode="gray">
            <a:xfrm>
              <a:off x="0" y="1587"/>
              <a:ext cx="12192000" cy="6856413"/>
            </a:xfrm>
            <a:custGeom>
              <a:avLst/>
              <a:gdLst/>
              <a:ahLst/>
              <a:cxn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11/27/2023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a:p>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1345" y="2124075"/>
            <a:ext cx="10989945" cy="2075180"/>
          </a:xfrm>
          <a:effectLst>
            <a:outerShdw blurRad="50800" dist="38100" dir="16200000" rotWithShape="0">
              <a:prstClr val="black">
                <a:alpha val="40000"/>
              </a:prstClr>
            </a:outerShdw>
          </a:effectLst>
        </p:spPr>
        <p:txBody>
          <a:bodyPr/>
          <a:lstStyle/>
          <a:p>
            <a:pPr algn="ctr"/>
            <a:r>
              <a:rPr lang="ru-RU" sz="4800" b="1" dirty="0">
                <a:solidFill>
                  <a:schemeClr val="accent4"/>
                </a:solidFill>
              </a:rPr>
              <a:t>Биомеханические основы техники </a:t>
            </a:r>
            <a:r>
              <a:rPr lang="ru-RU" sz="4800" b="1" dirty="0" smtClean="0">
                <a:solidFill>
                  <a:schemeClr val="accent4"/>
                </a:solidFill>
              </a:rPr>
              <a:t>движений в боксе</a:t>
            </a:r>
            <a:endParaRPr lang="ru-RU" sz="4800" b="1" dirty="0">
              <a:solidFill>
                <a:schemeClr val="accent4"/>
              </a:solidFill>
            </a:endParaRPr>
          </a:p>
        </p:txBody>
      </p:sp>
      <p:sp>
        <p:nvSpPr>
          <p:cNvPr id="3" name="Подзаголовок 2"/>
          <p:cNvSpPr>
            <a:spLocks noGrp="1"/>
          </p:cNvSpPr>
          <p:nvPr>
            <p:ph type="subTitle" idx="1"/>
          </p:nvPr>
        </p:nvSpPr>
        <p:spPr>
          <a:xfrm>
            <a:off x="502920" y="4572015"/>
            <a:ext cx="10581965" cy="1837929"/>
          </a:xfrm>
        </p:spPr>
        <p:txBody>
          <a:bodyPr>
            <a:normAutofit/>
          </a:bodyPr>
          <a:lstStyle/>
          <a:p>
            <a:r>
              <a:rPr lang="ru-RU" sz="1600" b="1" dirty="0">
                <a:solidFill>
                  <a:srgbClr val="FFFFFF"/>
                </a:solidFill>
              </a:rPr>
              <a:t>Работу</a:t>
            </a:r>
            <a:r>
              <a:rPr lang="en-US" sz="1600" b="1" dirty="0">
                <a:solidFill>
                  <a:srgbClr val="FFFFFF"/>
                </a:solidFill>
              </a:rPr>
              <a:t> </a:t>
            </a:r>
            <a:r>
              <a:rPr lang="ru-RU" sz="1600" b="1" dirty="0">
                <a:solidFill>
                  <a:srgbClr val="FFFFFF"/>
                </a:solidFill>
              </a:rPr>
              <a:t>выполнила</a:t>
            </a:r>
            <a:r>
              <a:rPr lang="en-US" sz="1600" b="1" dirty="0">
                <a:solidFill>
                  <a:srgbClr val="FFFFFF"/>
                </a:solidFill>
              </a:rPr>
              <a:t> </a:t>
            </a:r>
            <a:r>
              <a:rPr lang="ru-RU" sz="1600" b="1" dirty="0">
                <a:solidFill>
                  <a:srgbClr val="FFFFFF"/>
                </a:solidFill>
              </a:rPr>
              <a:t>филина</a:t>
            </a:r>
            <a:r>
              <a:rPr lang="en-US" sz="1600" b="1" dirty="0">
                <a:solidFill>
                  <a:srgbClr val="FFFFFF"/>
                </a:solidFill>
              </a:rPr>
              <a:t> </a:t>
            </a:r>
            <a:r>
              <a:rPr lang="ru-RU" sz="1600" b="1" dirty="0">
                <a:solidFill>
                  <a:srgbClr val="FFFFFF"/>
                </a:solidFill>
              </a:rPr>
              <a:t>п.</a:t>
            </a:r>
            <a:r>
              <a:rPr lang="en-US" sz="1600" b="1" dirty="0">
                <a:solidFill>
                  <a:srgbClr val="FFFFFF"/>
                </a:solidFill>
              </a:rPr>
              <a:t> </a:t>
            </a:r>
            <a:r>
              <a:rPr lang="ru-RU" sz="1600" b="1" dirty="0">
                <a:solidFill>
                  <a:srgbClr val="FFFFFF"/>
                </a:solidFill>
              </a:rPr>
              <a:t>А.</a:t>
            </a:r>
            <a:r>
              <a:rPr lang="en-US" sz="1600" b="1" dirty="0">
                <a:solidFill>
                  <a:srgbClr val="FFFFFF"/>
                </a:solidFill>
              </a:rPr>
              <a:t> </a:t>
            </a:r>
            <a:endParaRPr lang="ru-RU" sz="1600" b="1" dirty="0">
              <a:solidFill>
                <a:srgbClr val="FFFFFF"/>
              </a:solidFill>
            </a:endParaRPr>
          </a:p>
          <a:p>
            <a:r>
              <a:rPr lang="ru-RU" sz="1600" b="1" dirty="0">
                <a:solidFill>
                  <a:srgbClr val="FFFFFF"/>
                </a:solidFill>
              </a:rPr>
              <a:t>Студентка</a:t>
            </a:r>
            <a:r>
              <a:rPr lang="en-US" sz="1600" b="1" dirty="0">
                <a:solidFill>
                  <a:srgbClr val="FFFFFF"/>
                </a:solidFill>
              </a:rPr>
              <a:t> </a:t>
            </a:r>
            <a:r>
              <a:rPr lang="ru-RU" sz="1600" b="1" dirty="0">
                <a:solidFill>
                  <a:srgbClr val="FFFFFF"/>
                </a:solidFill>
              </a:rPr>
              <a:t>203</a:t>
            </a:r>
            <a:r>
              <a:rPr lang="en-US" sz="1600" b="1" dirty="0">
                <a:solidFill>
                  <a:srgbClr val="FFFFFF"/>
                </a:solidFill>
              </a:rPr>
              <a:t> </a:t>
            </a:r>
            <a:r>
              <a:rPr lang="ru-RU" sz="1600" b="1" dirty="0">
                <a:solidFill>
                  <a:srgbClr val="FFFFFF"/>
                </a:solidFill>
              </a:rPr>
              <a:t>группы</a:t>
            </a:r>
            <a:r>
              <a:rPr lang="en-US" sz="1600" b="1" dirty="0">
                <a:solidFill>
                  <a:srgbClr val="FFFFFF"/>
                </a:solidFill>
              </a:rPr>
              <a:t> </a:t>
            </a:r>
            <a:r>
              <a:rPr lang="ru-RU" sz="1600" b="1" dirty="0">
                <a:solidFill>
                  <a:srgbClr val="FFFFFF"/>
                </a:solidFill>
              </a:rPr>
              <a:t>ФГБОУ</a:t>
            </a:r>
            <a:r>
              <a:rPr lang="en-US" sz="1600" b="1" dirty="0">
                <a:solidFill>
                  <a:srgbClr val="FFFFFF"/>
                </a:solidFill>
              </a:rPr>
              <a:t> </a:t>
            </a:r>
            <a:r>
              <a:rPr lang="ru-RU" sz="1600" b="1" dirty="0">
                <a:solidFill>
                  <a:srgbClr val="FFFFFF"/>
                </a:solidFill>
              </a:rPr>
              <a:t>ВО</a:t>
            </a:r>
            <a:r>
              <a:rPr lang="en-US" sz="1600" b="1" dirty="0">
                <a:solidFill>
                  <a:srgbClr val="FFFFFF"/>
                </a:solidFill>
              </a:rPr>
              <a:t> </a:t>
            </a:r>
            <a:r>
              <a:rPr lang="ru-RU" sz="1600" b="1" dirty="0">
                <a:solidFill>
                  <a:srgbClr val="FFFFFF"/>
                </a:solidFill>
              </a:rPr>
              <a:t>"ВГАФК"</a:t>
            </a:r>
          </a:p>
          <a:p>
            <a:r>
              <a:rPr lang="ru-RU" sz="1600" b="1" dirty="0">
                <a:solidFill>
                  <a:srgbClr val="FFFFFF"/>
                </a:solidFill>
              </a:rPr>
              <a:t>Руководители:</a:t>
            </a:r>
          </a:p>
          <a:p>
            <a:r>
              <a:rPr lang="ru-RU" sz="1600" b="1" dirty="0" err="1">
                <a:solidFill>
                  <a:srgbClr val="FFFFFF"/>
                </a:solidFill>
              </a:rPr>
              <a:t>Лущик</a:t>
            </a:r>
            <a:r>
              <a:rPr lang="en-US" sz="1600" b="1" dirty="0">
                <a:solidFill>
                  <a:srgbClr val="FFFFFF"/>
                </a:solidFill>
              </a:rPr>
              <a:t> </a:t>
            </a:r>
            <a:r>
              <a:rPr lang="ru-RU" sz="1600" b="1" dirty="0">
                <a:solidFill>
                  <a:srgbClr val="FFFFFF"/>
                </a:solidFill>
              </a:rPr>
              <a:t>и.В.,</a:t>
            </a:r>
            <a:r>
              <a:rPr lang="en-US" sz="1600" b="1" dirty="0">
                <a:solidFill>
                  <a:srgbClr val="FFFFFF"/>
                </a:solidFill>
              </a:rPr>
              <a:t> </a:t>
            </a:r>
            <a:r>
              <a:rPr lang="ru-RU" sz="1600" b="1" dirty="0">
                <a:solidFill>
                  <a:srgbClr val="FFFFFF"/>
                </a:solidFill>
              </a:rPr>
              <a:t>доцент</a:t>
            </a:r>
            <a:r>
              <a:rPr lang="en-US" sz="1600" b="1" dirty="0">
                <a:solidFill>
                  <a:srgbClr val="FFFFFF"/>
                </a:solidFill>
              </a:rPr>
              <a:t> </a:t>
            </a:r>
            <a:r>
              <a:rPr lang="ru-RU" sz="1600" b="1" dirty="0" smtClean="0">
                <a:solidFill>
                  <a:srgbClr val="FFFFFF"/>
                </a:solidFill>
              </a:rPr>
              <a:t> кафедры</a:t>
            </a:r>
            <a:r>
              <a:rPr lang="en-US" sz="1600" b="1" dirty="0" smtClean="0">
                <a:solidFill>
                  <a:srgbClr val="FFFFFF"/>
                </a:solidFill>
              </a:rPr>
              <a:t> </a:t>
            </a:r>
            <a:r>
              <a:rPr lang="ru-RU" sz="1600" b="1" dirty="0" err="1">
                <a:solidFill>
                  <a:srgbClr val="FFFFFF"/>
                </a:solidFill>
              </a:rPr>
              <a:t>Титфкис</a:t>
            </a:r>
            <a:r>
              <a:rPr lang="en-US" sz="1600" b="1" dirty="0">
                <a:solidFill>
                  <a:srgbClr val="FFFFFF"/>
                </a:solidFill>
              </a:rPr>
              <a:t> </a:t>
            </a:r>
            <a:r>
              <a:rPr lang="ru-RU" sz="1600" b="1" dirty="0">
                <a:solidFill>
                  <a:srgbClr val="FFFFFF"/>
                </a:solidFill>
              </a:rPr>
              <a:t>ФГБОУ</a:t>
            </a:r>
            <a:r>
              <a:rPr lang="en-US" sz="1600" b="1" dirty="0">
                <a:solidFill>
                  <a:srgbClr val="FFFFFF"/>
                </a:solidFill>
              </a:rPr>
              <a:t> </a:t>
            </a:r>
            <a:r>
              <a:rPr lang="ru-RU" sz="1600" b="1" dirty="0">
                <a:solidFill>
                  <a:srgbClr val="FFFFFF"/>
                </a:solidFill>
              </a:rPr>
              <a:t>во</a:t>
            </a:r>
            <a:r>
              <a:rPr lang="en-US" sz="1600" b="1" dirty="0">
                <a:solidFill>
                  <a:srgbClr val="FFFFFF"/>
                </a:solidFill>
              </a:rPr>
              <a:t> </a:t>
            </a:r>
            <a:r>
              <a:rPr lang="ru-RU" sz="1600" b="1" dirty="0">
                <a:solidFill>
                  <a:srgbClr val="FFFFFF"/>
                </a:solidFill>
              </a:rPr>
              <a:t>"</a:t>
            </a:r>
            <a:r>
              <a:rPr lang="ru-RU" sz="1600" b="1" dirty="0" err="1">
                <a:solidFill>
                  <a:srgbClr val="FFFFFF"/>
                </a:solidFill>
              </a:rPr>
              <a:t>вгафк</a:t>
            </a:r>
            <a:r>
              <a:rPr lang="ru-RU" sz="1600" b="1" dirty="0">
                <a:solidFill>
                  <a:srgbClr val="FFFFFF"/>
                </a:solidFill>
              </a:rPr>
              <a:t>"</a:t>
            </a:r>
          </a:p>
          <a:p>
            <a:r>
              <a:rPr lang="ru-RU" sz="1600" b="1" dirty="0" err="1">
                <a:solidFill>
                  <a:srgbClr val="FFFFFF"/>
                </a:solidFill>
              </a:rPr>
              <a:t>Абдрахманова</a:t>
            </a:r>
            <a:r>
              <a:rPr lang="en-US" sz="1600" b="1" dirty="0">
                <a:solidFill>
                  <a:srgbClr val="FFFFFF"/>
                </a:solidFill>
              </a:rPr>
              <a:t> </a:t>
            </a:r>
            <a:r>
              <a:rPr lang="ru-RU" sz="1600" b="1" dirty="0" err="1">
                <a:solidFill>
                  <a:srgbClr val="FFFFFF"/>
                </a:solidFill>
              </a:rPr>
              <a:t>и.в.,доцент</a:t>
            </a:r>
            <a:r>
              <a:rPr lang="en-US" sz="1600" b="1" dirty="0">
                <a:solidFill>
                  <a:srgbClr val="FFFFFF"/>
                </a:solidFill>
              </a:rPr>
              <a:t> </a:t>
            </a:r>
            <a:r>
              <a:rPr lang="ru-RU" sz="1600" b="1" dirty="0" smtClean="0">
                <a:solidFill>
                  <a:srgbClr val="FFFFFF"/>
                </a:solidFill>
              </a:rPr>
              <a:t> кафедры</a:t>
            </a:r>
            <a:r>
              <a:rPr lang="en-US" sz="1600" b="1" dirty="0" smtClean="0">
                <a:solidFill>
                  <a:srgbClr val="FFFFFF"/>
                </a:solidFill>
              </a:rPr>
              <a:t> </a:t>
            </a:r>
            <a:r>
              <a:rPr lang="ru-RU" sz="1600" b="1" dirty="0" err="1">
                <a:solidFill>
                  <a:srgbClr val="FFFFFF"/>
                </a:solidFill>
              </a:rPr>
              <a:t>титфкис</a:t>
            </a:r>
            <a:r>
              <a:rPr lang="en-US" sz="1600" b="1" dirty="0">
                <a:solidFill>
                  <a:srgbClr val="FFFFFF"/>
                </a:solidFill>
              </a:rPr>
              <a:t> </a:t>
            </a:r>
            <a:r>
              <a:rPr lang="ru-RU" sz="1600" b="1" dirty="0">
                <a:solidFill>
                  <a:srgbClr val="FFFFFF"/>
                </a:solidFill>
              </a:rPr>
              <a:t>ФГБОУ</a:t>
            </a:r>
            <a:r>
              <a:rPr lang="en-US" sz="1600" b="1" dirty="0">
                <a:solidFill>
                  <a:srgbClr val="FFFFFF"/>
                </a:solidFill>
              </a:rPr>
              <a:t> </a:t>
            </a:r>
            <a:r>
              <a:rPr lang="ru-RU" sz="1600" b="1" dirty="0">
                <a:solidFill>
                  <a:srgbClr val="FFFFFF"/>
                </a:solidFill>
              </a:rPr>
              <a:t>во</a:t>
            </a:r>
            <a:r>
              <a:rPr lang="en-US" sz="1600" b="1" dirty="0">
                <a:solidFill>
                  <a:srgbClr val="FFFFFF"/>
                </a:solidFill>
              </a:rPr>
              <a:t> </a:t>
            </a:r>
            <a:r>
              <a:rPr lang="ru-RU" sz="1600" b="1" dirty="0">
                <a:solidFill>
                  <a:srgbClr val="FFFFFF"/>
                </a:solidFill>
              </a:rPr>
              <a:t>"</a:t>
            </a:r>
            <a:r>
              <a:rPr lang="ru-RU" sz="1600" b="1" dirty="0" err="1">
                <a:solidFill>
                  <a:srgbClr val="FFFFFF"/>
                </a:solidFill>
              </a:rPr>
              <a:t>вгафк</a:t>
            </a:r>
            <a:r>
              <a:rPr lang="ru-RU" sz="1600" b="1" dirty="0">
                <a:solidFill>
                  <a:srgbClr val="FFFFFF"/>
                </a:solidFill>
              </a:rPr>
              <a:t>"</a:t>
            </a:r>
          </a:p>
          <a:p>
            <a:endParaRPr lang="ru-RU" sz="1600" dirty="0">
              <a:solidFill>
                <a:srgbClr val="FFFFFF"/>
              </a:solidFill>
            </a:endParaRPr>
          </a:p>
          <a:p>
            <a:endParaRPr lang="ru-RU" sz="1600" dirty="0">
              <a:solidFill>
                <a:srgbClr val="FFFFFF"/>
              </a:solidFill>
            </a:endParaRPr>
          </a:p>
          <a:p>
            <a:endParaRPr lang="ru-RU" sz="1600" dirty="0">
              <a:solidFill>
                <a:srgbClr val="FFFFFF"/>
              </a:solidFill>
            </a:endParaRPr>
          </a:p>
        </p:txBody>
      </p:sp>
      <p:sp>
        <p:nvSpPr>
          <p:cNvPr id="4" name="Прямоугольник 3"/>
          <p:cNvSpPr/>
          <p:nvPr/>
        </p:nvSpPr>
        <p:spPr>
          <a:xfrm>
            <a:off x="502920" y="554578"/>
            <a:ext cx="9902952" cy="1569660"/>
          </a:xfrm>
          <a:prstGeom prst="rect">
            <a:avLst/>
          </a:prstGeom>
        </p:spPr>
        <p:txBody>
          <a:bodyPr wrap="square">
            <a:spAutoFit/>
          </a:bodyPr>
          <a:lstStyle/>
          <a:p>
            <a:pPr algn="ctr"/>
            <a:r>
              <a:rPr lang="ru-RU" sz="1600" b="1" dirty="0" smtClean="0">
                <a:solidFill>
                  <a:srgbClr val="FFFFFF"/>
                </a:solidFill>
              </a:rPr>
              <a:t>МИНИСТЕРСТВО СПОРТА РОССИЙСКОЙ ФЕДЕРАЦИИ</a:t>
            </a:r>
          </a:p>
          <a:p>
            <a:pPr algn="ctr"/>
            <a:r>
              <a:rPr lang="ru-RU" sz="1600" b="1" dirty="0">
                <a:solidFill>
                  <a:srgbClr val="FFFFFF"/>
                </a:solidFill>
              </a:rPr>
              <a:t>ФЕДЕРАЛЬНОЕ ГОСУДАРСТВЕННОЕ БЮДЖЕТНОЕ ОБРАЗОВАТЕЛЬНОЕ УЧРЕЖДЕНИЕ</a:t>
            </a:r>
            <a:br>
              <a:rPr lang="ru-RU" sz="1600" b="1" dirty="0">
                <a:solidFill>
                  <a:srgbClr val="FFFFFF"/>
                </a:solidFill>
              </a:rPr>
            </a:br>
            <a:r>
              <a:rPr lang="ru-RU" sz="1600" b="1" dirty="0" smtClean="0">
                <a:solidFill>
                  <a:srgbClr val="FFFFFF"/>
                </a:solidFill>
              </a:rPr>
              <a:t>ВЫСШЕГО </a:t>
            </a:r>
            <a:r>
              <a:rPr lang="ru-RU" sz="1600" b="1" dirty="0">
                <a:solidFill>
                  <a:srgbClr val="FFFFFF"/>
                </a:solidFill>
              </a:rPr>
              <a:t>ПРОФЕССИОНАЛЬНОГО ОБРАЗОВАНИЯ</a:t>
            </a:r>
            <a:br>
              <a:rPr lang="ru-RU" sz="1600" b="1" dirty="0">
                <a:solidFill>
                  <a:srgbClr val="FFFFFF"/>
                </a:solidFill>
              </a:rPr>
            </a:br>
            <a:r>
              <a:rPr lang="ru-RU" sz="1600" b="1" dirty="0">
                <a:solidFill>
                  <a:srgbClr val="FFFFFF"/>
                </a:solidFill>
              </a:rPr>
              <a:t/>
            </a:r>
            <a:br>
              <a:rPr lang="ru-RU" sz="1600" b="1" dirty="0">
                <a:solidFill>
                  <a:srgbClr val="FFFFFF"/>
                </a:solidFill>
              </a:rPr>
            </a:br>
            <a:r>
              <a:rPr lang="ru-RU" sz="1600" b="1" dirty="0">
                <a:solidFill>
                  <a:srgbClr val="FFFFFF"/>
                </a:solidFill>
              </a:rPr>
              <a:t>"ВОЛГОГРАДСКАЯ ГОСУДАРСТВЕННАЯ АКАДЕМИЯ ФИЗИЧЕСКОЙ КУЛЬТУРЫ"</a:t>
            </a:r>
          </a:p>
          <a:p>
            <a:pPr algn="ctr"/>
            <a:endParaRPr lang="ru-RU" sz="1600" b="1"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smtClean="0">
                <a:solidFill>
                  <a:srgbClr val="FFFFFF"/>
                </a:solidFill>
              </a:rPr>
              <a:t>Движения боксёра</a:t>
            </a:r>
            <a:endParaRPr lang="ru-RU" b="1" dirty="0">
              <a:solidFill>
                <a:srgbClr val="FFFFFF"/>
              </a:solidFill>
            </a:endParaRPr>
          </a:p>
        </p:txBody>
      </p:sp>
      <p:sp>
        <p:nvSpPr>
          <p:cNvPr id="5" name="Объект 4"/>
          <p:cNvSpPr>
            <a:spLocks noGrp="1"/>
          </p:cNvSpPr>
          <p:nvPr>
            <p:ph sz="half" idx="1"/>
          </p:nvPr>
        </p:nvSpPr>
        <p:spPr>
          <a:xfrm>
            <a:off x="1" y="2321911"/>
            <a:ext cx="3988676" cy="4536089"/>
          </a:xfrm>
        </p:spPr>
        <p:txBody>
          <a:bodyPr>
            <a:noAutofit/>
          </a:bodyPr>
          <a:lstStyle/>
          <a:p>
            <a:r>
              <a:rPr lang="ru-RU" sz="2400" b="1" dirty="0" err="1" smtClean="0">
                <a:solidFill>
                  <a:schemeClr val="tx1"/>
                </a:solidFill>
              </a:rPr>
              <a:t>Поступательное-движение</a:t>
            </a:r>
            <a:r>
              <a:rPr lang="ru-RU" sz="2400" b="1" dirty="0">
                <a:solidFill>
                  <a:schemeClr val="tx1"/>
                </a:solidFill>
              </a:rPr>
              <a:t>, когда любая линия, условно проведенная внутри тела, перемещается параллельно самой себе (например, движение боксера вперед при атаке прямым ударом левой в голову</a:t>
            </a:r>
            <a:r>
              <a:rPr lang="ru-RU" sz="2400" b="1" dirty="0" smtClean="0">
                <a:solidFill>
                  <a:schemeClr val="tx1"/>
                </a:solidFill>
              </a:rPr>
              <a:t>)</a:t>
            </a:r>
            <a:endParaRPr lang="ru-RU" sz="2400" b="1" dirty="0">
              <a:solidFill>
                <a:schemeClr val="tx1"/>
              </a:solidFill>
            </a:endParaRPr>
          </a:p>
        </p:txBody>
      </p:sp>
      <p:sp>
        <p:nvSpPr>
          <p:cNvPr id="6" name="Объект 5"/>
          <p:cNvSpPr>
            <a:spLocks noGrp="1"/>
          </p:cNvSpPr>
          <p:nvPr>
            <p:ph sz="half" idx="2"/>
          </p:nvPr>
        </p:nvSpPr>
        <p:spPr>
          <a:xfrm>
            <a:off x="8597462" y="2321911"/>
            <a:ext cx="3594538" cy="3700079"/>
          </a:xfrm>
        </p:spPr>
        <p:txBody>
          <a:bodyPr>
            <a:noAutofit/>
          </a:bodyPr>
          <a:lstStyle/>
          <a:p>
            <a:r>
              <a:rPr lang="ru-RU" sz="2400" b="1" dirty="0" smtClean="0">
                <a:solidFill>
                  <a:schemeClr val="tx1"/>
                </a:solidFill>
              </a:rPr>
              <a:t>В</a:t>
            </a:r>
            <a:r>
              <a:rPr lang="ru-RU" sz="2400" b="1" dirty="0" smtClean="0">
                <a:solidFill>
                  <a:schemeClr val="tx1"/>
                </a:solidFill>
              </a:rPr>
              <a:t>ращательное движение-все </a:t>
            </a:r>
            <a:r>
              <a:rPr lang="ru-RU" sz="2400" b="1" dirty="0">
                <a:solidFill>
                  <a:schemeClr val="tx1"/>
                </a:solidFill>
              </a:rPr>
              <a:t>точки тела описывают окружности, центры которых лежат на прямой, называемой осью вращения</a:t>
            </a:r>
          </a:p>
        </p:txBody>
      </p:sp>
      <p:pic>
        <p:nvPicPr>
          <p:cNvPr id="10" name="Рисунок 9"/>
          <p:cNvPicPr>
            <a:picLocks noChangeAspect="1"/>
          </p:cNvPicPr>
          <p:nvPr/>
        </p:nvPicPr>
        <p:blipFill>
          <a:blip r:embed="rId2" cstate="print"/>
          <a:srcRect l="-1" r="225" b="39883"/>
          <a:stretch>
            <a:fillRect/>
          </a:stretch>
        </p:blipFill>
        <p:spPr>
          <a:xfrm>
            <a:off x="3988677" y="2597534"/>
            <a:ext cx="4530127" cy="28731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88812" y="4367048"/>
            <a:ext cx="11482622" cy="113511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ru-RU" sz="2400" b="1" i="1" dirty="0"/>
              <a:t> </a:t>
            </a:r>
            <a:r>
              <a:rPr lang="ru-RU" sz="2400" b="1" i="1" dirty="0">
                <a:solidFill>
                  <a:schemeClr val="accent5">
                    <a:lumMod val="75000"/>
                  </a:schemeClr>
                </a:solidFill>
              </a:rPr>
              <a:t>Абсолютно неупругий удар</a:t>
            </a:r>
            <a:r>
              <a:rPr lang="ru-RU" sz="2400" b="1" dirty="0">
                <a:solidFill>
                  <a:schemeClr val="accent5">
                    <a:lumMod val="75000"/>
                  </a:schemeClr>
                </a:solidFill>
              </a:rPr>
              <a:t> </a:t>
            </a:r>
            <a:r>
              <a:rPr lang="ru-RU" sz="2400" dirty="0">
                <a:solidFill>
                  <a:srgbClr val="FFFFFF"/>
                </a:solidFill>
              </a:rPr>
              <a:t>– энергия деформации полностью переходит в тепло</a:t>
            </a:r>
            <a:endParaRPr lang="ru-RU" sz="2400" b="1" dirty="0">
              <a:solidFill>
                <a:srgbClr val="FFFFFF"/>
              </a:solidFill>
            </a:endParaRPr>
          </a:p>
        </p:txBody>
      </p:sp>
      <p:sp>
        <p:nvSpPr>
          <p:cNvPr id="5" name="Скругленный прямоугольник 4"/>
          <p:cNvSpPr/>
          <p:nvPr/>
        </p:nvSpPr>
        <p:spPr>
          <a:xfrm>
            <a:off x="388812" y="2325996"/>
            <a:ext cx="11482622" cy="186544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ru-RU" sz="2400" b="1" i="1" dirty="0"/>
              <a:t> </a:t>
            </a:r>
            <a:r>
              <a:rPr lang="ru-RU" sz="2400" b="1" i="1" dirty="0" smtClean="0">
                <a:solidFill>
                  <a:schemeClr val="accent5">
                    <a:lumMod val="75000"/>
                  </a:schemeClr>
                </a:solidFill>
              </a:rPr>
              <a:t>Абсолютно </a:t>
            </a:r>
            <a:r>
              <a:rPr lang="ru-RU" sz="2400" b="1" i="1" dirty="0">
                <a:solidFill>
                  <a:schemeClr val="accent5">
                    <a:lumMod val="75000"/>
                  </a:schemeClr>
                </a:solidFill>
              </a:rPr>
              <a:t>упругий удар </a:t>
            </a:r>
            <a:r>
              <a:rPr lang="ru-RU" sz="2400" b="1" dirty="0">
                <a:solidFill>
                  <a:srgbClr val="FFFFFF"/>
                </a:solidFill>
              </a:rPr>
              <a:t>– вся механическая энергия сохраняется. Это идеализированная модель соударения, однако, в некоторых случаях, например в случае ударов бильярдных шаров, картина соударения близка к абсолютно упругому удару</a:t>
            </a:r>
          </a:p>
        </p:txBody>
      </p:sp>
      <p:sp>
        <p:nvSpPr>
          <p:cNvPr id="6" name="Скругленный прямоугольник 5"/>
          <p:cNvSpPr/>
          <p:nvPr/>
        </p:nvSpPr>
        <p:spPr>
          <a:xfrm>
            <a:off x="388812" y="5677776"/>
            <a:ext cx="11482622" cy="11066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ru-RU" sz="2400" b="1" i="1" dirty="0"/>
              <a:t> </a:t>
            </a:r>
            <a:r>
              <a:rPr lang="ru-RU" sz="2400" b="1" i="1" dirty="0">
                <a:solidFill>
                  <a:schemeClr val="accent5">
                    <a:lumMod val="75000"/>
                  </a:schemeClr>
                </a:solidFill>
              </a:rPr>
              <a:t>Частично неупругий удар</a:t>
            </a:r>
            <a:r>
              <a:rPr lang="ru-RU" sz="2400" b="1" dirty="0">
                <a:solidFill>
                  <a:schemeClr val="accent5">
                    <a:lumMod val="75000"/>
                  </a:schemeClr>
                </a:solidFill>
              </a:rPr>
              <a:t> </a:t>
            </a:r>
            <a:r>
              <a:rPr lang="ru-RU" sz="2400" dirty="0">
                <a:solidFill>
                  <a:srgbClr val="FFFFFF"/>
                </a:solidFill>
              </a:rPr>
              <a:t>— часть энергии упругой деформации переходит в кинетическую энергию движения</a:t>
            </a:r>
          </a:p>
        </p:txBody>
      </p:sp>
      <p:sp>
        <p:nvSpPr>
          <p:cNvPr id="3" name="Заголовок 1"/>
          <p:cNvSpPr/>
          <p:nvPr/>
        </p:nvSpPr>
        <p:spPr>
          <a:xfrm>
            <a:off x="677545" y="767715"/>
            <a:ext cx="10358120" cy="10344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000" b="1" dirty="0">
                <a:solidFill>
                  <a:srgbClr val="FFFFFF"/>
                </a:solidFill>
              </a:rPr>
              <a:t>Характеристика ударов </a:t>
            </a:r>
            <a:r>
              <a:rPr lang="ru-RU" sz="4000" b="1" dirty="0" smtClean="0">
                <a:solidFill>
                  <a:srgbClr val="FFFFFF"/>
                </a:solidFill>
              </a:rPr>
              <a:t/>
            </a:r>
            <a:br>
              <a:rPr lang="ru-RU" sz="4000" b="1" dirty="0" smtClean="0">
                <a:solidFill>
                  <a:srgbClr val="FFFFFF"/>
                </a:solidFill>
              </a:rPr>
            </a:br>
            <a:r>
              <a:rPr lang="ru-RU" sz="4000" b="1" dirty="0" smtClean="0">
                <a:solidFill>
                  <a:srgbClr val="FFFFFF"/>
                </a:solidFill>
              </a:rPr>
              <a:t>по </a:t>
            </a:r>
            <a:r>
              <a:rPr lang="ru-RU" sz="4000" b="1" dirty="0">
                <a:solidFill>
                  <a:srgbClr val="FFFFFF"/>
                </a:solidFill>
              </a:rPr>
              <a:t>передаче энергии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498" y="693683"/>
            <a:ext cx="9806150" cy="98694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sz="4000" b="1" dirty="0">
                <a:solidFill>
                  <a:srgbClr val="FFFFFF"/>
                </a:solidFill>
              </a:rPr>
              <a:t>В удар должна быть вложена масса</a:t>
            </a:r>
          </a:p>
        </p:txBody>
      </p:sp>
      <p:sp>
        <p:nvSpPr>
          <p:cNvPr id="3" name="Объект 2"/>
          <p:cNvSpPr>
            <a:spLocks noGrp="1"/>
          </p:cNvSpPr>
          <p:nvPr>
            <p:ph idx="1"/>
          </p:nvPr>
        </p:nvSpPr>
        <p:spPr>
          <a:xfrm>
            <a:off x="141891" y="2288188"/>
            <a:ext cx="6165614" cy="4569812"/>
          </a:xfrm>
        </p:spPr>
        <p:txBody>
          <a:bodyPr>
            <a:normAutofit lnSpcReduction="10000"/>
          </a:bodyPr>
          <a:lstStyle/>
          <a:p>
            <a:r>
              <a:rPr lang="ru-RU" sz="2400" b="1" dirty="0">
                <a:solidFill>
                  <a:schemeClr val="tx1"/>
                </a:solidFill>
              </a:rPr>
              <a:t>Для увеличения этой составляющей удара можно, перенося тяжесть тела на переднюю ногу, нанести удар до постановки ноги на землю. Однако, следует учитывать возможность "провала" вперед, поэтому вектор силы тяжести не должен выходить за площадь опоры после постановки ноги. Это достигается за счет удлинения шага и понижения центра тяжести (подседа</a:t>
            </a:r>
            <a:r>
              <a:rPr lang="ru-RU" sz="2400" b="1" dirty="0" smtClean="0">
                <a:solidFill>
                  <a:schemeClr val="tx1"/>
                </a:solidFill>
              </a:rPr>
              <a:t>)</a:t>
            </a:r>
            <a:endParaRPr lang="ru-RU" sz="2400" b="1" dirty="0">
              <a:solidFill>
                <a:schemeClr val="tx1"/>
              </a:solidFill>
            </a:endParaRPr>
          </a:p>
        </p:txBody>
      </p:sp>
      <p:pic>
        <p:nvPicPr>
          <p:cNvPr id="5" name="Рисунок 4"/>
          <p:cNvPicPr>
            <a:picLocks noChangeAspect="1"/>
          </p:cNvPicPr>
          <p:nvPr/>
        </p:nvPicPr>
        <p:blipFill>
          <a:blip r:embed="rId2" cstate="print"/>
          <a:srcRect/>
          <a:stretch>
            <a:fillRect/>
          </a:stretch>
        </p:blipFill>
        <p:spPr>
          <a:xfrm>
            <a:off x="6307505" y="2603498"/>
            <a:ext cx="5884482" cy="31982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sz="4000" b="1" dirty="0">
                <a:solidFill>
                  <a:srgbClr val="FFFFFF"/>
                </a:solidFill>
              </a:rPr>
              <a:t>Удар должен быть быстрым</a:t>
            </a:r>
          </a:p>
        </p:txBody>
      </p:sp>
      <p:sp>
        <p:nvSpPr>
          <p:cNvPr id="3" name="Объект 2"/>
          <p:cNvSpPr>
            <a:spLocks noGrp="1"/>
          </p:cNvSpPr>
          <p:nvPr>
            <p:ph idx="1"/>
          </p:nvPr>
        </p:nvSpPr>
        <p:spPr>
          <a:xfrm>
            <a:off x="230565" y="2367017"/>
            <a:ext cx="6233297" cy="4317561"/>
          </a:xfrm>
        </p:spPr>
        <p:txBody>
          <a:bodyPr>
            <a:noAutofit/>
          </a:bodyPr>
          <a:lstStyle/>
          <a:p>
            <a:pPr marL="0" indent="0">
              <a:buNone/>
            </a:pPr>
            <a:r>
              <a:rPr lang="ru-RU" sz="2400" b="1" dirty="0">
                <a:solidFill>
                  <a:schemeClr val="tx1"/>
                </a:solidFill>
              </a:rPr>
              <a:t>Сила удара зависит от скорости ударной поверхности до контакта</a:t>
            </a:r>
          </a:p>
          <a:p>
            <a:pPr marL="0" indent="0">
              <a:buNone/>
            </a:pPr>
            <a:r>
              <a:rPr lang="ru-RU" sz="2400" b="1" dirty="0">
                <a:solidFill>
                  <a:schemeClr val="tx1"/>
                </a:solidFill>
              </a:rPr>
              <a:t>Скорость достигается за счет расслабления до удара. Это необходимо, чтобы мышцы-антагонисты не препятствовали атакующему действию, так как время расслабления мышцы приблизительно в 1,5-2 раза больше, чем время напряжения</a:t>
            </a:r>
          </a:p>
        </p:txBody>
      </p:sp>
      <p:pic>
        <p:nvPicPr>
          <p:cNvPr id="3074" name="Picture 2" descr="Тренировки по боксу для взрослых в Москве - занятия боксом для начинающих в  фитнес клубе Премьер Спорт - ЮЗАО, ЗАО, метро Минская, Ломоносовский  проспект"/>
          <p:cNvPicPr>
            <a:picLocks noChangeAspect="1" noChangeArrowheads="1"/>
          </p:cNvPicPr>
          <p:nvPr/>
        </p:nvPicPr>
        <p:blipFill>
          <a:blip r:embed="rId2" cstate="print"/>
          <a:srcRect/>
          <a:stretch>
            <a:fillRect/>
          </a:stretch>
        </p:blipFill>
        <p:spPr bwMode="auto">
          <a:xfrm>
            <a:off x="6463862" y="2367017"/>
            <a:ext cx="5644399" cy="41590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644" y="752951"/>
            <a:ext cx="8761413" cy="70696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sz="4000" b="1" dirty="0">
                <a:solidFill>
                  <a:srgbClr val="FFFFFF"/>
                </a:solidFill>
              </a:rPr>
              <a:t>Удар должен быть коротким</a:t>
            </a:r>
          </a:p>
        </p:txBody>
      </p:sp>
      <p:sp>
        <p:nvSpPr>
          <p:cNvPr id="3" name="Объект 2"/>
          <p:cNvSpPr>
            <a:spLocks noGrp="1"/>
          </p:cNvSpPr>
          <p:nvPr>
            <p:ph idx="1"/>
          </p:nvPr>
        </p:nvSpPr>
        <p:spPr>
          <a:xfrm>
            <a:off x="5722883" y="2666561"/>
            <a:ext cx="6004554" cy="3970721"/>
          </a:xfrm>
        </p:spPr>
        <p:txBody>
          <a:bodyPr>
            <a:normAutofit/>
          </a:bodyPr>
          <a:lstStyle/>
          <a:p>
            <a:pPr indent="449580" algn="just"/>
            <a:r>
              <a:rPr lang="ru-RU" sz="2600" b="1" dirty="0">
                <a:solidFill>
                  <a:schemeClr val="tx1"/>
                </a:solidFill>
              </a:rPr>
              <a:t>Удар должен быть нанесен "рамой", т.е. тело должно превратиться в жесткую распорку между землей и противником. Для этого необходимо убрать люфт из суставов, задействованных в ударе</a:t>
            </a:r>
            <a:endParaRPr lang="en-US" sz="2600" b="1" dirty="0">
              <a:solidFill>
                <a:schemeClr val="tx1"/>
              </a:solidFill>
            </a:endParaRPr>
          </a:p>
        </p:txBody>
      </p:sp>
      <p:pic>
        <p:nvPicPr>
          <p:cNvPr id="5" name="Рисунок 4"/>
          <p:cNvPicPr>
            <a:picLocks noChangeAspect="1"/>
          </p:cNvPicPr>
          <p:nvPr/>
        </p:nvPicPr>
        <p:blipFill>
          <a:blip r:embed="rId2" cstate="print"/>
          <a:srcRect/>
          <a:stretch>
            <a:fillRect/>
          </a:stretch>
        </p:blipFill>
        <p:spPr>
          <a:xfrm>
            <a:off x="157657" y="2333296"/>
            <a:ext cx="5738648" cy="43039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smtClean="0">
                <a:solidFill>
                  <a:srgbClr val="FFFFFF"/>
                </a:solidFill>
              </a:rPr>
              <a:t>Заключение</a:t>
            </a:r>
            <a:endParaRPr lang="ru-RU" b="1" dirty="0">
              <a:solidFill>
                <a:srgbClr val="FFFFFF"/>
              </a:solidFill>
            </a:endParaRPr>
          </a:p>
        </p:txBody>
      </p:sp>
      <p:sp>
        <p:nvSpPr>
          <p:cNvPr id="3" name="Содержимое 2"/>
          <p:cNvSpPr>
            <a:spLocks noGrp="1"/>
          </p:cNvSpPr>
          <p:nvPr>
            <p:ph idx="1"/>
          </p:nvPr>
        </p:nvSpPr>
        <p:spPr>
          <a:xfrm>
            <a:off x="351692" y="2461846"/>
            <a:ext cx="9437077" cy="4021016"/>
          </a:xfrm>
        </p:spPr>
        <p:txBody>
          <a:bodyPr/>
          <a:lstStyle/>
          <a:p>
            <a:r>
              <a:rPr lang="ru-RU" b="1" dirty="0" smtClean="0">
                <a:solidFill>
                  <a:schemeClr val="tx1"/>
                </a:solidFill>
              </a:rPr>
              <a:t>Чем больше опора - тем сильнее удар</a:t>
            </a:r>
          </a:p>
          <a:p>
            <a:r>
              <a:rPr lang="ru-RU" b="1" dirty="0" smtClean="0">
                <a:solidFill>
                  <a:schemeClr val="tx1"/>
                </a:solidFill>
              </a:rPr>
              <a:t>При смещении центра тяжести в сторону удара возрастает его мощность</a:t>
            </a:r>
          </a:p>
          <a:p>
            <a:r>
              <a:rPr lang="ru-RU" b="1" dirty="0" smtClean="0">
                <a:solidFill>
                  <a:schemeClr val="tx1"/>
                </a:solidFill>
              </a:rPr>
              <a:t>Чем ниже находится центр тяжести тела, тем устойчивее будет позиция, тем сильнее будет удар</a:t>
            </a:r>
          </a:p>
          <a:p>
            <a:r>
              <a:rPr lang="ru-RU" b="1" dirty="0" smtClean="0">
                <a:solidFill>
                  <a:schemeClr val="tx1"/>
                </a:solidFill>
              </a:rPr>
              <a:t>При последовательном участии силы мышц увеличивается сила удара</a:t>
            </a:r>
          </a:p>
          <a:p>
            <a:r>
              <a:rPr lang="ru-RU" b="1" dirty="0" smtClean="0">
                <a:solidFill>
                  <a:schemeClr val="tx1"/>
                </a:solidFill>
              </a:rPr>
              <a:t>Если большую силу применить в меньший отрезок времени, резко возрастает эффект от действия этой силы</a:t>
            </a:r>
          </a:p>
          <a:p>
            <a:r>
              <a:rPr lang="en-US" b="1" dirty="0" smtClean="0">
                <a:solidFill>
                  <a:schemeClr val="tx1"/>
                </a:solidFill>
              </a:rPr>
              <a:t>M x V=F</a:t>
            </a:r>
            <a:r>
              <a:rPr lang="ru-RU" b="1" dirty="0" smtClean="0">
                <a:solidFill>
                  <a:schemeClr val="tx1"/>
                </a:solidFill>
              </a:rPr>
              <a:t>, масса</a:t>
            </a:r>
            <a:r>
              <a:rPr lang="en-US" b="1" dirty="0" smtClean="0">
                <a:solidFill>
                  <a:schemeClr val="tx1"/>
                </a:solidFill>
              </a:rPr>
              <a:t> x</a:t>
            </a:r>
            <a:r>
              <a:rPr lang="ru-RU" b="1" dirty="0" smtClean="0">
                <a:solidFill>
                  <a:schemeClr val="tx1"/>
                </a:solidFill>
              </a:rPr>
              <a:t> скорость = сила удара (для увеличения силы удара необходимо увеличить массу и скорость)</a:t>
            </a:r>
          </a:p>
          <a:p>
            <a:r>
              <a:rPr lang="ru-RU" b="1" dirty="0" smtClean="0">
                <a:solidFill>
                  <a:schemeClr val="tx1"/>
                </a:solidFill>
              </a:rPr>
              <a:t>Мощность удара </a:t>
            </a:r>
            <a:r>
              <a:rPr lang="en-US" b="1" dirty="0" smtClean="0">
                <a:solidFill>
                  <a:schemeClr val="tx1"/>
                </a:solidFill>
              </a:rPr>
              <a:t>P</a:t>
            </a:r>
            <a:r>
              <a:rPr lang="ru-RU" b="1" dirty="0" smtClean="0">
                <a:solidFill>
                  <a:schemeClr val="tx1"/>
                </a:solidFill>
              </a:rPr>
              <a:t> = </a:t>
            </a:r>
            <a:r>
              <a:rPr lang="en-US" b="1" dirty="0" smtClean="0">
                <a:solidFill>
                  <a:schemeClr val="tx1"/>
                </a:solidFill>
              </a:rPr>
              <a:t>P</a:t>
            </a:r>
            <a:r>
              <a:rPr lang="ru-RU" b="1" dirty="0" smtClean="0">
                <a:solidFill>
                  <a:schemeClr val="tx1"/>
                </a:solidFill>
              </a:rPr>
              <a:t> кинет +</a:t>
            </a:r>
            <a:r>
              <a:rPr lang="en-US" b="1" dirty="0" smtClean="0">
                <a:solidFill>
                  <a:schemeClr val="tx1"/>
                </a:solidFill>
              </a:rPr>
              <a:t> P</a:t>
            </a:r>
            <a:r>
              <a:rPr lang="ru-RU" b="1" dirty="0" smtClean="0">
                <a:solidFill>
                  <a:schemeClr val="tx1"/>
                </a:solidFill>
              </a:rPr>
              <a:t> </a:t>
            </a:r>
            <a:r>
              <a:rPr lang="ru-RU" b="1" dirty="0" err="1" smtClean="0">
                <a:solidFill>
                  <a:schemeClr val="tx1"/>
                </a:solidFill>
              </a:rPr>
              <a:t>статич</a:t>
            </a:r>
            <a:endParaRPr lang="ru-RU" b="1" dirty="0" smtClean="0">
              <a:solidFill>
                <a:schemeClr val="tx1"/>
              </a:solidFill>
            </a:endParaRPr>
          </a:p>
          <a:p>
            <a:r>
              <a:rPr lang="ru-RU" b="1" dirty="0" smtClean="0">
                <a:solidFill>
                  <a:schemeClr val="tx1"/>
                </a:solidFill>
              </a:rPr>
              <a:t>Скорость тела = ударная скорость конечностей + </a:t>
            </a:r>
            <a:r>
              <a:rPr lang="en-US" b="1" dirty="0" smtClean="0">
                <a:solidFill>
                  <a:schemeClr val="tx1"/>
                </a:solidFill>
              </a:rPr>
              <a:t>P</a:t>
            </a:r>
            <a:r>
              <a:rPr lang="ru-RU" b="1" dirty="0" smtClean="0">
                <a:solidFill>
                  <a:schemeClr val="tx1"/>
                </a:solidFill>
              </a:rPr>
              <a:t>к  </a:t>
            </a:r>
            <a:r>
              <a:rPr lang="en-US" b="1" dirty="0" smtClean="0">
                <a:solidFill>
                  <a:schemeClr val="tx1"/>
                </a:solidFill>
              </a:rPr>
              <a:t>P</a:t>
            </a:r>
            <a:r>
              <a:rPr lang="ru-RU" b="1" dirty="0" err="1" smtClean="0">
                <a:solidFill>
                  <a:schemeClr val="tx1"/>
                </a:solidFill>
              </a:rPr>
              <a:t>ст</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ln>
            <a:no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a:solidFill>
                  <a:srgbClr val="FFFFFF"/>
                </a:solidFill>
              </a:rPr>
              <a:t>Определение «бокс»</a:t>
            </a:r>
          </a:p>
        </p:txBody>
      </p:sp>
      <p:sp>
        <p:nvSpPr>
          <p:cNvPr id="6" name="Пятиугольник 5"/>
          <p:cNvSpPr/>
          <p:nvPr/>
        </p:nvSpPr>
        <p:spPr>
          <a:xfrm>
            <a:off x="993227" y="3870434"/>
            <a:ext cx="2680138" cy="1119351"/>
          </a:xfrm>
          <a:prstGeom prst="homePlate">
            <a:avLst>
              <a:gd name="adj" fmla="val 23626"/>
            </a:avLst>
          </a:prstGeom>
          <a:solidFill>
            <a:srgbClr val="FFF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a:solidFill>
                  <a:schemeClr val="tx1"/>
                </a:solidFill>
              </a:rPr>
              <a:t>Бокс</a:t>
            </a:r>
          </a:p>
        </p:txBody>
      </p:sp>
      <p:sp>
        <p:nvSpPr>
          <p:cNvPr id="7" name="Скругленный прямоугольник 6"/>
          <p:cNvSpPr/>
          <p:nvPr/>
        </p:nvSpPr>
        <p:spPr>
          <a:xfrm>
            <a:off x="4225159" y="2916621"/>
            <a:ext cx="6952593" cy="30269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2800" b="1" dirty="0"/>
              <a:t>олимпийский контактный вид спорта (единоборство), в котором разрешены удары только кулаками и только в специальных перчатках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881" y="691997"/>
            <a:ext cx="9774620" cy="101848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sz="4000" b="1" dirty="0">
                <a:solidFill>
                  <a:srgbClr val="FFFFFF"/>
                </a:solidFill>
              </a:rPr>
              <a:t>Классификация действий боксера</a:t>
            </a:r>
          </a:p>
        </p:txBody>
      </p:sp>
      <p:sp>
        <p:nvSpPr>
          <p:cNvPr id="4" name="Скругленный прямоугольник 3"/>
          <p:cNvSpPr/>
          <p:nvPr/>
        </p:nvSpPr>
        <p:spPr>
          <a:xfrm>
            <a:off x="2522482" y="3927231"/>
            <a:ext cx="7887609" cy="116181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3600" b="1" dirty="0">
                <a:solidFill>
                  <a:srgbClr val="FFFFFF"/>
                </a:solidFill>
              </a:rPr>
              <a:t>Удары</a:t>
            </a:r>
          </a:p>
        </p:txBody>
      </p:sp>
      <p:sp>
        <p:nvSpPr>
          <p:cNvPr id="5" name="Скругленный прямоугольник 4"/>
          <p:cNvSpPr/>
          <p:nvPr/>
        </p:nvSpPr>
        <p:spPr>
          <a:xfrm>
            <a:off x="2522482" y="2356338"/>
            <a:ext cx="7805549" cy="119717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3600" b="1" dirty="0">
                <a:solidFill>
                  <a:srgbClr val="FFFFFF"/>
                </a:solidFill>
              </a:rPr>
              <a:t>Защиты</a:t>
            </a:r>
          </a:p>
        </p:txBody>
      </p:sp>
      <p:sp>
        <p:nvSpPr>
          <p:cNvPr id="6" name="Скругленный прямоугольник 5"/>
          <p:cNvSpPr/>
          <p:nvPr/>
        </p:nvSpPr>
        <p:spPr>
          <a:xfrm>
            <a:off x="2522483" y="5427785"/>
            <a:ext cx="7934502" cy="119679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3600" b="1" dirty="0">
                <a:solidFill>
                  <a:srgbClr val="FFFFFF"/>
                </a:solidFill>
              </a:rPr>
              <a:t>Контрудары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ятиугольник 6"/>
          <p:cNvSpPr/>
          <p:nvPr/>
        </p:nvSpPr>
        <p:spPr>
          <a:xfrm rot="5400000">
            <a:off x="9935864" y="2093234"/>
            <a:ext cx="1671141" cy="2435062"/>
          </a:xfrm>
          <a:prstGeom prst="homePlate">
            <a:avLst/>
          </a:prstGeom>
          <a:solidFill>
            <a:srgbClr val="FFFF4F"/>
          </a:solidFill>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ru-RU" sz="2800" dirty="0">
                <a:solidFill>
                  <a:schemeClr val="tx1"/>
                </a:solidFill>
              </a:rPr>
              <a:t>С фланга</a:t>
            </a:r>
          </a:p>
        </p:txBody>
      </p:sp>
      <p:sp>
        <p:nvSpPr>
          <p:cNvPr id="8" name="Скругленный прямоугольник 7"/>
          <p:cNvSpPr/>
          <p:nvPr/>
        </p:nvSpPr>
        <p:spPr>
          <a:xfrm>
            <a:off x="9553903" y="4698124"/>
            <a:ext cx="2435063" cy="1907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Arial" charset="0"/>
              <a:buChar char="•"/>
            </a:pPr>
            <a:r>
              <a:rPr lang="ru-RU" sz="2800" dirty="0"/>
              <a:t>боковые</a:t>
            </a:r>
          </a:p>
        </p:txBody>
      </p:sp>
      <p:sp>
        <p:nvSpPr>
          <p:cNvPr id="9" name="Скругленный прямоугольник 8"/>
          <p:cNvSpPr/>
          <p:nvPr/>
        </p:nvSpPr>
        <p:spPr>
          <a:xfrm>
            <a:off x="236483" y="4698124"/>
            <a:ext cx="2522483" cy="1907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Arial" charset="0"/>
              <a:buChar char="•"/>
            </a:pPr>
            <a:r>
              <a:rPr lang="ru-RU" sz="2800" dirty="0">
                <a:solidFill>
                  <a:schemeClr val="tx1"/>
                </a:solidFill>
              </a:rPr>
              <a:t>прямые</a:t>
            </a:r>
          </a:p>
          <a:p>
            <a:pPr marL="285750" indent="-285750" algn="ctr">
              <a:buFont typeface="Arial" charset="0"/>
              <a:buChar char="•"/>
            </a:pPr>
            <a:r>
              <a:rPr lang="ru-RU" sz="2800" dirty="0">
                <a:solidFill>
                  <a:schemeClr val="tx1"/>
                </a:solidFill>
              </a:rPr>
              <a:t>снизу</a:t>
            </a:r>
          </a:p>
        </p:txBody>
      </p:sp>
      <p:sp>
        <p:nvSpPr>
          <p:cNvPr id="10" name="Пятиугольник 9"/>
          <p:cNvSpPr/>
          <p:nvPr/>
        </p:nvSpPr>
        <p:spPr>
          <a:xfrm rot="5400000">
            <a:off x="662154" y="2049525"/>
            <a:ext cx="1671141" cy="2522482"/>
          </a:xfrm>
          <a:prstGeom prst="homePlate">
            <a:avLst/>
          </a:prstGeom>
          <a:solidFill>
            <a:srgbClr val="FFFF4F"/>
          </a:solidFill>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ru-RU" sz="2800" dirty="0">
                <a:solidFill>
                  <a:schemeClr val="tx1"/>
                </a:solidFill>
              </a:rPr>
              <a:t>С фронта</a:t>
            </a:r>
          </a:p>
        </p:txBody>
      </p:sp>
      <p:pic>
        <p:nvPicPr>
          <p:cNvPr id="3" name="Рисунок 2"/>
          <p:cNvPicPr>
            <a:picLocks noChangeAspect="1"/>
          </p:cNvPicPr>
          <p:nvPr/>
        </p:nvPicPr>
        <p:blipFill>
          <a:blip r:embed="rId2" cstate="print"/>
          <a:srcRect/>
          <a:stretch>
            <a:fillRect/>
          </a:stretch>
        </p:blipFill>
        <p:spPr>
          <a:xfrm>
            <a:off x="2906110" y="2475194"/>
            <a:ext cx="6506136" cy="3799482"/>
          </a:xfrm>
          <a:prstGeom prst="rect">
            <a:avLst/>
          </a:prstGeom>
        </p:spPr>
      </p:pic>
      <p:sp>
        <p:nvSpPr>
          <p:cNvPr id="17" name="Заголовок 1"/>
          <p:cNvSpPr/>
          <p:nvPr/>
        </p:nvSpPr>
        <p:spPr>
          <a:xfrm>
            <a:off x="1388110" y="835025"/>
            <a:ext cx="9774555" cy="10185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000" b="1" dirty="0">
                <a:solidFill>
                  <a:srgbClr val="FFFFFF"/>
                </a:solidFill>
              </a:rPr>
              <a:t>Классификация ударов </a:t>
            </a:r>
            <a:r>
              <a:rPr lang="ru-RU" sz="4000" b="1" dirty="0" smtClean="0">
                <a:solidFill>
                  <a:srgbClr val="FFFFFF"/>
                </a:solidFill>
              </a:rPr>
              <a:t/>
            </a:r>
            <a:br>
              <a:rPr lang="ru-RU" sz="4000" b="1" dirty="0" smtClean="0">
                <a:solidFill>
                  <a:srgbClr val="FFFFFF"/>
                </a:solidFill>
              </a:rPr>
            </a:br>
            <a:r>
              <a:rPr lang="ru-RU" sz="4000" b="1" dirty="0" smtClean="0">
                <a:solidFill>
                  <a:srgbClr val="FFFFFF"/>
                </a:solidFill>
              </a:rPr>
              <a:t>по </a:t>
            </a:r>
            <a:r>
              <a:rPr lang="ru-RU" sz="4000" b="1" dirty="0">
                <a:solidFill>
                  <a:srgbClr val="FFFFFF"/>
                </a:solidFill>
              </a:rPr>
              <a:t>направленности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rot="5400000">
            <a:off x="5717034" y="-2685985"/>
            <a:ext cx="1056290" cy="11252508"/>
          </a:xfrm>
          <a:prstGeom prst="homePlate">
            <a:avLst>
              <a:gd name="adj" fmla="val 51639"/>
            </a:avLst>
          </a:prstGeom>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ru-RU" sz="2800" b="1" i="1" dirty="0">
                <a:solidFill>
                  <a:schemeClr val="tx1"/>
                </a:solidFill>
              </a:rPr>
              <a:t>Ударное действие</a:t>
            </a:r>
          </a:p>
        </p:txBody>
      </p:sp>
      <p:sp>
        <p:nvSpPr>
          <p:cNvPr id="5" name="Скругленный прямоугольник 4"/>
          <p:cNvSpPr/>
          <p:nvPr/>
        </p:nvSpPr>
        <p:spPr>
          <a:xfrm>
            <a:off x="0" y="3912476"/>
            <a:ext cx="2869324" cy="1907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a:solidFill>
                  <a:schemeClr val="tx1"/>
                </a:solidFill>
              </a:rPr>
              <a:t>Замах</a:t>
            </a:r>
          </a:p>
        </p:txBody>
      </p:sp>
      <p:sp>
        <p:nvSpPr>
          <p:cNvPr id="6" name="Скругленный прямоугольник 5"/>
          <p:cNvSpPr/>
          <p:nvPr/>
        </p:nvSpPr>
        <p:spPr>
          <a:xfrm>
            <a:off x="2996634" y="3912476"/>
            <a:ext cx="2869324" cy="1907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a:solidFill>
                  <a:schemeClr val="tx1"/>
                </a:solidFill>
              </a:rPr>
              <a:t>Ударное движение</a:t>
            </a:r>
          </a:p>
        </p:txBody>
      </p:sp>
      <p:sp>
        <p:nvSpPr>
          <p:cNvPr id="7" name="Скругленный прямоугольник 6"/>
          <p:cNvSpPr/>
          <p:nvPr/>
        </p:nvSpPr>
        <p:spPr>
          <a:xfrm>
            <a:off x="5993268" y="3909849"/>
            <a:ext cx="2869324" cy="1907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a:solidFill>
                  <a:schemeClr val="tx1"/>
                </a:solidFill>
              </a:rPr>
              <a:t>Собственно удар</a:t>
            </a:r>
          </a:p>
        </p:txBody>
      </p:sp>
      <p:sp>
        <p:nvSpPr>
          <p:cNvPr id="8" name="Скругленный прямоугольник 7"/>
          <p:cNvSpPr/>
          <p:nvPr/>
        </p:nvSpPr>
        <p:spPr>
          <a:xfrm>
            <a:off x="8989902" y="3909849"/>
            <a:ext cx="3202098" cy="1907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chemeClr val="tx1"/>
                </a:solidFill>
              </a:rPr>
              <a:t>Послеударное движение</a:t>
            </a:r>
            <a:endParaRPr lang="ru-RU" sz="2800" b="1" dirty="0">
              <a:solidFill>
                <a:schemeClr val="tx1"/>
              </a:solidFill>
            </a:endParaRPr>
          </a:p>
        </p:txBody>
      </p:sp>
      <p:sp>
        <p:nvSpPr>
          <p:cNvPr id="14" name="Заголовок 1"/>
          <p:cNvSpPr/>
          <p:nvPr/>
        </p:nvSpPr>
        <p:spPr>
          <a:xfrm>
            <a:off x="1057275" y="961390"/>
            <a:ext cx="9418955" cy="467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000" b="1" dirty="0">
                <a:solidFill>
                  <a:srgbClr val="FFFFFF"/>
                </a:solidFill>
              </a:rPr>
              <a:t>Биомеханика ударных действий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sz="4000" b="1" dirty="0">
                <a:solidFill>
                  <a:srgbClr val="FFFFFF"/>
                </a:solidFill>
              </a:rPr>
              <a:t>Основы теории удара</a:t>
            </a:r>
          </a:p>
        </p:txBody>
      </p:sp>
      <p:sp>
        <p:nvSpPr>
          <p:cNvPr id="3" name="Объект 2"/>
          <p:cNvSpPr>
            <a:spLocks noGrp="1"/>
          </p:cNvSpPr>
          <p:nvPr>
            <p:ph idx="1"/>
          </p:nvPr>
        </p:nvSpPr>
        <p:spPr>
          <a:xfrm>
            <a:off x="1154954" y="4775489"/>
            <a:ext cx="9218757" cy="1708150"/>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ru-RU" sz="2800" b="1" dirty="0">
                <a:solidFill>
                  <a:schemeClr val="tx1"/>
                </a:solidFill>
              </a:rPr>
              <a:t>Ударная сила зависит от:</a:t>
            </a:r>
          </a:p>
          <a:p>
            <a:r>
              <a:rPr lang="ru-RU" sz="2800" b="1" dirty="0">
                <a:solidFill>
                  <a:schemeClr val="tx1"/>
                </a:solidFill>
              </a:rPr>
              <a:t>эффективной массы ударяющего тела </a:t>
            </a:r>
          </a:p>
          <a:p>
            <a:r>
              <a:rPr lang="ru-RU" sz="2800" b="1" dirty="0">
                <a:solidFill>
                  <a:schemeClr val="tx1"/>
                </a:solidFill>
              </a:rPr>
              <a:t>ускорения тела</a:t>
            </a:r>
          </a:p>
        </p:txBody>
      </p:sp>
      <p:sp>
        <p:nvSpPr>
          <p:cNvPr id="4" name="Пятиугольник 3"/>
          <p:cNvSpPr/>
          <p:nvPr/>
        </p:nvSpPr>
        <p:spPr>
          <a:xfrm>
            <a:off x="413974" y="2588625"/>
            <a:ext cx="2680138" cy="1119351"/>
          </a:xfrm>
          <a:prstGeom prst="homePlate">
            <a:avLst>
              <a:gd name="adj" fmla="val 23626"/>
            </a:avLst>
          </a:prstGeom>
          <a:solidFill>
            <a:srgbClr val="FFF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a:solidFill>
                  <a:schemeClr val="tx1"/>
                </a:solidFill>
              </a:rPr>
              <a:t>Удар</a:t>
            </a:r>
          </a:p>
        </p:txBody>
      </p:sp>
      <p:sp>
        <p:nvSpPr>
          <p:cNvPr id="5" name="Скругленный прямоугольник 4"/>
          <p:cNvSpPr/>
          <p:nvPr/>
        </p:nvSpPr>
        <p:spPr>
          <a:xfrm>
            <a:off x="3531476" y="2547205"/>
            <a:ext cx="8245365" cy="13617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2800" b="1" dirty="0"/>
              <a:t>кратковременное взаимодействие тел, в результате которого изменяются их скорости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smtClean="0">
                <a:solidFill>
                  <a:srgbClr val="FFFFFF"/>
                </a:solidFill>
              </a:rPr>
              <a:t>Биомеханика ударных действий</a:t>
            </a:r>
            <a:endParaRPr lang="ru-RU" b="1" dirty="0">
              <a:solidFill>
                <a:srgbClr val="FFFFFF"/>
              </a:solidFill>
            </a:endParaRPr>
          </a:p>
        </p:txBody>
      </p:sp>
      <p:sp>
        <p:nvSpPr>
          <p:cNvPr id="3" name="Объект 2"/>
          <p:cNvSpPr>
            <a:spLocks noGrp="1"/>
          </p:cNvSpPr>
          <p:nvPr>
            <p:ph idx="1"/>
          </p:nvPr>
        </p:nvSpPr>
        <p:spPr>
          <a:xfrm>
            <a:off x="0" y="3029169"/>
            <a:ext cx="7374191" cy="3292803"/>
          </a:xfrm>
        </p:spPr>
        <p:style>
          <a:lnRef idx="1">
            <a:schemeClr val="accent5"/>
          </a:lnRef>
          <a:fillRef idx="2">
            <a:schemeClr val="accent5"/>
          </a:fillRef>
          <a:effectRef idx="1">
            <a:schemeClr val="accent5"/>
          </a:effectRef>
          <a:fontRef idx="minor">
            <a:schemeClr val="dk1"/>
          </a:fontRef>
        </p:style>
        <p:txBody>
          <a:bodyPr>
            <a:normAutofit/>
          </a:bodyPr>
          <a:lstStyle/>
          <a:p>
            <a:pPr indent="449580" algn="just" eaLnBrk="0" fontAlgn="base" hangingPunct="0">
              <a:spcBef>
                <a:spcPct val="0"/>
              </a:spcBef>
              <a:spcAft>
                <a:spcPct val="0"/>
              </a:spcAft>
            </a:pPr>
            <a:r>
              <a:rPr lang="ru-RU" altLang="ru-RU" sz="2400" b="1" dirty="0">
                <a:solidFill>
                  <a:schemeClr val="tx1"/>
                </a:solidFill>
              </a:rPr>
              <a:t>Ударная сила в начале удара быстро возрастает до наибольшего значения, а затем падает до нуля. Максимальное ее значение может быть очень большим. Однако основной мерой ударного взаимодействия является не сила, а ударный импульс, численно равный площади под кривой F(t)</a:t>
            </a:r>
          </a:p>
        </p:txBody>
      </p:sp>
      <p:sp>
        <p:nvSpPr>
          <p:cNvPr id="6" name="Блок-схема: решение 5"/>
          <p:cNvSpPr/>
          <p:nvPr/>
        </p:nvSpPr>
        <p:spPr>
          <a:xfrm>
            <a:off x="7691393" y="3029169"/>
            <a:ext cx="4449947" cy="3436883"/>
          </a:xfrm>
          <a:prstGeom prst="flowChartDecision">
            <a:avLst/>
          </a:prstGeom>
          <a:blipFill>
            <a:blip r:embed="rId2" cstate="print"/>
            <a:srcRect/>
            <a:stretch>
              <a:fillRect/>
            </a:stretch>
          </a:blipFill>
        </p:spPr>
        <p:txBody>
          <a:bodyPr/>
          <a:lstStyle/>
          <a:p>
            <a:r>
              <a:rPr lang="ru-RU">
                <a:no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smtClean="0">
                <a:solidFill>
                  <a:srgbClr val="FFFFFF"/>
                </a:solidFill>
              </a:rPr>
              <a:t>Скорость и сила удара</a:t>
            </a:r>
            <a:endParaRPr lang="ru-RU" b="1" dirty="0">
              <a:solidFill>
                <a:srgbClr val="FFFFFF"/>
              </a:solidFill>
            </a:endParaRPr>
          </a:p>
        </p:txBody>
      </p:sp>
      <p:sp>
        <p:nvSpPr>
          <p:cNvPr id="3" name="Объект 2"/>
          <p:cNvSpPr>
            <a:spLocks noGrp="1"/>
          </p:cNvSpPr>
          <p:nvPr>
            <p:ph idx="1"/>
          </p:nvPr>
        </p:nvSpPr>
        <p:spPr>
          <a:xfrm>
            <a:off x="0" y="2349062"/>
            <a:ext cx="6006662" cy="4508938"/>
          </a:xfrm>
        </p:spPr>
        <p:style>
          <a:lnRef idx="1">
            <a:schemeClr val="accent2"/>
          </a:lnRef>
          <a:fillRef idx="2">
            <a:schemeClr val="accent2"/>
          </a:fillRef>
          <a:effectRef idx="1">
            <a:schemeClr val="accent2"/>
          </a:effectRef>
          <a:fontRef idx="minor">
            <a:schemeClr val="dk1"/>
          </a:fontRef>
        </p:style>
        <p:txBody>
          <a:bodyPr>
            <a:noAutofit/>
          </a:bodyPr>
          <a:lstStyle/>
          <a:p>
            <a:r>
              <a:rPr lang="ru-RU" sz="2500" dirty="0">
                <a:solidFill>
                  <a:schemeClr val="tx1"/>
                </a:solidFill>
              </a:rPr>
              <a:t>Сила удара боксера является результатом последовательного сочетания скоростей отдельных звеньев тела: ног, туловища, руки</a:t>
            </a:r>
          </a:p>
          <a:p>
            <a:endParaRPr lang="ru-RU" sz="2500" dirty="0">
              <a:solidFill>
                <a:schemeClr val="tx1"/>
              </a:solidFill>
            </a:endParaRPr>
          </a:p>
          <a:p>
            <a:r>
              <a:rPr lang="ru-RU" sz="2500" dirty="0">
                <a:solidFill>
                  <a:schemeClr val="tx1"/>
                </a:solidFill>
              </a:rPr>
              <a:t>Последовательный разгон звеньев тела снизу верх, т.е. каждое последующее звено начинает движение, когда скорость предыдущего достигает своего максимального значения</a:t>
            </a:r>
          </a:p>
        </p:txBody>
      </p:sp>
      <p:pic>
        <p:nvPicPr>
          <p:cNvPr id="5" name="Рисунок 4"/>
          <p:cNvPicPr>
            <a:picLocks noChangeAspect="1"/>
          </p:cNvPicPr>
          <p:nvPr/>
        </p:nvPicPr>
        <p:blipFill>
          <a:blip r:embed="rId2" cstate="print"/>
          <a:srcRect l="9027" r="1726"/>
          <a:stretch>
            <a:fillRect/>
          </a:stretch>
        </p:blipFill>
        <p:spPr>
          <a:xfrm>
            <a:off x="6178062" y="2349062"/>
            <a:ext cx="6013937" cy="45089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smtClean="0">
                <a:solidFill>
                  <a:srgbClr val="FFFFFF"/>
                </a:solidFill>
              </a:rPr>
              <a:t>Задача </a:t>
            </a:r>
            <a:r>
              <a:rPr lang="ru-RU" b="1" dirty="0">
                <a:solidFill>
                  <a:srgbClr val="FFFFFF"/>
                </a:solidFill>
              </a:rPr>
              <a:t>биомеханики</a:t>
            </a:r>
          </a:p>
        </p:txBody>
      </p:sp>
      <p:sp>
        <p:nvSpPr>
          <p:cNvPr id="3" name="Объект 2"/>
          <p:cNvSpPr>
            <a:spLocks noGrp="1"/>
          </p:cNvSpPr>
          <p:nvPr>
            <p:ph idx="1"/>
          </p:nvPr>
        </p:nvSpPr>
        <p:spPr>
          <a:xfrm>
            <a:off x="350914" y="2713859"/>
            <a:ext cx="6538618" cy="4144141"/>
          </a:xfrm>
        </p:spPr>
        <p:txBody>
          <a:bodyPr>
            <a:normAutofit/>
          </a:bodyPr>
          <a:lstStyle/>
          <a:p>
            <a:r>
              <a:rPr lang="ru-RU" sz="2400" b="1" dirty="0">
                <a:solidFill>
                  <a:schemeClr val="tx1"/>
                </a:solidFill>
              </a:rPr>
              <a:t>Ухтомский А.А говорил, чтобы установить «те условия, при которых движущие силы мускулатуры действуют на твердые части скелета и могут превращать тело животного в рабочую машину с определенным полезным эффектом». Удары и защитные действия боксера заключают в себе как поступательное, так и вращательное движения</a:t>
            </a:r>
          </a:p>
        </p:txBody>
      </p:sp>
      <p:pic>
        <p:nvPicPr>
          <p:cNvPr id="1026" name="Picture 2" descr="Ухтомский Алексей Алексеевич - Психологическая газета"/>
          <p:cNvPicPr>
            <a:picLocks noChangeAspect="1" noChangeArrowheads="1"/>
          </p:cNvPicPr>
          <p:nvPr/>
        </p:nvPicPr>
        <p:blipFill>
          <a:blip r:embed="rId2" cstate="print"/>
          <a:srcRect/>
          <a:stretch>
            <a:fillRect/>
          </a:stretch>
        </p:blipFill>
        <p:spPr bwMode="auto">
          <a:xfrm>
            <a:off x="7803931" y="2331957"/>
            <a:ext cx="3620834" cy="452604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Другая 2">
      <a:dk1>
        <a:sysClr val="windowText" lastClr="000000"/>
      </a:dk1>
      <a:lt1>
        <a:srgbClr val="C3A6F7"/>
      </a:lt1>
      <a:dk2>
        <a:srgbClr val="3B3059"/>
      </a:dk2>
      <a:lt2>
        <a:srgbClr val="C3A6F7"/>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15</TotalTime>
  <Words>564</Words>
  <Application>Microsoft Office PowerPoint</Application>
  <PresentationFormat>Произвольный</PresentationFormat>
  <Paragraphs>67</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Совет директоров</vt:lpstr>
      <vt:lpstr>Биомеханические основы техники движений в боксе</vt:lpstr>
      <vt:lpstr>Определение «бокс»</vt:lpstr>
      <vt:lpstr>Классификация действий боксера</vt:lpstr>
      <vt:lpstr>Слайд 4</vt:lpstr>
      <vt:lpstr>Слайд 5</vt:lpstr>
      <vt:lpstr>Основы теории удара</vt:lpstr>
      <vt:lpstr>Биомеханика ударных действий</vt:lpstr>
      <vt:lpstr>Скорость и сила удара</vt:lpstr>
      <vt:lpstr>Задача биомеханики</vt:lpstr>
      <vt:lpstr>Движения боксёра</vt:lpstr>
      <vt:lpstr>Слайд 11</vt:lpstr>
      <vt:lpstr>В удар должна быть вложена масса</vt:lpstr>
      <vt:lpstr>Удар должен быть быстрым</vt:lpstr>
      <vt:lpstr>Удар должен быть коротким</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Биомеханические основы техники движения по боксу</dc:title>
  <dc:creator>Windows User</dc:creator>
  <cp:lastModifiedBy>студент</cp:lastModifiedBy>
  <cp:revision>44</cp:revision>
  <dcterms:created xsi:type="dcterms:W3CDTF">1900-01-01T00:00:00Z</dcterms:created>
  <dcterms:modified xsi:type="dcterms:W3CDTF">2023-11-27T08:26:09Z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6FCCAB1E9A6E9364EF866365241E1F0D_32</vt:lpwstr>
  </property>
  <property fmtid="{D5CDD505-2E9C-101B-9397-08002B2CF9AE}" pid="3" name="KSOProductBuildVer">
    <vt:lpwstr>2052-11.33.60</vt:lpwstr>
  </property>
</Properties>
</file>