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49574-EB4B-D61A-D0A2-5D793EBCC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биомеханической структуры движений в плавании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516676-10CA-D041-680B-44B133AFF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3420" y="4420260"/>
            <a:ext cx="7933745" cy="234427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Работу выполнила </a:t>
            </a:r>
            <a:r>
              <a:rPr lang="ru-RU" dirty="0" err="1"/>
              <a:t>Иттарма</a:t>
            </a:r>
            <a:r>
              <a:rPr lang="ru-RU" dirty="0"/>
              <a:t> А.М</a:t>
            </a:r>
          </a:p>
          <a:p>
            <a:pPr algn="r"/>
            <a:r>
              <a:rPr lang="ru-RU" dirty="0"/>
              <a:t>Студентка 203 группы ФГБОУ ВО «ВГАФК»</a:t>
            </a:r>
          </a:p>
          <a:p>
            <a:pPr algn="r"/>
            <a:r>
              <a:rPr lang="ru-RU" dirty="0"/>
              <a:t>                         Руководители:</a:t>
            </a:r>
          </a:p>
          <a:p>
            <a:pPr algn="r"/>
            <a:r>
              <a:rPr lang="ru-RU" dirty="0" err="1"/>
              <a:t>Лущик</a:t>
            </a:r>
            <a:r>
              <a:rPr lang="ru-RU" dirty="0"/>
              <a:t> И.В., доцент кафедры </a:t>
            </a:r>
            <a:r>
              <a:rPr lang="ru-RU" dirty="0" err="1"/>
              <a:t>ТиТФКиС</a:t>
            </a:r>
            <a:r>
              <a:rPr lang="ru-RU" dirty="0"/>
              <a:t>  ФГБОУ ВО «ВГАФК» и </a:t>
            </a:r>
          </a:p>
          <a:p>
            <a:pPr algn="r"/>
            <a:r>
              <a:rPr lang="ru-RU" dirty="0" err="1"/>
              <a:t>Абдрахманова</a:t>
            </a:r>
            <a:r>
              <a:rPr lang="ru-RU" dirty="0"/>
              <a:t> И.В., доцент кафедры </a:t>
            </a:r>
            <a:r>
              <a:rPr lang="ru-RU" dirty="0" err="1"/>
              <a:t>ТиТФКиС</a:t>
            </a:r>
            <a:r>
              <a:rPr lang="ru-RU" dirty="0"/>
              <a:t>  ФГБОУ ВО «ВГАФК»</a:t>
            </a:r>
          </a:p>
        </p:txBody>
      </p:sp>
    </p:spTree>
    <p:extLst>
      <p:ext uri="{BB962C8B-B14F-4D97-AF65-F5344CB8AC3E}">
        <p14:creationId xmlns:p14="http://schemas.microsoft.com/office/powerpoint/2010/main" val="10907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6AFA2-816C-F30C-664C-583853B0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3956"/>
            <a:ext cx="7729728" cy="11887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Движения руками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97244A-3DAD-0A84-B5F3-A1580F67A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425" y="1878012"/>
            <a:ext cx="5371385" cy="31019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5C3C7B4-6D0D-1882-E0E2-89BC4945E4D7}"/>
              </a:ext>
            </a:extLst>
          </p:cNvPr>
          <p:cNvSpPr/>
          <p:nvPr/>
        </p:nvSpPr>
        <p:spPr>
          <a:xfrm>
            <a:off x="342190" y="1482676"/>
            <a:ext cx="3363351" cy="31019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Функция кисти и предплечья во время гребка </a:t>
            </a:r>
            <a:r>
              <a:rPr lang="ru-RU" sz="2000" b="1" dirty="0"/>
              <a:t>– обеспечивать постоянную опору о воду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6E7A1B-6E7A-01DA-6F20-2623892C32DD}"/>
              </a:ext>
            </a:extLst>
          </p:cNvPr>
          <p:cNvSpPr/>
          <p:nvPr/>
        </p:nvSpPr>
        <p:spPr>
          <a:xfrm>
            <a:off x="3049539" y="3747764"/>
            <a:ext cx="3283968" cy="298158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Первая половина гребка</a:t>
            </a:r>
            <a:r>
              <a:rPr lang="ru-RU" sz="2000" b="1" dirty="0"/>
              <a:t> во всех способах плавания должна выполняться с высоким положением локтя </a:t>
            </a:r>
          </a:p>
        </p:txBody>
      </p:sp>
    </p:spTree>
    <p:extLst>
      <p:ext uri="{BB962C8B-B14F-4D97-AF65-F5344CB8AC3E}">
        <p14:creationId xmlns:p14="http://schemas.microsoft.com/office/powerpoint/2010/main" val="30427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5D4DB-7FB9-44A9-A17F-3B8AFBF4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71" y="259569"/>
            <a:ext cx="8960258" cy="1091498"/>
          </a:xfrm>
        </p:spPr>
        <p:txBody>
          <a:bodyPr>
            <a:normAutofit/>
          </a:bodyPr>
          <a:lstStyle/>
          <a:p>
            <a:r>
              <a:rPr lang="ru-RU" sz="3600" b="1" dirty="0"/>
              <a:t>Фазовый состав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8A5854-9924-DA1B-B7F4-A6279606DE47}"/>
              </a:ext>
            </a:extLst>
          </p:cNvPr>
          <p:cNvSpPr/>
          <p:nvPr/>
        </p:nvSpPr>
        <p:spPr>
          <a:xfrm>
            <a:off x="592391" y="3801204"/>
            <a:ext cx="3872728" cy="1916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При анализе полного цикла движений или его фаз выделяют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51E061AC-E2E3-26F2-86E2-8E4E6DF62297}"/>
              </a:ext>
            </a:extLst>
          </p:cNvPr>
          <p:cNvSpPr/>
          <p:nvPr/>
        </p:nvSpPr>
        <p:spPr>
          <a:xfrm>
            <a:off x="4641925" y="3999594"/>
            <a:ext cx="2908149" cy="151987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60EDA1-B6CB-FF13-EC10-C536B880A011}"/>
              </a:ext>
            </a:extLst>
          </p:cNvPr>
          <p:cNvSpPr/>
          <p:nvPr/>
        </p:nvSpPr>
        <p:spPr>
          <a:xfrm>
            <a:off x="7726882" y="3801204"/>
            <a:ext cx="3872727" cy="19166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Граничные позы пловца</a:t>
            </a:r>
            <a:r>
              <a:rPr lang="ru-RU" sz="2400" b="1" dirty="0"/>
              <a:t> – мгновенные положения звеньев его тела в момент смены фаз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7D5AA3-685C-6EEB-4B6E-7F39F9B33A6A}"/>
              </a:ext>
            </a:extLst>
          </p:cNvPr>
          <p:cNvSpPr/>
          <p:nvPr/>
        </p:nvSpPr>
        <p:spPr>
          <a:xfrm>
            <a:off x="1615871" y="1647122"/>
            <a:ext cx="8960258" cy="12112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Для более продуктивного анализа техники, её описания и практического освоения целесообразно выделять элементы – </a:t>
            </a:r>
            <a:r>
              <a:rPr lang="ru-RU" sz="2000" b="1" dirty="0">
                <a:solidFill>
                  <a:srgbClr val="FF0000"/>
                </a:solidFill>
              </a:rPr>
              <a:t>фазы движений руками и ногами </a:t>
            </a:r>
          </a:p>
        </p:txBody>
      </p:sp>
    </p:spTree>
    <p:extLst>
      <p:ext uri="{BB962C8B-B14F-4D97-AF65-F5344CB8AC3E}">
        <p14:creationId xmlns:p14="http://schemas.microsoft.com/office/powerpoint/2010/main" val="291672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72545-3899-8727-C05E-4EA552A7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63" y="1457528"/>
            <a:ext cx="6445662" cy="42211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151CB4-3577-B724-2178-1A933F201BCA}"/>
              </a:ext>
            </a:extLst>
          </p:cNvPr>
          <p:cNvSpPr/>
          <p:nvPr/>
        </p:nvSpPr>
        <p:spPr>
          <a:xfrm>
            <a:off x="7634730" y="1457528"/>
            <a:ext cx="3932713" cy="21193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Общее согласование движений</a:t>
            </a:r>
            <a:r>
              <a:rPr lang="ru-RU" sz="2000" b="1" dirty="0"/>
              <a:t> должно обеспечивать непрерывное продвижение пловца вперёд с наиболее высокой скоростью и оптимальной затратой сил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94F9F2-17C2-1CDA-79AF-D0B0817A58FF}"/>
              </a:ext>
            </a:extLst>
          </p:cNvPr>
          <p:cNvSpPr/>
          <p:nvPr/>
        </p:nvSpPr>
        <p:spPr>
          <a:xfrm>
            <a:off x="7634731" y="4407505"/>
            <a:ext cx="3932712" cy="21193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Движения руками и неразрывно связанное с ними дыхание</a:t>
            </a:r>
            <a:r>
              <a:rPr lang="ru-RU" sz="2000" b="1" dirty="0"/>
              <a:t>  являются основой координации</a:t>
            </a:r>
          </a:p>
          <a:p>
            <a:pPr algn="ctr"/>
            <a:r>
              <a:rPr lang="ru-RU" sz="2000" b="1" dirty="0"/>
              <a:t>Им подчинены все остальные движения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A9716-E80A-50A9-ADB7-E539E368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75" y="266368"/>
            <a:ext cx="9450449" cy="10885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Общее согласование движений</a:t>
            </a:r>
          </a:p>
        </p:txBody>
      </p:sp>
    </p:spTree>
    <p:extLst>
      <p:ext uri="{BB962C8B-B14F-4D97-AF65-F5344CB8AC3E}">
        <p14:creationId xmlns:p14="http://schemas.microsoft.com/office/powerpoint/2010/main" val="793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6E7A-4D58-F781-F49F-64BF75633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59536"/>
            <a:ext cx="8991600" cy="1645920"/>
          </a:xfrm>
        </p:spPr>
        <p:txBody>
          <a:bodyPr>
            <a:norm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7583A8-56F8-337F-F10C-ADA49AB2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43" y="2752350"/>
            <a:ext cx="6311514" cy="3939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364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1E8B68-A1FD-1757-634C-AC914EEE1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6474" y="623825"/>
            <a:ext cx="3746880" cy="57273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A41259-9F5C-B549-2C76-C6550AEF98F5}"/>
              </a:ext>
            </a:extLst>
          </p:cNvPr>
          <p:cNvSpPr/>
          <p:nvPr/>
        </p:nvSpPr>
        <p:spPr>
          <a:xfrm>
            <a:off x="581785" y="2468236"/>
            <a:ext cx="6807306" cy="4178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Основные направления: </a:t>
            </a:r>
          </a:p>
          <a:p>
            <a:pPr algn="just"/>
            <a:r>
              <a:rPr lang="ru-RU" b="1" dirty="0"/>
              <a:t> —массовое обучение плаванию как жизненно необходимому навыку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— спортивное плавание и водные виды спорта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—профессионально-прикладное плавание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— оздоровительно-реабилитационное плавание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— фитнес (оздоровительное плавание) и кондиционная тренировка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— зрелищно-театрализованные мероприятия и праздники на воде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B23B84-06E7-742E-29F9-785197856A81}"/>
              </a:ext>
            </a:extLst>
          </p:cNvPr>
          <p:cNvSpPr/>
          <p:nvPr/>
        </p:nvSpPr>
        <p:spPr>
          <a:xfrm>
            <a:off x="581785" y="471787"/>
            <a:ext cx="6304437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Плавание</a:t>
            </a:r>
            <a:r>
              <a:rPr lang="ru-RU" sz="2000" b="1" dirty="0">
                <a:solidFill>
                  <a:schemeClr val="tx1"/>
                </a:solidFill>
              </a:rPr>
              <a:t> – это вид спорта или спортивная дисциплина, заключающаяся в преодолении вплавь за наименьшее время различных дистанций</a:t>
            </a:r>
          </a:p>
        </p:txBody>
      </p:sp>
    </p:spTree>
    <p:extLst>
      <p:ext uri="{BB962C8B-B14F-4D97-AF65-F5344CB8AC3E}">
        <p14:creationId xmlns:p14="http://schemas.microsoft.com/office/powerpoint/2010/main" val="128401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7AF50266-4A95-6D65-FB20-A6763FD0E605}"/>
              </a:ext>
            </a:extLst>
          </p:cNvPr>
          <p:cNvSpPr/>
          <p:nvPr/>
        </p:nvSpPr>
        <p:spPr>
          <a:xfrm rot="5400000">
            <a:off x="1915926" y="1718008"/>
            <a:ext cx="2787276" cy="4970308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9381D-DC63-4681-39B2-F5B8E207F8EC}"/>
              </a:ext>
            </a:extLst>
          </p:cNvPr>
          <p:cNvSpPr txBox="1"/>
          <p:nvPr/>
        </p:nvSpPr>
        <p:spPr>
          <a:xfrm>
            <a:off x="824410" y="3972328"/>
            <a:ext cx="4645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Спортивные способы плавания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B97EF6-B01C-2813-FFA5-4610D12BE76E}"/>
              </a:ext>
            </a:extLst>
          </p:cNvPr>
          <p:cNvSpPr/>
          <p:nvPr/>
        </p:nvSpPr>
        <p:spPr>
          <a:xfrm>
            <a:off x="6638892" y="2403902"/>
            <a:ext cx="4602144" cy="8074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КРОЛЬ НА ГРУДИ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AC4F49-2134-C0E1-F52E-7B76D420992B}"/>
              </a:ext>
            </a:extLst>
          </p:cNvPr>
          <p:cNvSpPr/>
          <p:nvPr/>
        </p:nvSpPr>
        <p:spPr>
          <a:xfrm>
            <a:off x="6638892" y="3422715"/>
            <a:ext cx="4602144" cy="8074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КРОЛЬ НА СПИНЕ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A47EDA-7325-AA43-77AF-B4F1204A91F1}"/>
              </a:ext>
            </a:extLst>
          </p:cNvPr>
          <p:cNvSpPr/>
          <p:nvPr/>
        </p:nvSpPr>
        <p:spPr>
          <a:xfrm>
            <a:off x="6638892" y="4560724"/>
            <a:ext cx="4602144" cy="7286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БРАСС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6B5B76-3807-BB03-F049-0693805D3AA8}"/>
              </a:ext>
            </a:extLst>
          </p:cNvPr>
          <p:cNvSpPr/>
          <p:nvPr/>
        </p:nvSpPr>
        <p:spPr>
          <a:xfrm>
            <a:off x="6638892" y="5500769"/>
            <a:ext cx="4602144" cy="7286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БАТТЕРФЛЯЙ (ДЕЛЬФИН)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CB3252-5B29-ED16-0456-5646526734D6}"/>
              </a:ext>
            </a:extLst>
          </p:cNvPr>
          <p:cNvSpPr/>
          <p:nvPr/>
        </p:nvSpPr>
        <p:spPr>
          <a:xfrm>
            <a:off x="824411" y="152913"/>
            <a:ext cx="10543177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Техника спортивного плавания </a:t>
            </a:r>
            <a:r>
              <a:rPr lang="ru-RU" sz="2400" b="1" dirty="0">
                <a:solidFill>
                  <a:schemeClr val="tx1"/>
                </a:solidFill>
              </a:rPr>
              <a:t>— система движений, позволяющие пловцу преодолевать соревновательную дистанцию с возможно более высокой скоростью, оптимальной затратой сил и в соответствии с правилами соревнований </a:t>
            </a:r>
          </a:p>
        </p:txBody>
      </p:sp>
    </p:spTree>
    <p:extLst>
      <p:ext uri="{BB962C8B-B14F-4D97-AF65-F5344CB8AC3E}">
        <p14:creationId xmlns:p14="http://schemas.microsoft.com/office/powerpoint/2010/main" val="363239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6BC88-4CEE-6E43-6D04-5F91811A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58" y="376030"/>
            <a:ext cx="10822884" cy="9888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Гидростатическое равновесие тела пловца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81B406-F9C4-C148-AB97-74CF819609E2}"/>
              </a:ext>
            </a:extLst>
          </p:cNvPr>
          <p:cNvSpPr/>
          <p:nvPr/>
        </p:nvSpPr>
        <p:spPr>
          <a:xfrm>
            <a:off x="684558" y="1541960"/>
            <a:ext cx="4539119" cy="23936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На поверхность тела, погруженного в воду, действует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— гидростатическое давление (возрастает с глубиной погружения)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1C0395-94B0-960B-9B69-60BF27A8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15" y="1541960"/>
            <a:ext cx="6333747" cy="15702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D557AF-CA19-40AA-9C82-D24CC5573716}"/>
              </a:ext>
            </a:extLst>
          </p:cNvPr>
          <p:cNvSpPr txBox="1"/>
          <p:nvPr/>
        </p:nvSpPr>
        <p:spPr>
          <a:xfrm>
            <a:off x="5489415" y="3309794"/>
            <a:ext cx="549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Сила тяжести Р постоянна по величине и приложена к общему центру тяжести тела (ОЦТ)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FA30C1-C63C-ECE8-F9FA-72947AAC5524}"/>
              </a:ext>
            </a:extLst>
          </p:cNvPr>
          <p:cNvSpPr/>
          <p:nvPr/>
        </p:nvSpPr>
        <p:spPr>
          <a:xfrm>
            <a:off x="684557" y="4216912"/>
            <a:ext cx="4539119" cy="2265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Когда тело пловца находится в воде неподвижно, на него действуют:</a:t>
            </a: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·сила тяжести тела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·</a:t>
            </a:r>
            <a:r>
              <a:rPr lang="ru-RU" sz="2000" b="1" dirty="0" err="1">
                <a:solidFill>
                  <a:schemeClr val="tx1"/>
                </a:solidFill>
              </a:rPr>
              <a:t>выталиквающая</a:t>
            </a:r>
            <a:r>
              <a:rPr lang="ru-RU" sz="2000" b="1" dirty="0">
                <a:solidFill>
                  <a:schemeClr val="tx1"/>
                </a:solidFill>
              </a:rPr>
              <a:t> сила воды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99A08-CBF7-80A8-61B6-E7ACCE3446E4}"/>
              </a:ext>
            </a:extLst>
          </p:cNvPr>
          <p:cNvSpPr txBox="1"/>
          <p:nvPr/>
        </p:nvSpPr>
        <p:spPr>
          <a:xfrm>
            <a:off x="5489414" y="4153681"/>
            <a:ext cx="6333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Выталкивающая сила Q обусловлена разностью гидростатического давления на нижнюю и верхнюю поверхность тела, погруженного в воду, и направлена вверх. </a:t>
            </a:r>
          </a:p>
          <a:p>
            <a:pPr algn="l"/>
            <a:endParaRPr lang="ru-RU" b="1" dirty="0"/>
          </a:p>
          <a:p>
            <a:pPr algn="l"/>
            <a:endParaRPr lang="ru-RU" b="1" dirty="0"/>
          </a:p>
          <a:p>
            <a:pPr algn="l"/>
            <a:r>
              <a:rPr lang="ru-RU" b="1" dirty="0"/>
              <a:t>По величине равна силе тяжести воды, вытесненной телом.</a:t>
            </a:r>
          </a:p>
        </p:txBody>
      </p:sp>
    </p:spTree>
    <p:extLst>
      <p:ext uri="{BB962C8B-B14F-4D97-AF65-F5344CB8AC3E}">
        <p14:creationId xmlns:p14="http://schemas.microsoft.com/office/powerpoint/2010/main" val="860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FF451-BF06-D5F5-3D2D-0031939F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265" y="194342"/>
            <a:ext cx="9601672" cy="92363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Сила реакции воды при движении тела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CEB62A-7E3A-F40B-9381-2FB9A8DE5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44" y="1232446"/>
            <a:ext cx="7216511" cy="31019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D75268-4DC9-50AF-394E-BD64CBBE8A13}"/>
              </a:ext>
            </a:extLst>
          </p:cNvPr>
          <p:cNvSpPr/>
          <p:nvPr/>
        </p:nvSpPr>
        <p:spPr>
          <a:xfrm>
            <a:off x="7993559" y="1232445"/>
            <a:ext cx="3993188" cy="2123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Динамическое взаимодействие тела с водой зависит от скорости его движения относительно воды и обусловлено наличием в ней </a:t>
            </a:r>
            <a:r>
              <a:rPr lang="ru-RU" b="1" dirty="0">
                <a:solidFill>
                  <a:srgbClr val="FF0000"/>
                </a:solidFill>
              </a:rPr>
              <a:t>внутреннего трения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>
                <a:solidFill>
                  <a:srgbClr val="FF0000"/>
                </a:solidFill>
              </a:rPr>
              <a:t>давления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44E5BC-E11E-F686-FA2B-C8772472F8C3}"/>
              </a:ext>
            </a:extLst>
          </p:cNvPr>
          <p:cNvSpPr/>
          <p:nvPr/>
        </p:nvSpPr>
        <p:spPr>
          <a:xfrm>
            <a:off x="7993558" y="3502123"/>
            <a:ext cx="3993187" cy="2480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 потоке возникают области </a:t>
            </a:r>
            <a:r>
              <a:rPr lang="ru-RU" b="1" dirty="0">
                <a:solidFill>
                  <a:srgbClr val="FF0000"/>
                </a:solidFill>
              </a:rPr>
              <a:t>повышенного</a:t>
            </a:r>
            <a:r>
              <a:rPr lang="ru-RU" b="1" dirty="0">
                <a:solidFill>
                  <a:schemeClr val="tx1"/>
                </a:solidFill>
              </a:rPr>
              <a:t> (в той части тела которая встречает поток воды) и </a:t>
            </a:r>
            <a:r>
              <a:rPr lang="ru-RU" b="1" dirty="0">
                <a:solidFill>
                  <a:srgbClr val="FF0000"/>
                </a:solidFill>
              </a:rPr>
              <a:t>пониженного</a:t>
            </a:r>
            <a:r>
              <a:rPr lang="ru-RU" b="1" dirty="0">
                <a:solidFill>
                  <a:schemeClr val="tx1"/>
                </a:solidFill>
              </a:rPr>
              <a:t> (позвали тела, где возникает вихреобразование)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860EE-BCAD-3F06-9717-F2F7CEBA22F0}"/>
              </a:ext>
            </a:extLst>
          </p:cNvPr>
          <p:cNvSpPr/>
          <p:nvPr/>
        </p:nvSpPr>
        <p:spPr>
          <a:xfrm>
            <a:off x="373643" y="4627418"/>
            <a:ext cx="7216511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/>
              <a:t>Результатирующаяя</a:t>
            </a:r>
            <a:r>
              <a:rPr lang="ru-RU" sz="2000" b="1" dirty="0"/>
              <a:t> сила реакции воды R в приведённом примере препятствует продвижению пловца вперёд – такая сила называется </a:t>
            </a:r>
            <a:r>
              <a:rPr lang="ru-RU" sz="2000" b="1" dirty="0">
                <a:solidFill>
                  <a:srgbClr val="FF0000"/>
                </a:solidFill>
              </a:rPr>
              <a:t>силой гидродинамического сопротивления</a:t>
            </a:r>
          </a:p>
        </p:txBody>
      </p:sp>
    </p:spTree>
    <p:extLst>
      <p:ext uri="{BB962C8B-B14F-4D97-AF65-F5344CB8AC3E}">
        <p14:creationId xmlns:p14="http://schemas.microsoft.com/office/powerpoint/2010/main" val="283277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62870-E7DD-5D39-555D-F495124BE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295" y="354637"/>
            <a:ext cx="9549410" cy="160259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Гидродинамическое сопротивление 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2765CC76-BA20-01C3-8AA5-31AD3FED8E79}"/>
              </a:ext>
            </a:extLst>
          </p:cNvPr>
          <p:cNvSpPr/>
          <p:nvPr/>
        </p:nvSpPr>
        <p:spPr>
          <a:xfrm flipH="1">
            <a:off x="1600200" y="2296988"/>
            <a:ext cx="2479194" cy="226402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CCF230D-2278-B131-3D15-2368202ADA7A}"/>
              </a:ext>
            </a:extLst>
          </p:cNvPr>
          <p:cNvSpPr/>
          <p:nvPr/>
        </p:nvSpPr>
        <p:spPr>
          <a:xfrm>
            <a:off x="5147211" y="2384503"/>
            <a:ext cx="2384823" cy="21765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B95BE1E-25FA-0BD3-E9AA-A815FA2DEB81}"/>
              </a:ext>
            </a:extLst>
          </p:cNvPr>
          <p:cNvSpPr/>
          <p:nvPr/>
        </p:nvSpPr>
        <p:spPr>
          <a:xfrm>
            <a:off x="8647271" y="2384502"/>
            <a:ext cx="2384823" cy="217650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27031B-A02D-5A8C-9956-34AFE9390287}"/>
              </a:ext>
            </a:extLst>
          </p:cNvPr>
          <p:cNvSpPr/>
          <p:nvPr/>
        </p:nvSpPr>
        <p:spPr>
          <a:xfrm>
            <a:off x="1324840" y="4648526"/>
            <a:ext cx="2894530" cy="1949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Сопротивление трения </a:t>
            </a:r>
          </a:p>
          <a:p>
            <a:r>
              <a:rPr lang="ru-RU" sz="2000" b="1" dirty="0"/>
              <a:t>Возникает в силу вязкости воды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468024-F28D-2C3B-5B3B-5F80B079D9C5}"/>
              </a:ext>
            </a:extLst>
          </p:cNvPr>
          <p:cNvSpPr/>
          <p:nvPr/>
        </p:nvSpPr>
        <p:spPr>
          <a:xfrm>
            <a:off x="4762471" y="4648526"/>
            <a:ext cx="2894530" cy="1949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Сопротивление волнообразования </a:t>
            </a:r>
          </a:p>
          <a:p>
            <a:r>
              <a:rPr lang="ru-RU" sz="2000" b="1" dirty="0"/>
              <a:t>Возникает во время движения по поверхности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9E6310-DF18-36CC-8571-91FD5027BAF9}"/>
              </a:ext>
            </a:extLst>
          </p:cNvPr>
          <p:cNvSpPr/>
          <p:nvPr/>
        </p:nvSpPr>
        <p:spPr>
          <a:xfrm>
            <a:off x="8392417" y="4648526"/>
            <a:ext cx="2894530" cy="19497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Сопротивление формы</a:t>
            </a:r>
          </a:p>
          <a:p>
            <a:r>
              <a:rPr lang="ru-RU" sz="2000" b="1" dirty="0"/>
              <a:t>Зависит от продольного профиля тела  и ориентации тела в потоке </a:t>
            </a:r>
          </a:p>
        </p:txBody>
      </p:sp>
    </p:spTree>
    <p:extLst>
      <p:ext uri="{BB962C8B-B14F-4D97-AF65-F5344CB8AC3E}">
        <p14:creationId xmlns:p14="http://schemas.microsoft.com/office/powerpoint/2010/main" val="272781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F48021-23C1-6C25-B89A-30E56A97E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332" y="190542"/>
            <a:ext cx="10417335" cy="1645920"/>
          </a:xfrm>
        </p:spPr>
        <p:txBody>
          <a:bodyPr/>
          <a:lstStyle/>
          <a:p>
            <a:r>
              <a:rPr lang="ru-RU" b="1" dirty="0"/>
              <a:t>Анализ сил, тормозящих продвижение тела пловца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D955E-2BA3-97EB-935F-A001B912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0" y="2186772"/>
            <a:ext cx="4789251" cy="41137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01A23B68-E603-41D6-AEC1-596972BB1D6B}"/>
              </a:ext>
            </a:extLst>
          </p:cNvPr>
          <p:cNvSpPr/>
          <p:nvPr/>
        </p:nvSpPr>
        <p:spPr>
          <a:xfrm>
            <a:off x="5361370" y="1956638"/>
            <a:ext cx="3391184" cy="333427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Лобовое сопротивление </a:t>
            </a:r>
            <a:r>
              <a:rPr lang="ru-RU" sz="2000" b="1" dirty="0"/>
              <a:t>– главная сила,  препятствующая продвижению пловца </a:t>
            </a:r>
            <a:r>
              <a:rPr lang="ru-RU" sz="2000" b="1" dirty="0" err="1"/>
              <a:t>впрёд</a:t>
            </a:r>
            <a:endParaRPr lang="ru-RU" sz="20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64C23D8-91F0-82D8-AE3D-E9E86928C48E}"/>
              </a:ext>
            </a:extLst>
          </p:cNvPr>
          <p:cNvSpPr/>
          <p:nvPr/>
        </p:nvSpPr>
        <p:spPr>
          <a:xfrm>
            <a:off x="8550352" y="3479554"/>
            <a:ext cx="3516416" cy="325039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Величина лобового сопротивления </a:t>
            </a:r>
            <a:r>
              <a:rPr lang="ru-RU" sz="2000" b="1" dirty="0"/>
              <a:t>зависит от формы и обтекаемости тела, его положения относительно потока воды</a:t>
            </a:r>
          </a:p>
        </p:txBody>
      </p:sp>
    </p:spTree>
    <p:extLst>
      <p:ext uri="{BB962C8B-B14F-4D97-AF65-F5344CB8AC3E}">
        <p14:creationId xmlns:p14="http://schemas.microsoft.com/office/powerpoint/2010/main" val="364996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856A33-7A65-75E3-150D-B20062631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09593"/>
            <a:ext cx="5554198" cy="347516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F537C9-DD95-C436-AD7E-1D8ECB6395FC}"/>
              </a:ext>
            </a:extLst>
          </p:cNvPr>
          <p:cNvSpPr/>
          <p:nvPr/>
        </p:nvSpPr>
        <p:spPr>
          <a:xfrm>
            <a:off x="762439" y="240145"/>
            <a:ext cx="10706046" cy="114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Площадь поперечного сечения тела пловца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D52041-6E43-0593-A3AA-ACF2A2ACAE90}"/>
              </a:ext>
            </a:extLst>
          </p:cNvPr>
          <p:cNvSpPr/>
          <p:nvPr/>
        </p:nvSpPr>
        <p:spPr>
          <a:xfrm>
            <a:off x="410578" y="3492567"/>
            <a:ext cx="5219205" cy="13690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При скольжении пловца в вытянутом горизонтальном</a:t>
            </a:r>
            <a:r>
              <a:rPr lang="ru-RU" sz="2000" b="1" dirty="0"/>
              <a:t> положении площадь проекции его тела будет минимальной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B12550-E54B-64AE-902E-FE4959821D76}"/>
              </a:ext>
            </a:extLst>
          </p:cNvPr>
          <p:cNvSpPr/>
          <p:nvPr/>
        </p:nvSpPr>
        <p:spPr>
          <a:xfrm>
            <a:off x="410578" y="1984401"/>
            <a:ext cx="5219204" cy="1369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Проекция тела на фронтальную плоскость </a:t>
            </a:r>
            <a:r>
              <a:rPr lang="ru-RU" sz="2000" b="1" dirty="0"/>
              <a:t>– это, образно говоря, контур пловца, который мы увидим, если будем смотреть на него спереди через подводное окно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5A3B15-D2FE-2AD0-BD3A-119FFC35D202}"/>
              </a:ext>
            </a:extLst>
          </p:cNvPr>
          <p:cNvSpPr/>
          <p:nvPr/>
        </p:nvSpPr>
        <p:spPr>
          <a:xfrm>
            <a:off x="410578" y="5000734"/>
            <a:ext cx="5219204" cy="13987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В отдельные моменты цикла движений при плавании тем или иным способом эта площадь может существенно возрастать </a:t>
            </a:r>
          </a:p>
        </p:txBody>
      </p:sp>
    </p:spTree>
    <p:extLst>
      <p:ext uri="{BB962C8B-B14F-4D97-AF65-F5344CB8AC3E}">
        <p14:creationId xmlns:p14="http://schemas.microsoft.com/office/powerpoint/2010/main" val="167967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9B03E-80CB-67DA-83BF-8FCCEC51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19" y="318874"/>
            <a:ext cx="10258961" cy="120952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Положение тела пловца в воде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и движения ногами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0C7A4F-0EBE-DC77-D772-490B7C8C6480}"/>
              </a:ext>
            </a:extLst>
          </p:cNvPr>
          <p:cNvSpPr/>
          <p:nvPr/>
        </p:nvSpPr>
        <p:spPr>
          <a:xfrm>
            <a:off x="7175702" y="1715325"/>
            <a:ext cx="4754602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Тело пловца должно занимать в воде хорошо обтекаемое, вытянутое и уравновешенное положение с оптимальным углом атаки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B93096-8134-3F99-41A2-3F8B1BF2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13" y="2378241"/>
            <a:ext cx="3912838" cy="42801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9472A-5309-CC75-C82C-DD2D922CDE22}"/>
              </a:ext>
            </a:extLst>
          </p:cNvPr>
          <p:cNvSpPr txBox="1"/>
          <p:nvPr/>
        </p:nvSpPr>
        <p:spPr>
          <a:xfrm>
            <a:off x="909932" y="171532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Плохая обтекаемость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CC3BE-0AB6-AD2E-D9CB-60A33D454225}"/>
              </a:ext>
            </a:extLst>
          </p:cNvPr>
          <p:cNvSpPr txBox="1"/>
          <p:nvPr/>
        </p:nvSpPr>
        <p:spPr>
          <a:xfrm>
            <a:off x="2996834" y="1731910"/>
            <a:ext cx="201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Хорошая обтекаемость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1A62AC-B268-2716-ACA6-4FE7405EA23C}"/>
              </a:ext>
            </a:extLst>
          </p:cNvPr>
          <p:cNvSpPr/>
          <p:nvPr/>
        </p:nvSpPr>
        <p:spPr>
          <a:xfrm>
            <a:off x="5181598" y="3923695"/>
            <a:ext cx="5110349" cy="1828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Существенное влияние на положение тела пловца в воде оказывают положение головы и бёдер </a:t>
            </a:r>
          </a:p>
        </p:txBody>
      </p:sp>
    </p:spTree>
    <p:extLst>
      <p:ext uri="{BB962C8B-B14F-4D97-AF65-F5344CB8AC3E}">
        <p14:creationId xmlns:p14="http://schemas.microsoft.com/office/powerpoint/2010/main" val="356704046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Посылка</vt:lpstr>
      <vt:lpstr>Особенности биомеханической структуры движений в плавании </vt:lpstr>
      <vt:lpstr>Презентация PowerPoint</vt:lpstr>
      <vt:lpstr>Презентация PowerPoint</vt:lpstr>
      <vt:lpstr>Гидростатическое равновесие тела пловца</vt:lpstr>
      <vt:lpstr>Сила реакции воды при движении тела </vt:lpstr>
      <vt:lpstr>Гидродинамическое сопротивление </vt:lpstr>
      <vt:lpstr>Анализ сил, тормозящих продвижение тела пловца </vt:lpstr>
      <vt:lpstr>Презентация PowerPoint</vt:lpstr>
      <vt:lpstr>Положение тела пловца в воде  и движения ногами </vt:lpstr>
      <vt:lpstr>Движения руками </vt:lpstr>
      <vt:lpstr>Фазовый состав</vt:lpstr>
      <vt:lpstr>Общее согласование движений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Иттарма</dc:creator>
  <cp:lastModifiedBy>Анжелика Иттарма</cp:lastModifiedBy>
  <cp:revision>10</cp:revision>
  <dcterms:created xsi:type="dcterms:W3CDTF">2023-11-20T14:52:53Z</dcterms:created>
  <dcterms:modified xsi:type="dcterms:W3CDTF">2023-11-30T17:30:21Z</dcterms:modified>
</cp:coreProperties>
</file>