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1" r:id="rId12"/>
    <p:sldId id="275" r:id="rId13"/>
    <p:sldId id="273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CCFF"/>
    <a:srgbClr val="1B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6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греб-старт2</c:v>
                </c:pt>
              </c:strCache>
            </c:strRef>
          </c:tx>
          <c:explosion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фаза I</c:v>
                </c:pt>
                <c:pt idx="1">
                  <c:v>фаза II</c:v>
                </c:pt>
                <c:pt idx="2">
                  <c:v>фаза III</c:v>
                </c:pt>
                <c:pt idx="3">
                  <c:v>фаза 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0.65</c:v>
                </c:pt>
                <c:pt idx="1">
                  <c:v>0.35</c:v>
                </c:pt>
                <c:pt idx="2">
                  <c:v>0.2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6-2242-904A-14DD5C3D87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фаза I</c:v>
                </c:pt>
                <c:pt idx="1">
                  <c:v>фаза II</c:v>
                </c:pt>
                <c:pt idx="2">
                  <c:v>фаза III</c:v>
                </c:pt>
                <c:pt idx="3">
                  <c:v>фаза 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0.95</c:v>
                </c:pt>
                <c:pt idx="1">
                  <c:v>0.38</c:v>
                </c:pt>
                <c:pt idx="2">
                  <c:v>0.26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D-F84A-8E1D-7ED51CC27C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7.7472870781506858E-2"/>
          <c:y val="3.3739837594728761E-2"/>
          <c:w val="0.89999982261963296"/>
          <c:h val="8.6331718876871577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фаза I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греб-старт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7-4043-AC2B-D7A16230CC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фаза II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греб-старт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97-4043-AC2B-D7A16230CC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фаза III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греб-старт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97-4043-AC2B-D7A16230CC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фаза IV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греб-старт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97-4043-AC2B-D7A16230CC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382080"/>
        <c:axId val="42383616"/>
      </c:barChart>
      <c:catAx>
        <c:axId val="4238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83616"/>
        <c:crosses val="autoZero"/>
        <c:auto val="1"/>
        <c:lblAlgn val="ctr"/>
        <c:lblOffset val="100"/>
        <c:noMultiLvlLbl val="0"/>
      </c:catAx>
      <c:valAx>
        <c:axId val="4238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3820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фаза I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легкоатлетический старт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9A-4E48-82A1-8AE7967451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фаза II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легкоатлетический старт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9A-4E48-82A1-8AE7967451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фаза III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легкоатлетический старт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9A-4E48-82A1-8AE79674513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фаза IV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легкоатлетический старт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2.0499999999999998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9A-4E48-82A1-8AE7967451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5443968"/>
        <c:axId val="175445504"/>
      </c:barChart>
      <c:catAx>
        <c:axId val="17544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445504"/>
        <c:crosses val="autoZero"/>
        <c:auto val="1"/>
        <c:lblAlgn val="ctr"/>
        <c:lblOffset val="100"/>
        <c:noMultiLvlLbl val="0"/>
      </c:catAx>
      <c:valAx>
        <c:axId val="175445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439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3:09:27.8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4DD5-DA7A-4C3E-9D35-2856029ADB1B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C13C-DCE3-4B35-B25A-22AAA870A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6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atherineasquithgallery.com/uploads/posts/2023-02/1676527283_catherineasquithgallery-com-p-zelenii-meditsinskii-fon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147" y="1122363"/>
            <a:ext cx="9144000" cy="30632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4800" i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Биомеханический анализ техники выполнения стартовых движений высококвалифицированными спортсменами в плавании</a:t>
            </a:r>
          </a:p>
          <a:p>
            <a:pPr algn="ctr">
              <a:lnSpc>
                <a:spcPct val="90000"/>
              </a:lnSpc>
            </a:pPr>
            <a:endParaRPr lang="ru-RU" sz="43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5372" y="4851132"/>
            <a:ext cx="76135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cs typeface="Calibri" panose="020F0502020204030204" pitchFamily="34" charset="0"/>
              </a:rPr>
              <a:t>Работу </a:t>
            </a:r>
            <a:r>
              <a:rPr lang="ru-RU" sz="2000" b="1" i="1" dirty="0" smtClean="0">
                <a:cs typeface="Calibri" panose="020F0502020204030204" pitchFamily="34" charset="0"/>
              </a:rPr>
              <a:t>выполнил: </a:t>
            </a:r>
            <a:r>
              <a:rPr lang="ru-RU" sz="2000" b="1" i="1" dirty="0" err="1" smtClean="0">
                <a:cs typeface="Calibri" panose="020F0502020204030204" pitchFamily="34" charset="0"/>
              </a:rPr>
              <a:t>Еркеев</a:t>
            </a:r>
            <a:r>
              <a:rPr lang="ru-RU" sz="2000" b="1" i="1" dirty="0" smtClean="0">
                <a:cs typeface="Calibri" panose="020F0502020204030204" pitchFamily="34" charset="0"/>
              </a:rPr>
              <a:t> Ренат Алексеевич</a:t>
            </a:r>
            <a:endParaRPr lang="ru-RU" sz="2000" b="1" i="1" dirty="0">
              <a:cs typeface="Calibri" panose="020F0502020204030204" pitchFamily="34" charset="0"/>
            </a:endParaRPr>
          </a:p>
          <a:p>
            <a:pPr algn="r"/>
            <a:r>
              <a:rPr lang="ru-RU" sz="2000" b="1" i="1" dirty="0" smtClean="0">
                <a:cs typeface="Calibri" panose="020F0502020204030204" pitchFamily="34" charset="0"/>
              </a:rPr>
              <a:t>Студент </a:t>
            </a:r>
            <a:r>
              <a:rPr lang="ru-RU" sz="2000" b="1" i="1" dirty="0" smtClean="0">
                <a:cs typeface="Calibri" panose="020F0502020204030204" pitchFamily="34" charset="0"/>
              </a:rPr>
              <a:t>202 </a:t>
            </a:r>
            <a:r>
              <a:rPr lang="ru-RU" sz="2000" b="1" i="1" dirty="0">
                <a:cs typeface="Calibri" panose="020F0502020204030204" pitchFamily="34" charset="0"/>
              </a:rPr>
              <a:t>группы ФГБОУ ВО «ВГАФК»</a:t>
            </a:r>
          </a:p>
          <a:p>
            <a:pPr algn="r"/>
            <a:r>
              <a:rPr lang="ru-RU" sz="2000" b="1" i="1" dirty="0">
                <a:cs typeface="Calibri" panose="020F0502020204030204" pitchFamily="34" charset="0"/>
              </a:rPr>
              <a:t>Научные руководители:</a:t>
            </a:r>
          </a:p>
          <a:p>
            <a:pPr algn="r"/>
            <a:r>
              <a:rPr lang="ru-RU" sz="2000" b="1" i="1" dirty="0" err="1">
                <a:cs typeface="Calibri" panose="020F0502020204030204" pitchFamily="34" charset="0"/>
              </a:rPr>
              <a:t>Лущик</a:t>
            </a:r>
            <a:r>
              <a:rPr lang="ru-RU" sz="2000" b="1" i="1" dirty="0">
                <a:cs typeface="Calibri" panose="020F0502020204030204" pitchFamily="34" charset="0"/>
              </a:rPr>
              <a:t> И.В., доцент кафедры </a:t>
            </a:r>
            <a:r>
              <a:rPr lang="ru-RU" sz="2000" b="1" i="1" dirty="0" err="1">
                <a:cs typeface="Calibri" panose="020F0502020204030204" pitchFamily="34" charset="0"/>
              </a:rPr>
              <a:t>ТиТФКиС</a:t>
            </a:r>
            <a:r>
              <a:rPr lang="ru-RU" sz="2000" b="1" i="1" dirty="0">
                <a:cs typeface="Calibri" panose="020F0502020204030204" pitchFamily="34" charset="0"/>
              </a:rPr>
              <a:t> ФГБОУ ВО «ВГАФК» и</a:t>
            </a:r>
          </a:p>
          <a:p>
            <a:pPr algn="r"/>
            <a:r>
              <a:rPr lang="ru-RU" sz="2000" b="1" i="1" dirty="0" err="1">
                <a:cs typeface="Calibri" panose="020F0502020204030204" pitchFamily="34" charset="0"/>
              </a:rPr>
              <a:t>Абдрахманова</a:t>
            </a:r>
            <a:r>
              <a:rPr lang="ru-RU" sz="2000" b="1" i="1" dirty="0">
                <a:cs typeface="Calibri" panose="020F0502020204030204" pitchFamily="34" charset="0"/>
              </a:rPr>
              <a:t> И.В., доцент кафедры </a:t>
            </a:r>
            <a:r>
              <a:rPr lang="ru-RU" sz="2000" b="1" i="1" dirty="0" err="1">
                <a:cs typeface="Calibri" panose="020F0502020204030204" pitchFamily="34" charset="0"/>
              </a:rPr>
              <a:t>ТиТФКиС</a:t>
            </a:r>
            <a:r>
              <a:rPr lang="ru-RU" sz="2000" b="1" i="1" dirty="0">
                <a:cs typeface="Calibri" panose="020F0502020204030204" pitchFamily="34" charset="0"/>
              </a:rPr>
              <a:t> ФГБОУ ВО «ВГАФК»</a:t>
            </a:r>
          </a:p>
          <a:p>
            <a:pPr algn="r"/>
            <a:endParaRPr lang="ru-RU" b="1" i="1" dirty="0"/>
          </a:p>
          <a:p>
            <a:pPr algn="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73" y="297748"/>
            <a:ext cx="10834035" cy="13255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Фазы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86104254"/>
              </p:ext>
            </p:extLst>
          </p:nvPr>
        </p:nvGraphicFramePr>
        <p:xfrm>
          <a:off x="668740" y="1569494"/>
          <a:ext cx="5240741" cy="419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2543151"/>
              </p:ext>
            </p:extLst>
          </p:nvPr>
        </p:nvGraphicFramePr>
        <p:xfrm>
          <a:off x="6271648" y="1623241"/>
          <a:ext cx="4510082" cy="414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03298" y="5763746"/>
            <a:ext cx="156820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греб-старт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313" y="5763747"/>
            <a:ext cx="369610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cs typeface="Calibri" panose="020F0502020204030204" pitchFamily="34" charset="0"/>
              </a:rPr>
              <a:t>легкоатлетический</a:t>
            </a:r>
            <a:r>
              <a:rPr lang="ru-RU" sz="2400" i="1" dirty="0">
                <a:cs typeface="Calibri" panose="020F0502020204030204" pitchFamily="34" charset="0"/>
              </a:rPr>
              <a:t> </a:t>
            </a:r>
            <a:r>
              <a:rPr lang="ru-RU" sz="2400" dirty="0">
                <a:cs typeface="Calibri" panose="020F0502020204030204" pitchFamily="34" charset="0"/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49972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67BAB5-904B-DE76-F164-B5D10C2B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471003"/>
            <a:ext cx="10515600" cy="117491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Фазовый анализ пространственно- временных характеристик</a:t>
            </a:r>
            <a:r>
              <a:rPr lang="ru-RU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</a:t>
            </a:r>
            <a:endParaRPr lang="ru-RU" sz="4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9925933-9D05-718D-6811-4D0AAB381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727478"/>
              </p:ext>
            </p:extLst>
          </p:nvPr>
        </p:nvGraphicFramePr>
        <p:xfrm>
          <a:off x="750770" y="2146436"/>
          <a:ext cx="10545278" cy="364652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741772">
                  <a:extLst>
                    <a:ext uri="{9D8B030D-6E8A-4147-A177-3AD203B41FA5}">
                      <a16:colId xmlns:a16="http://schemas.microsoft.com/office/drawing/2014/main" xmlns="" val="960304604"/>
                    </a:ext>
                  </a:extLst>
                </a:gridCol>
                <a:gridCol w="3585395">
                  <a:extLst>
                    <a:ext uri="{9D8B030D-6E8A-4147-A177-3AD203B41FA5}">
                      <a16:colId xmlns:a16="http://schemas.microsoft.com/office/drawing/2014/main" xmlns="" val="1372105806"/>
                    </a:ext>
                  </a:extLst>
                </a:gridCol>
                <a:gridCol w="4218111">
                  <a:extLst>
                    <a:ext uri="{9D8B030D-6E8A-4147-A177-3AD203B41FA5}">
                      <a16:colId xmlns:a16="http://schemas.microsoft.com/office/drawing/2014/main" xmlns="" val="101694533"/>
                    </a:ext>
                  </a:extLst>
                </a:gridCol>
              </a:tblGrid>
              <a:tr h="17654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Фазы стартового прыжка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Скорость преодоления фаз при греб-старте (м/</a:t>
                      </a:r>
                      <a:r>
                        <a:rPr lang="af-ZA" sz="2800" dirty="0">
                          <a:effectLst/>
                        </a:rPr>
                        <a:t>c.)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Скорость преодоления фаз при легкоатлетического старта (м/</a:t>
                      </a:r>
                      <a:r>
                        <a:rPr lang="af-ZA" sz="2800" dirty="0">
                          <a:effectLst/>
                        </a:rPr>
                        <a:t>c.)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xmlns="" val="2101684364"/>
                  </a:ext>
                </a:extLst>
              </a:tr>
              <a:tr h="4702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0.41±0.002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0.38±0.001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xmlns="" val="1899759662"/>
                  </a:ext>
                </a:extLst>
              </a:tr>
              <a:tr h="4702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II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3,15±0.004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3,01±0.0012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xmlns="" val="317384908"/>
                  </a:ext>
                </a:extLst>
              </a:tr>
              <a:tr h="4702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III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2,35±0.003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2,24±0.001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xmlns="" val="2355184158"/>
                  </a:ext>
                </a:extLst>
              </a:tr>
              <a:tr h="4702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IV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2,10±0.001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2,05±0.001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xmlns="" val="43997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78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Фазы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1699624"/>
              </p:ext>
            </p:extLst>
          </p:nvPr>
        </p:nvGraphicFramePr>
        <p:xfrm>
          <a:off x="952901" y="2358189"/>
          <a:ext cx="4976261" cy="368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4208689"/>
              </p:ext>
            </p:extLst>
          </p:nvPr>
        </p:nvGraphicFramePr>
        <p:xfrm>
          <a:off x="6054291" y="2310063"/>
          <a:ext cx="5322770" cy="373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253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ortishka.com/uploads/posts/2022-03/1648612368_66-sportishka-com-p-plovchikhi-na-starte-sport-krasivie-fot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36F7A-0F54-678A-549A-57CBA3BF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964" y="150124"/>
            <a:ext cx="3794078" cy="60737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ВЫВОД</a:t>
            </a:r>
            <a:endParaRPr lang="ru-RU" sz="48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830" y="2826600"/>
            <a:ext cx="609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Calibri" panose="020F0502020204030204" pitchFamily="34" charset="0"/>
              </a:rPr>
              <a:t>Согласно вышеизложенным показателям, самой скоростной фазой стартовых движений в плавании является фаза входа в воду и скольжения – 9,82 м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/</a:t>
            </a:r>
            <a:r>
              <a:rPr lang="ru-RU" b="1" dirty="0">
                <a:solidFill>
                  <a:schemeClr val="bg1"/>
                </a:solidFill>
                <a:cs typeface="Calibri" panose="020F0502020204030204" pitchFamily="34" charset="0"/>
              </a:rPr>
              <a:t>с;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1456" y="5423932"/>
            <a:ext cx="609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b="1" dirty="0">
                <a:cs typeface="Calibri" panose="020F0502020204030204" pitchFamily="34" charset="0"/>
              </a:rPr>
              <a:t>Средняя скорость всего цикла стартовых движений – 2,71 м</a:t>
            </a:r>
            <a:r>
              <a:rPr lang="en-US" b="1" dirty="0">
                <a:cs typeface="Calibri" panose="020F0502020204030204" pitchFamily="34" charset="0"/>
              </a:rPr>
              <a:t>/</a:t>
            </a:r>
            <a:r>
              <a:rPr lang="ru-RU" b="1" dirty="0">
                <a:cs typeface="Calibri" panose="020F0502020204030204" pitchFamily="34" charset="0"/>
              </a:rPr>
              <a:t>с; общее время прохождения – 2,84 с.; общее расстояние – 7,7 м.</a:t>
            </a:r>
            <a:endParaRPr lang="ru-RU" b="1" dirty="0">
              <a:ea typeface="+mn-lt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6871" y="4127395"/>
            <a:ext cx="609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Больше </a:t>
            </a:r>
            <a:r>
              <a:rPr lang="ru-RU" b="1" dirty="0">
                <a:solidFill>
                  <a:schemeClr val="bg1"/>
                </a:solidFill>
                <a:cs typeface="Calibri" panose="020F0502020204030204" pitchFamily="34" charset="0"/>
              </a:rPr>
              <a:t>всего времени затрачивается на фазу выхода на поверхность – 1,5 с.; наибольшее расстояние спортсмен проходит также в фазу выхода на поверхность – 3,45 м. </a:t>
            </a:r>
          </a:p>
        </p:txBody>
      </p:sp>
    </p:spTree>
    <p:extLst>
      <p:ext uri="{BB962C8B-B14F-4D97-AF65-F5344CB8AC3E}">
        <p14:creationId xmlns:p14="http://schemas.microsoft.com/office/powerpoint/2010/main" val="22407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694925f25794e124dc0a8e0548cb8d28_l-30547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1"/>
            <a:ext cx="12192000" cy="69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0" y="151807"/>
            <a:ext cx="6578221" cy="148592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СПАСИБО ЗА ВНИМАНИЕ!</a:t>
            </a:r>
            <a:endParaRPr lang="ru-RU" sz="4400" dirty="0">
              <a:solidFill>
                <a:srgbClr val="FFC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21220-41D2-4C8E-0FFE-995B7E76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049" y="383820"/>
            <a:ext cx="6710149" cy="871774"/>
          </a:xfrm>
        </p:spPr>
        <p:txBody>
          <a:bodyPr>
            <a:normAutofit/>
          </a:bodyPr>
          <a:lstStyle/>
          <a:p>
            <a:r>
              <a:rPr lang="ru-RU" sz="4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Введение</a:t>
            </a:r>
            <a:endParaRPr lang="ru-RU" sz="4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https://sportishka.com/uploads/posts/2022-08/1660130587_1-sportishka-com-p-stil-delfin-v-plavanii-sport-krasivo-f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2F8360-0D02-6D46-7362-A2790172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2" y="4176215"/>
            <a:ext cx="4449170" cy="25657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Calibri"/>
              </a:rPr>
              <a:t>Спортивное плавание — это один из самых популярных видов спорта, который требует от спортсмена высокой физической подготовки и отличной </a:t>
            </a:r>
            <a:r>
              <a:rPr lang="ru-RU" sz="2400" dirty="0" smtClean="0">
                <a:latin typeface="Calibri"/>
              </a:rPr>
              <a:t>техники.</a:t>
            </a:r>
            <a:endParaRPr lang="ru-RU" sz="240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81" y="4436201"/>
            <a:ext cx="4437246" cy="245387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Calibri"/>
                <a:ea typeface="+mn-lt"/>
                <a:cs typeface="+mn-lt"/>
              </a:rPr>
              <a:t>хорошо выполненный старт может принести пловцу уже в начале дистанции выигрыш до 0,5 с</a:t>
            </a:r>
            <a:endParaRPr lang="ru-RU" sz="2400" dirty="0">
              <a:latin typeface="Calibri"/>
            </a:endParaRP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254388" y="5363570"/>
            <a:ext cx="1473958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8521" y="4609474"/>
            <a:ext cx="6525930" cy="2128210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08521" y="1886551"/>
            <a:ext cx="6102418" cy="1597794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37B6F-20D4-8CBB-0F32-905B6755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Формулирование целей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2A496A-D240-05E6-F2D5-DB159020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34" y="1545355"/>
            <a:ext cx="8229600" cy="130702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i="1" u="sng" dirty="0">
                <a:ea typeface="+mn-lt"/>
                <a:cs typeface="+mn-lt"/>
              </a:rPr>
              <a:t>Цель исследования</a:t>
            </a:r>
            <a:r>
              <a:rPr lang="ru-RU" sz="2400" i="1" dirty="0">
                <a:ea typeface="+mn-lt"/>
                <a:cs typeface="+mn-lt"/>
              </a:rPr>
              <a:t>: определить эффективные элементы техники выполнения старта пловцов супер </a:t>
            </a:r>
            <a:r>
              <a:rPr lang="ru-RU" sz="2400" i="1" dirty="0">
                <a:ea typeface="+mn-lt"/>
                <a:cs typeface="Times New Roman" pitchFamily="18" charset="0"/>
              </a:rPr>
              <a:t>спринтеров</a:t>
            </a:r>
            <a:r>
              <a:rPr lang="ru-RU" sz="2400" i="1" dirty="0">
                <a:ea typeface="+mn-lt"/>
                <a:cs typeface="+mn-lt"/>
              </a:rPr>
              <a:t> на </a:t>
            </a:r>
            <a:r>
              <a:rPr lang="ru-RU" sz="2400" i="1" dirty="0" smtClean="0">
                <a:ea typeface="+mn-lt"/>
                <a:cs typeface="+mn-lt"/>
              </a:rPr>
              <a:t>современном </a:t>
            </a:r>
            <a:r>
              <a:rPr lang="ru-RU" sz="2400" i="1" dirty="0">
                <a:ea typeface="+mn-lt"/>
                <a:cs typeface="+mn-lt"/>
              </a:rPr>
              <a:t>этапе развития плавания</a:t>
            </a:r>
            <a:endParaRPr lang="ru-RU" sz="2400" i="1" dirty="0">
              <a:cs typeface="Calibri"/>
            </a:endParaRPr>
          </a:p>
        </p:txBody>
      </p:sp>
      <p:pic>
        <p:nvPicPr>
          <p:cNvPr id="3074" name="Picture 2" descr="https://sportishka.com/uploads/posts/2022-03/1648612655_4-sportishka-com-p-prizhok-s-tumbi-v-bassein-sport-krasivie-f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31" y="3529399"/>
            <a:ext cx="4765354" cy="260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portzcraazy.com/wp-content/uploads/2018/09/rules-for-swimming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1" y="3506489"/>
            <a:ext cx="4675161" cy="2629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129051" y="1886551"/>
            <a:ext cx="95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6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372471002c25a1f5b2015fc82c00e501-4592782-images-thumbs&amp;ref=rim&amp;n=33&amp;w=356&amp;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3F61A8-147B-3DF5-A0E1-4128849D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718986" cy="1719072"/>
          </a:xfrm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Фазы старта</a:t>
            </a:r>
            <a:endParaRPr lang="ru-RU" sz="4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64E6B0-5198-8BBA-9BD5-D1579B1B4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29112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подсед и отталкивание (1,2)</a:t>
            </a:r>
          </a:p>
          <a:p>
            <a:pPr marL="0" indent="0">
              <a:buNone/>
            </a:pP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полёт (3,4)</a:t>
            </a:r>
          </a:p>
          <a:p>
            <a:pPr marL="0" indent="0">
              <a:buNone/>
            </a:pP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вход в воду и скольжение (5,6)</a:t>
            </a:r>
          </a:p>
          <a:p>
            <a:pPr marL="0" indent="0">
              <a:buNone/>
            </a:pP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выход на поверхность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4" descr="Изображение выглядит как текст, карта, ста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56E92BB-CE66-4E40-F49E-D369B27185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5" r="-408"/>
          <a:stretch/>
        </p:blipFill>
        <p:spPr>
          <a:xfrm>
            <a:off x="5699058" y="509477"/>
            <a:ext cx="5874243" cy="537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9E8F9E-F729-60E0-2A7E-50FC9EF272B0}"/>
              </a:ext>
            </a:extLst>
          </p:cNvPr>
          <p:cNvSpPr txBox="1"/>
          <p:nvPr/>
        </p:nvSpPr>
        <p:spPr>
          <a:xfrm>
            <a:off x="6036846" y="6357089"/>
            <a:ext cx="54172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u="sng" dirty="0" err="1" smtClean="0">
                <a:solidFill>
                  <a:srgbClr val="FF0000"/>
                </a:solidFill>
                <a:latin typeface="Arial"/>
                <a:cs typeface="Arial"/>
              </a:rPr>
              <a:t>Техника</a:t>
            </a:r>
            <a:r>
              <a:rPr lang="en-US" sz="1600" b="1" i="1" u="sng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i="1" u="sng" dirty="0" err="1">
                <a:solidFill>
                  <a:srgbClr val="FF0000"/>
                </a:solidFill>
                <a:latin typeface="Arial"/>
                <a:cs typeface="Arial"/>
              </a:rPr>
              <a:t>выполнения</a:t>
            </a:r>
            <a:r>
              <a:rPr lang="en-US" sz="1600" b="1" i="1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i="1" u="sng" dirty="0" err="1">
                <a:solidFill>
                  <a:srgbClr val="FF0000"/>
                </a:solidFill>
                <a:latin typeface="Arial"/>
                <a:cs typeface="Arial"/>
              </a:rPr>
              <a:t>старта</a:t>
            </a:r>
            <a:r>
              <a:rPr lang="en-US" sz="1600" b="1" i="1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i="1" u="sng" dirty="0" err="1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lang="en-US" sz="1600" b="1" i="1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i="1" u="sng" dirty="0" err="1">
                <a:solidFill>
                  <a:srgbClr val="FF0000"/>
                </a:solidFill>
                <a:latin typeface="Arial"/>
                <a:cs typeface="Arial"/>
              </a:rPr>
              <a:t>фазам</a:t>
            </a:r>
            <a:endParaRPr lang="en-US" sz="1600" b="1" i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6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9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469C87-EDEB-3A38-CFF4-7C27E34E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395785"/>
            <a:ext cx="11047013" cy="8339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ПОДСЕД И ОТТАЛКИВАНИЕ</a:t>
            </a:r>
            <a:endParaRPr lang="ru-RU" sz="48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7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39B76E9-5639-9D85-579F-DD72B3AED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02" r="52247" b="402"/>
          <a:stretch/>
        </p:blipFill>
        <p:spPr>
          <a:xfrm>
            <a:off x="356333" y="2070185"/>
            <a:ext cx="1634797" cy="2419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4" descr="Изображение выглядит как текст, карта, ста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56E92BB-CE66-4E40-F49E-D369B2718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36" r="38828" b="56194"/>
          <a:stretch/>
        </p:blipFill>
        <p:spPr>
          <a:xfrm>
            <a:off x="9521583" y="2207287"/>
            <a:ext cx="2213810" cy="2443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55921" y="3051816"/>
            <a:ext cx="1963554" cy="2875717"/>
          </a:xfrm>
          <a:prstGeom prst="foldedCorner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cs typeface="Calibri" panose="020F0502020204030204" pitchFamily="34" charset="0"/>
              </a:rPr>
              <a:t>спортсмен выполняет энергичный подсед с движением туловищем и головой </a:t>
            </a:r>
            <a:r>
              <a:rPr lang="ru-RU" sz="2000" dirty="0" smtClean="0">
                <a:cs typeface="Calibri" panose="020F0502020204030204" pitchFamily="34" charset="0"/>
              </a:rPr>
              <a:t>вперед-вверх</a:t>
            </a:r>
            <a:endParaRPr lang="ru-RU" sz="1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459255" y="2071693"/>
            <a:ext cx="1556886" cy="94252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38251" y="2194287"/>
            <a:ext cx="133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 Narrow" panose="020B0606020202030204" pitchFamily="34" charset="0"/>
              </a:rPr>
              <a:t>Подсед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853187" y="2013865"/>
            <a:ext cx="2417388" cy="103795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48334" y="2071693"/>
            <a:ext cx="1427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 Narrow" panose="020B0606020202030204" pitchFamily="34" charset="0"/>
              </a:rPr>
              <a:t>Отталкивание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3187" y="3051816"/>
            <a:ext cx="2140609" cy="3507343"/>
          </a:xfrm>
          <a:prstGeom prst="foldedCorner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108000"/>
            <a:r>
              <a:rPr lang="ru-RU" sz="2000" dirty="0">
                <a:cs typeface="Calibri" panose="020F0502020204030204" pitchFamily="34" charset="0"/>
              </a:rPr>
              <a:t>туловище и ноги выпрямлены, </a:t>
            </a:r>
            <a:endParaRPr lang="ru-RU" sz="2000" dirty="0" smtClean="0">
              <a:cs typeface="Calibri" panose="020F0502020204030204" pitchFamily="34" charset="0"/>
            </a:endParaRPr>
          </a:p>
          <a:p>
            <a:pPr marL="108000"/>
            <a:r>
              <a:rPr lang="ru-RU" sz="2000" dirty="0" smtClean="0">
                <a:cs typeface="Calibri" panose="020F0502020204030204" pitchFamily="34" charset="0"/>
              </a:rPr>
              <a:t>продольная </a:t>
            </a:r>
            <a:r>
              <a:rPr lang="ru-RU" sz="2000" dirty="0">
                <a:cs typeface="Calibri" panose="020F0502020204030204" pitchFamily="34" charset="0"/>
              </a:rPr>
              <a:t>ось тела направлена вперед-вверх под углом 20-25 градусов; лицо направлено вперед и немного </a:t>
            </a:r>
            <a:r>
              <a:rPr lang="ru-RU" sz="2000" dirty="0" smtClean="0">
                <a:cs typeface="Calibri" panose="020F0502020204030204" pitchFamily="34" charset="0"/>
              </a:rPr>
              <a:t>вниз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56495" y="4541156"/>
            <a:ext cx="2013665" cy="17248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14173" y="4558706"/>
            <a:ext cx="2098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cs typeface="Calibri" panose="020F0502020204030204" pitchFamily="34" charset="0"/>
              </a:rPr>
              <a:t>длительность фазы 0,65-0,70 с Расстояние </a:t>
            </a:r>
          </a:p>
          <a:p>
            <a:pPr algn="ctr"/>
            <a:r>
              <a:rPr lang="ru-RU" sz="2000" dirty="0">
                <a:cs typeface="Calibri" panose="020F0502020204030204" pitchFamily="34" charset="0"/>
              </a:rPr>
              <a:t>0,25-0,30 м</a:t>
            </a:r>
          </a:p>
        </p:txBody>
      </p:sp>
    </p:spTree>
    <p:extLst>
      <p:ext uri="{BB962C8B-B14F-4D97-AF65-F5344CB8AC3E}">
        <p14:creationId xmlns:p14="http://schemas.microsoft.com/office/powerpoint/2010/main" val="114012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xmlns="" id="{394842B0-684D-44CC-B4BC-D13331CFD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5CE535-1283-FBF9-68D7-F5AD28C4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83" y="518593"/>
            <a:ext cx="4491478" cy="911261"/>
          </a:xfrm>
        </p:spPr>
        <p:txBody>
          <a:bodyPr anchor="b">
            <a:normAutofit fontScale="90000"/>
          </a:bodyPr>
          <a:lstStyle/>
          <a:p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Calibri" panose="020F0502020204030204" pitchFamily="34" charset="0"/>
              </a:rPr>
              <a:t>ПОЛЕТ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92FA20-8BE3-AC57-D7D2-00016F3E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360" y="2025596"/>
            <a:ext cx="4687935" cy="92548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1" dirty="0">
                <a:ea typeface="+mn-lt"/>
                <a:cs typeface="+mn-lt"/>
              </a:rPr>
              <a:t>до касания воды кистями рук</a:t>
            </a:r>
            <a:endParaRPr lang="ru-RU" sz="2000" b="1" i="1" dirty="0">
              <a:cs typeface="Calibri"/>
            </a:endParaRPr>
          </a:p>
        </p:txBody>
      </p:sp>
      <p:pic>
        <p:nvPicPr>
          <p:cNvPr id="4" name="Рисунок 4" descr="Изображение выглядит как веша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F534458-B397-3DFE-D29F-4F352DFA5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8" r="1" b="1"/>
          <a:stretch/>
        </p:blipFill>
        <p:spPr>
          <a:xfrm>
            <a:off x="488583" y="2199927"/>
            <a:ext cx="2826711" cy="2927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Изображение выглядит как веша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7926634-24BA-CAC3-823C-9131CBBD1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5"/>
          <a:stretch/>
        </p:blipFill>
        <p:spPr>
          <a:xfrm>
            <a:off x="4052330" y="3663456"/>
            <a:ext cx="3827791" cy="2360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 со стрелкой вниз 6"/>
          <p:cNvSpPr/>
          <p:nvPr/>
        </p:nvSpPr>
        <p:spPr>
          <a:xfrm>
            <a:off x="5390866" y="404260"/>
            <a:ext cx="6550925" cy="1621336"/>
          </a:xfrm>
          <a:prstGeom prst="downArrow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  <a:ea typeface="+mn-lt"/>
                <a:cs typeface="+mn-lt"/>
              </a:rPr>
              <a:t>Высококвалифицированным спортсменам удается пролететь по воздуху около 3,3 м</a:t>
            </a:r>
            <a:endParaRPr lang="ru-RU" sz="2400" b="1" i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4694" y="3489125"/>
            <a:ext cx="3057097" cy="270891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cs typeface="Calibri" panose="020F0502020204030204" pitchFamily="34" charset="0"/>
              </a:rPr>
              <a:t>длительность фазы</a:t>
            </a:r>
          </a:p>
          <a:p>
            <a:pPr algn="just"/>
            <a:r>
              <a:rPr lang="ru-RU" sz="2400" b="1" i="1" dirty="0">
                <a:cs typeface="Calibri" panose="020F0502020204030204" pitchFamily="34" charset="0"/>
              </a:rPr>
              <a:t>0,35-0,40 с</a:t>
            </a:r>
          </a:p>
          <a:p>
            <a:pPr algn="just"/>
            <a:r>
              <a:rPr lang="ru-RU" sz="2400" b="1" i="1" dirty="0">
                <a:cs typeface="Calibri" panose="020F0502020204030204" pitchFamily="34" charset="0"/>
              </a:rPr>
              <a:t>расстояние</a:t>
            </a:r>
          </a:p>
          <a:p>
            <a:pPr algn="just"/>
            <a:r>
              <a:rPr lang="ru-RU" sz="2400" b="1" i="1" dirty="0">
                <a:cs typeface="Calibri" panose="020F0502020204030204" pitchFamily="34" charset="0"/>
              </a:rPr>
              <a:t>1,20-1,25 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61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Pictures\Saved Pictures\презентация\5Bk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6"/>
            <a:ext cx="12192000" cy="69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A0232-8E74-5580-5D26-FFD2E6A1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ВХОД ВВОДУ И СКОЛЬЖЕНИЕ</a:t>
            </a:r>
            <a:endParaRPr lang="ru-RU" sz="4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27A0423-68F9-0DB3-54BE-B2768A6F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16" y="1291802"/>
            <a:ext cx="2756587" cy="184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Изображение выглядит как вешалка, газонокоси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76020AD-88BD-DB22-6B89-0C588CDD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943" y="1473699"/>
            <a:ext cx="2871138" cy="1563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низ 5"/>
          <p:cNvSpPr/>
          <p:nvPr/>
        </p:nvSpPr>
        <p:spPr>
          <a:xfrm>
            <a:off x="1072095" y="3205119"/>
            <a:ext cx="1129268" cy="11264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798810" y="3226165"/>
            <a:ext cx="1479674" cy="10621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3202" y="3693988"/>
            <a:ext cx="1129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Вход в воду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5238" y="3693988"/>
            <a:ext cx="1130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 Narrow" panose="020B0606020202030204" pitchFamily="34" charset="0"/>
              </a:rPr>
              <a:t>Скольжение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550" y="4378518"/>
            <a:ext cx="2358359" cy="211121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тело пловца погружается в воду в хорошо обтекаемом положении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846757" y="4378518"/>
            <a:ext cx="3108959" cy="211121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тело пловца находится в неподвижном положении. После этой фазы начинается работа ногами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0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4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920CC-5B1A-BE01-CB17-5DD4E3DB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ВЫХОД НА ПОВЕРХНОСТЬ</a:t>
            </a:r>
            <a:endParaRPr lang="ru-RU" sz="4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7EF46B-23C1-A1AB-E4FB-3D970C66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97" y="1399470"/>
            <a:ext cx="10321754" cy="139832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dirty="0">
                <a:ea typeface="+mn-lt"/>
                <a:cs typeface="+mn-lt"/>
              </a:rPr>
              <a:t>длится до того момента, когда пловец оказывается в положении, характерном для начала первой обобщенной фазы техники плавания данным способом</a:t>
            </a:r>
            <a:endParaRPr lang="ru-RU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3518" y="3931914"/>
            <a:ext cx="2858703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cs typeface="Calibri" panose="020F0502020204030204" pitchFamily="34" charset="0"/>
              </a:rPr>
              <a:t>длительность фазы </a:t>
            </a:r>
          </a:p>
          <a:p>
            <a:pPr algn="just"/>
            <a:r>
              <a:rPr lang="ru-RU" sz="2400" dirty="0">
                <a:cs typeface="Calibri" panose="020F0502020204030204" pitchFamily="34" charset="0"/>
              </a:rPr>
              <a:t>1,5-1,6 с </a:t>
            </a:r>
          </a:p>
          <a:p>
            <a:pPr algn="just"/>
            <a:r>
              <a:rPr lang="ru-RU" sz="2400" dirty="0">
                <a:cs typeface="Calibri" panose="020F0502020204030204" pitchFamily="34" charset="0"/>
              </a:rPr>
              <a:t>расстояние </a:t>
            </a:r>
          </a:p>
          <a:p>
            <a:pPr algn="just"/>
            <a:r>
              <a:rPr lang="ru-RU" sz="2400" dirty="0">
                <a:cs typeface="Calibri" panose="020F0502020204030204" pitchFamily="34" charset="0"/>
              </a:rPr>
              <a:t>3,45 м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3" y="3489126"/>
            <a:ext cx="5555043" cy="3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bc-decor.com/img/gallery/22/thumbs/thumb_l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215B0-F2D6-0F1D-379D-9F42DF31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Фазовый анализ временных характеристик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lt"/>
                <a:cs typeface="+mj-lt"/>
              </a:rPr>
              <a:t> 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71C4668C-AC28-8045-7537-E47EC39CE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70768"/>
              </p:ext>
            </p:extLst>
          </p:nvPr>
        </p:nvGraphicFramePr>
        <p:xfrm>
          <a:off x="518615" y="1900451"/>
          <a:ext cx="11063785" cy="406908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748585">
                  <a:extLst>
                    <a:ext uri="{9D8B030D-6E8A-4147-A177-3AD203B41FA5}">
                      <a16:colId xmlns:a16="http://schemas.microsoft.com/office/drawing/2014/main" xmlns="" val="24042175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16993309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7876508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Фазы стартового прыжка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Время преодоления фаз греб-старта (</a:t>
                      </a:r>
                      <a:r>
                        <a:rPr lang="af-ZA" sz="2800" dirty="0">
                          <a:effectLst/>
                        </a:rPr>
                        <a:t>c.)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Время преодоления фаз легкоатлетического старта (</a:t>
                      </a:r>
                      <a:r>
                        <a:rPr lang="af-ZA" sz="2800" dirty="0">
                          <a:effectLst/>
                        </a:rPr>
                        <a:t>c.)</a:t>
                      </a:r>
                      <a:endParaRPr lang="af-ZA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extLst>
                  <a:ext uri="{0D108BD9-81ED-4DB2-BD59-A6C34878D82A}">
                    <a16:rowId xmlns:a16="http://schemas.microsoft.com/office/drawing/2014/main" xmlns="" val="294695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</a:t>
                      </a:r>
                      <a:endParaRPr lang="af-ZA" sz="280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0.65±0.01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0.95±0.01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extLst>
                  <a:ext uri="{0D108BD9-81ED-4DB2-BD59-A6C34878D82A}">
                    <a16:rowId xmlns:a16="http://schemas.microsoft.com/office/drawing/2014/main" xmlns="" val="2836957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II</a:t>
                      </a:r>
                      <a:endParaRPr lang="af-ZA" sz="280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0.35±0.012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0.38±0.012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extLst>
                  <a:ext uri="{0D108BD9-81ED-4DB2-BD59-A6C34878D82A}">
                    <a16:rowId xmlns:a16="http://schemas.microsoft.com/office/drawing/2014/main" xmlns="" val="179947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III</a:t>
                      </a:r>
                      <a:endParaRPr lang="af-ZA" sz="280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0.25±0.01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0.26±0.01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extLst>
                  <a:ext uri="{0D108BD9-81ED-4DB2-BD59-A6C34878D82A}">
                    <a16:rowId xmlns:a16="http://schemas.microsoft.com/office/drawing/2014/main" xmlns="" val="307946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IV</a:t>
                      </a:r>
                      <a:endParaRPr lang="af-ZA" sz="280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1.5±0.001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1.57±0.001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extLst>
                  <a:ext uri="{0D108BD9-81ED-4DB2-BD59-A6C34878D82A}">
                    <a16:rowId xmlns:a16="http://schemas.microsoft.com/office/drawing/2014/main" xmlns="" val="2582772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∑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2.75±0.033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3.16±0.033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19878" marR="19878" marT="19050" marB="19050" anchor="b"/>
                </a:tc>
                <a:extLst>
                  <a:ext uri="{0D108BD9-81ED-4DB2-BD59-A6C34878D82A}">
                    <a16:rowId xmlns:a16="http://schemas.microsoft.com/office/drawing/2014/main" xmlns="" val="42361055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947A9B-F089-5FA6-3F09-5D91F266297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406</Words>
  <Application>Microsoft Office PowerPoint</Application>
  <PresentationFormat>Произвольный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Биомеханический анализ техники выполнения стартовых движений высококвалифицированными спортсменами в плавании </vt:lpstr>
      <vt:lpstr>Введение</vt:lpstr>
      <vt:lpstr>Формулирование целей работы</vt:lpstr>
      <vt:lpstr>Фазы старта</vt:lpstr>
      <vt:lpstr>ПОДСЕД И ОТТАЛКИВАНИЕ</vt:lpstr>
      <vt:lpstr>ПОЛЕТ</vt:lpstr>
      <vt:lpstr>ВХОД ВВОДУ И СКОЛЬЖЕНИЕ</vt:lpstr>
      <vt:lpstr>ВЫХОД НА ПОВЕРХНОСТЬ</vt:lpstr>
      <vt:lpstr>Фазовый анализ временных характеристик </vt:lpstr>
      <vt:lpstr>Фазы</vt:lpstr>
      <vt:lpstr>Фазовый анализ пространственно- временных характеристик </vt:lpstr>
      <vt:lpstr>Фазы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191</cp:revision>
  <dcterms:created xsi:type="dcterms:W3CDTF">2012-07-30T23:42:41Z</dcterms:created>
  <dcterms:modified xsi:type="dcterms:W3CDTF">2023-11-26T14:26:37Z</dcterms:modified>
</cp:coreProperties>
</file>