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61" r:id="rId7"/>
    <p:sldId id="263" r:id="rId8"/>
    <p:sldId id="262" r:id="rId9"/>
    <p:sldId id="270" r:id="rId10"/>
    <p:sldId id="271" r:id="rId11"/>
    <p:sldId id="272" r:id="rId12"/>
    <p:sldId id="273" r:id="rId13"/>
    <p:sldId id="264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8CF86-3BB9-4B77-A3CB-837A6666F4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8325-6ED2-4FC0-9AAD-6B2CDE91A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40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92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56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698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34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51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159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28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073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38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89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13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96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15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8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37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24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219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Совершенствование техники выполнения равновесий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эстетической гимнастике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7920880" cy="223224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dirty="0"/>
              <a:t>Работу выполнила: Моргунова виктория </a:t>
            </a:r>
            <a:r>
              <a:rPr lang="ru-RU" sz="1800" dirty="0" err="1"/>
              <a:t>романовна</a:t>
            </a:r>
            <a:r>
              <a:rPr lang="ru-RU" sz="1800" dirty="0"/>
              <a:t> </a:t>
            </a:r>
          </a:p>
          <a:p>
            <a:pPr algn="r"/>
            <a:r>
              <a:rPr lang="ru-RU" sz="1800" dirty="0"/>
              <a:t>Студентка 204 группы </a:t>
            </a:r>
            <a:r>
              <a:rPr lang="ru-RU" sz="1800" dirty="0" err="1"/>
              <a:t>фгбоу</a:t>
            </a:r>
            <a:r>
              <a:rPr lang="ru-RU" sz="1800" dirty="0"/>
              <a:t> во «</a:t>
            </a:r>
            <a:r>
              <a:rPr lang="ru-RU" sz="1800" dirty="0" err="1"/>
              <a:t>вгафк</a:t>
            </a:r>
            <a:r>
              <a:rPr lang="ru-RU" sz="1800" dirty="0"/>
              <a:t>»</a:t>
            </a:r>
          </a:p>
          <a:p>
            <a:pPr algn="r"/>
            <a:r>
              <a:rPr lang="ru-RU" sz="1800" dirty="0"/>
              <a:t>Руководитель: </a:t>
            </a:r>
            <a:r>
              <a:rPr lang="ru-RU" sz="1800" dirty="0" err="1"/>
              <a:t>Лущик</a:t>
            </a:r>
            <a:r>
              <a:rPr lang="ru-RU" sz="1800" dirty="0"/>
              <a:t> </a:t>
            </a:r>
            <a:r>
              <a:rPr lang="ru-RU" sz="1800" dirty="0" err="1"/>
              <a:t>ирина</a:t>
            </a:r>
            <a:r>
              <a:rPr lang="ru-RU" sz="1800" dirty="0"/>
              <a:t> </a:t>
            </a:r>
            <a:r>
              <a:rPr lang="ru-RU" sz="1800" dirty="0" err="1"/>
              <a:t>владимировна</a:t>
            </a:r>
            <a:endParaRPr lang="ru-RU" sz="1800" dirty="0"/>
          </a:p>
          <a:p>
            <a:pPr algn="r"/>
            <a:r>
              <a:rPr lang="ru-RU" sz="1800" dirty="0"/>
              <a:t>Доцент кафедры </a:t>
            </a:r>
            <a:r>
              <a:rPr lang="ru-RU" sz="1800" dirty="0" err="1"/>
              <a:t>титфкис</a:t>
            </a:r>
            <a:r>
              <a:rPr lang="ru-RU" sz="1800" dirty="0"/>
              <a:t> </a:t>
            </a:r>
            <a:r>
              <a:rPr lang="ru-RU" sz="1800" dirty="0" err="1"/>
              <a:t>фгбоу</a:t>
            </a:r>
            <a:r>
              <a:rPr lang="ru-RU" sz="1800" dirty="0"/>
              <a:t> во «</a:t>
            </a:r>
            <a:r>
              <a:rPr lang="ru-RU" sz="1800" dirty="0" err="1"/>
              <a:t>вгафк</a:t>
            </a:r>
            <a:r>
              <a:rPr lang="ru-RU" sz="1800" dirty="0"/>
              <a:t>»</a:t>
            </a:r>
          </a:p>
          <a:p>
            <a:pPr algn="r"/>
            <a:r>
              <a:rPr lang="ru-RU" sz="1800" dirty="0" err="1"/>
              <a:t>Абдрахманова</a:t>
            </a:r>
            <a:r>
              <a:rPr lang="ru-RU" sz="1800" dirty="0"/>
              <a:t> Ирина Владимировна</a:t>
            </a:r>
          </a:p>
          <a:p>
            <a:pPr algn="r"/>
            <a:r>
              <a:rPr lang="ru-RU" sz="1800" dirty="0"/>
              <a:t>Доцент кафедры </a:t>
            </a:r>
            <a:r>
              <a:rPr lang="ru-RU" sz="1800" dirty="0" err="1"/>
              <a:t>ТиТФКиС</a:t>
            </a:r>
            <a:r>
              <a:rPr lang="ru-RU" sz="1800" dirty="0"/>
              <a:t> ФГБОУ ВО «ВГАФК»</a:t>
            </a:r>
          </a:p>
          <a:p>
            <a:endParaRPr lang="ru-RU" dirty="0"/>
          </a:p>
        </p:txBody>
      </p:sp>
      <p:sp>
        <p:nvSpPr>
          <p:cNvPr id="11266" name="AutoShape 2" descr="https://top-fon.com/uploads/posts/2023-01/1674677490_top-fon-com-p-stilnii-fon-dlya-prezentatsii-powerpoin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top-fon.com/uploads/posts/2023-01/1674677490_top-fon-com-p-stilnii-fon-dlya-prezentatsii-powerpoin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top-fon.com/uploads/posts/2023-01/1674734229_top-fon-com-p-fon-dlya-prezentatsii-v-temnikh-tonakh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D4F830-2E54-4F1C-B5BE-66F555CB9FFD}"/>
              </a:ext>
            </a:extLst>
          </p:cNvPr>
          <p:cNvSpPr txBox="1"/>
          <p:nvPr/>
        </p:nvSpPr>
        <p:spPr>
          <a:xfrm>
            <a:off x="217610" y="404664"/>
            <a:ext cx="871296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i="1" dirty="0">
                <a:latin typeface="Ampir Deco" pitchFamily="2" charset="0"/>
                <a:cs typeface="Arial" panose="020B0604020202020204" pitchFamily="34" charset="0"/>
              </a:rPr>
              <a:t>3. С временным отпусканием </a:t>
            </a:r>
            <a:br>
              <a:rPr lang="ru-RU" sz="4800" b="1" i="1" dirty="0">
                <a:latin typeface="Ampir Deco" pitchFamily="2" charset="0"/>
                <a:cs typeface="Arial" panose="020B0604020202020204" pitchFamily="34" charset="0"/>
              </a:rPr>
            </a:br>
            <a:r>
              <a:rPr lang="ru-RU" sz="4800" b="1" i="1" dirty="0">
                <a:latin typeface="Ampir Deco" pitchFamily="2" charset="0"/>
                <a:cs typeface="Arial" panose="020B0604020202020204" pitchFamily="34" charset="0"/>
              </a:rPr>
              <a:t>опоры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0491B87-C2B6-4FD2-9076-5159E6F350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016" y="1844824"/>
            <a:ext cx="6093968" cy="4786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384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D009B9C-1177-41B1-A541-C89164FCEAE1}"/>
              </a:ext>
            </a:extLst>
          </p:cNvPr>
          <p:cNvSpPr txBox="1"/>
          <p:nvPr/>
        </p:nvSpPr>
        <p:spPr>
          <a:xfrm>
            <a:off x="251520" y="293747"/>
            <a:ext cx="864096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i="1" dirty="0">
                <a:latin typeface="Ampir Deco" pitchFamily="2" charset="0"/>
                <a:cs typeface="Arial" panose="020B0604020202020204" pitchFamily="34" charset="0"/>
              </a:rPr>
              <a:t>4. На середине, на всей стопе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98906C7-B938-40EB-AE98-43C5A54B2B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626" t="12201" r="17713"/>
          <a:stretch/>
        </p:blipFill>
        <p:spPr>
          <a:xfrm>
            <a:off x="899592" y="1849783"/>
            <a:ext cx="6840760" cy="4714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265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="" xmlns:a16="http://schemas.microsoft.com/office/drawing/2014/main" id="{453AA155-D502-4E45-BF94-472C5AA73756}"/>
              </a:ext>
            </a:extLst>
          </p:cNvPr>
          <p:cNvSpPr txBox="1">
            <a:spLocks/>
          </p:cNvSpPr>
          <p:nvPr/>
        </p:nvSpPr>
        <p:spPr>
          <a:xfrm>
            <a:off x="251520" y="325365"/>
            <a:ext cx="8640960" cy="1034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ru-RU" sz="7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7600" b="1" i="1" dirty="0">
              <a:solidFill>
                <a:schemeClr val="accent4">
                  <a:lumMod val="75000"/>
                </a:schemeClr>
              </a:solidFill>
              <a:latin typeface="Ampir Deco" pitchFamily="2" charset="0"/>
              <a:cs typeface="Arial" panose="020B0604020202020204" pitchFamily="34" charset="0"/>
            </a:endParaRPr>
          </a:p>
          <a:p>
            <a:pPr>
              <a:buFont typeface="Arial"/>
              <a:buNone/>
            </a:pPr>
            <a:endParaRPr lang="ru-RU" sz="4800" b="1" i="1" dirty="0">
              <a:solidFill>
                <a:schemeClr val="accent4">
                  <a:lumMod val="75000"/>
                </a:schemeClr>
              </a:solidFill>
              <a:latin typeface="Ampir Deco" pitchFamily="2" charset="0"/>
              <a:cs typeface="Arial" panose="020B0604020202020204" pitchFamily="34" charset="0"/>
            </a:endParaRPr>
          </a:p>
          <a:p>
            <a:pPr algn="ctr">
              <a:buFont typeface="Arial"/>
              <a:buNone/>
            </a:pPr>
            <a:r>
              <a:rPr lang="ru-RU" sz="24000" b="1" i="1" dirty="0">
                <a:latin typeface="Ampir Deco" pitchFamily="2" charset="0"/>
                <a:cs typeface="Arial" panose="020B0604020202020204" pitchFamily="34" charset="0"/>
              </a:rPr>
              <a:t>5. На середине, на носке</a:t>
            </a:r>
            <a:endParaRPr lang="ru-RU" sz="24000" b="1" i="1" dirty="0">
              <a:latin typeface="Ampir Deco" pitchFamily="2" charset="0"/>
            </a:endParaRPr>
          </a:p>
          <a:p>
            <a:pPr algn="ctr">
              <a:buFont typeface="Arial"/>
              <a:buNone/>
            </a:pPr>
            <a:endParaRPr lang="ru-RU" sz="3800" b="1" i="1" dirty="0">
              <a:solidFill>
                <a:schemeClr val="accent4">
                  <a:lumMod val="75000"/>
                </a:schemeClr>
              </a:solidFill>
              <a:latin typeface="Ampir Deco" pitchFamily="2" charset="0"/>
              <a:cs typeface="Arial" panose="020B0604020202020204" pitchFamily="34" charset="0"/>
            </a:endParaRPr>
          </a:p>
          <a:p>
            <a:pPr>
              <a:buFont typeface="Arial"/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CF201E-B476-47A2-ACE2-155C3C30A4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340768"/>
            <a:ext cx="4279763" cy="5322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260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27F291DB-F6C6-498C-9AA6-BD4A3EF22FE3}"/>
              </a:ext>
            </a:extLst>
          </p:cNvPr>
          <p:cNvSpPr/>
          <p:nvPr/>
        </p:nvSpPr>
        <p:spPr>
          <a:xfrm>
            <a:off x="3923928" y="5109170"/>
            <a:ext cx="5040560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A591DFEC-1D99-4A01-B718-6B06364D8E9D}"/>
              </a:ext>
            </a:extLst>
          </p:cNvPr>
          <p:cNvSpPr/>
          <p:nvPr/>
        </p:nvSpPr>
        <p:spPr>
          <a:xfrm>
            <a:off x="1259632" y="3789040"/>
            <a:ext cx="7056784" cy="96009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4" y="548680"/>
            <a:ext cx="7772400" cy="1456267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функции равновесия</a:t>
            </a:r>
            <a:endParaRPr lang="ru-RU" sz="32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BC48A772-71F2-4BC0-97DF-5BE7598481D4}"/>
              </a:ext>
            </a:extLst>
          </p:cNvPr>
          <p:cNvSpPr/>
          <p:nvPr/>
        </p:nvSpPr>
        <p:spPr>
          <a:xfrm>
            <a:off x="457200" y="2636912"/>
            <a:ext cx="4114800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068"/>
            <a:ext cx="8507288" cy="364913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30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фиксация различных поз</a:t>
            </a:r>
          </a:p>
          <a:p>
            <a:pPr algn="ctr">
              <a:lnSpc>
                <a:spcPct val="30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увеличение продолжительности фиксаций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30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равновесие на подвижной опоре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1456267"/>
          </a:xfrm>
          <a:effectLst>
            <a:outerShdw blurRad="63500" dist="38100" dir="5400000" rotWithShape="0">
              <a:srgbClr val="000000">
                <a:alpha val="6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Фиксация различных поз</a:t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>(в упрощенном варианте)</a:t>
            </a:r>
          </a:p>
        </p:txBody>
      </p:sp>
      <p:pic>
        <p:nvPicPr>
          <p:cNvPr id="1025" name="Picture 1" descr="C:\Users\User\Desktop\6f5dbaf6d5b2688738ce984be81249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2874192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User\Desktop\1667429848_48-sportishka-com-p-uprazhnenie-svechka-v-gimnastike-vkontakte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2947322"/>
            <a:ext cx="2736304" cy="3650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User\Desktop\1670770096_cerenas-club-p-gimnasticheskie-elementi-legkie-dlya-odnog-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16832"/>
            <a:ext cx="2051720" cy="2866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578" y="476672"/>
            <a:ext cx="7772400" cy="14562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Увеличение продолжительности фиксации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861048"/>
            <a:ext cx="7560840" cy="1900808"/>
          </a:xfrm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>
              <a:buNone/>
            </a:pPr>
            <a:r>
              <a:rPr lang="ru-RU" sz="4000" dirty="0"/>
              <a:t> затем с каждым разом повышать длительность  упражнения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FA7BDF-BD81-4DB8-BD64-95FFA85C33B9}"/>
              </a:ext>
            </a:extLst>
          </p:cNvPr>
          <p:cNvSpPr txBox="1"/>
          <p:nvPr/>
        </p:nvSpPr>
        <p:spPr>
          <a:xfrm>
            <a:off x="251520" y="2106722"/>
            <a:ext cx="5832648" cy="175432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Дать задание простоять в равновесии определенное количество времени</a:t>
            </a:r>
          </a:p>
        </p:txBody>
      </p:sp>
      <p:cxnSp>
        <p:nvCxnSpPr>
          <p:cNvPr id="7" name="Соединитель: изогнутый 6">
            <a:extLst>
              <a:ext uri="{FF2B5EF4-FFF2-40B4-BE49-F238E27FC236}">
                <a16:creationId xmlns="" xmlns:a16="http://schemas.microsoft.com/office/drawing/2014/main" id="{4590A871-1418-4A25-A009-C708B3AB8F8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61578" y="1223856"/>
            <a:ext cx="2406266" cy="901916"/>
          </a:xfrm>
          <a:prstGeom prst="curvedConnector4">
            <a:avLst>
              <a:gd name="adj1" fmla="val -9500"/>
              <a:gd name="adj2" fmla="val 90366"/>
            </a:avLst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Соединитель: изогнутый 8">
            <a:extLst>
              <a:ext uri="{FF2B5EF4-FFF2-40B4-BE49-F238E27FC236}">
                <a16:creationId xmlns="" xmlns:a16="http://schemas.microsoft.com/office/drawing/2014/main" id="{84FF24E6-A30C-43DC-896A-B69CC4907DF5}"/>
              </a:ext>
            </a:extLst>
          </p:cNvPr>
          <p:cNvCxnSpPr>
            <a:cxnSpLocks/>
            <a:endCxn id="3" idx="0"/>
          </p:cNvCxnSpPr>
          <p:nvPr/>
        </p:nvCxnSpPr>
        <p:spPr>
          <a:xfrm rot="5400000">
            <a:off x="5022050" y="3158970"/>
            <a:ext cx="792088" cy="612068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2D0E0FB2-5975-4DBF-BDE6-FE4C235D27E0}"/>
              </a:ext>
            </a:extLst>
          </p:cNvPr>
          <p:cNvSpPr/>
          <p:nvPr/>
        </p:nvSpPr>
        <p:spPr>
          <a:xfrm>
            <a:off x="464604" y="404664"/>
            <a:ext cx="8283860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2975"/>
            <a:ext cx="6869149" cy="10242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Равновесия на подвижной опоре</a:t>
            </a:r>
          </a:p>
        </p:txBody>
      </p:sp>
      <p:pic>
        <p:nvPicPr>
          <p:cNvPr id="24579" name="Picture 3" descr="C:\Users\User\Desktop\exercices_pour_ameliorer_l_equilibre_du_corps_1255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03" y="2168860"/>
            <a:ext cx="3302033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0" name="Picture 4" descr="C:\Users\User\Desktop\26752FgliiNlKQ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312368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001" y="476672"/>
            <a:ext cx="7721996" cy="1368152"/>
          </a:xfrm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Arial Black" pitchFamily="34" charset="0"/>
              </a:rPr>
              <a:t>Равновесие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731" y="3068960"/>
            <a:ext cx="8603233" cy="27363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bliqueBottomRight"/>
              <a:lightRig rig="threePt" dir="t"/>
            </a:scene3d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bg1"/>
                </a:solidFill>
              </a:rPr>
              <a:t>способность </a:t>
            </a:r>
            <a:r>
              <a:rPr lang="ru-RU" sz="4800" b="1" i="1" dirty="0">
                <a:solidFill>
                  <a:schemeClr val="bg1"/>
                </a:solidFill>
              </a:rPr>
              <a:t>поддерживать контролируемое положение тела во время выполнения какого-либо </a:t>
            </a:r>
            <a:r>
              <a:rPr lang="ru-RU" sz="4800" b="1" i="1" dirty="0" smtClean="0">
                <a:solidFill>
                  <a:schemeClr val="bg1"/>
                </a:solidFill>
              </a:rPr>
              <a:t>действия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10242" name="AutoShape 2" descr="https://top-fon.com/uploads/posts/2023-01/1674677490_top-fon-com-p-stilnii-fon-dlya-prezentatsii-powerpoin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="" xmlns:a16="http://schemas.microsoft.com/office/drawing/2014/main" id="{64D5E5DF-C2E8-4042-B54D-556536F6A09C}"/>
              </a:ext>
            </a:extLst>
          </p:cNvPr>
          <p:cNvSpPr/>
          <p:nvPr/>
        </p:nvSpPr>
        <p:spPr>
          <a:xfrm>
            <a:off x="4175955" y="1913223"/>
            <a:ext cx="792089" cy="118813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25B311D-949D-490D-8FCC-9AFC9EAF53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735" y="4109164"/>
            <a:ext cx="7845109" cy="14562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865A85-853D-412E-ACBF-EB9D5BCFDA79}"/>
              </a:ext>
            </a:extLst>
          </p:cNvPr>
          <p:cNvSpPr/>
          <p:nvPr/>
        </p:nvSpPr>
        <p:spPr>
          <a:xfrm>
            <a:off x="1115616" y="2348880"/>
            <a:ext cx="7785228" cy="1080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72400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Виды равновесий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175626"/>
            <a:ext cx="7067128" cy="1396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Статическое равновесие- </a:t>
            </a:r>
            <a:r>
              <a:rPr lang="ru-RU" sz="2800" b="1" i="1" dirty="0">
                <a:solidFill>
                  <a:schemeClr val="accent1"/>
                </a:solidFill>
              </a:rPr>
              <a:t>устойчивое, неизменяемое </a:t>
            </a:r>
            <a:r>
              <a:rPr lang="ru-RU" sz="2800" b="1" i="1" dirty="0" smtClean="0">
                <a:solidFill>
                  <a:schemeClr val="accent1"/>
                </a:solidFill>
              </a:rPr>
              <a:t>состояние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2371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Динамическое равновесие-</a:t>
            </a:r>
            <a:r>
              <a:rPr lang="ru-RU" sz="2400" b="1" i="1" dirty="0">
                <a:solidFill>
                  <a:schemeClr val="accent1"/>
                </a:solidFill>
              </a:rPr>
              <a:t> стремление системы воспроизводить себя, восстанавливать утраченное равновесие, преодолевать </a:t>
            </a:r>
            <a:r>
              <a:rPr lang="ru-RU" sz="2400" b="1" i="1" dirty="0" smtClean="0">
                <a:solidFill>
                  <a:schemeClr val="accent1"/>
                </a:solidFill>
              </a:rPr>
              <a:t>сопротивление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cxnSp>
        <p:nvCxnSpPr>
          <p:cNvPr id="10" name="Соединитель: изогнутый 9">
            <a:extLst>
              <a:ext uri="{FF2B5EF4-FFF2-40B4-BE49-F238E27FC236}">
                <a16:creationId xmlns="" xmlns:a16="http://schemas.microsoft.com/office/drawing/2014/main" id="{B9E0E691-851D-40EC-99DE-2AFC9EFC3AD3}"/>
              </a:ext>
            </a:extLst>
          </p:cNvPr>
          <p:cNvCxnSpPr>
            <a:stCxn id="2" idx="1"/>
            <a:endCxn id="3" idx="1"/>
          </p:cNvCxnSpPr>
          <p:nvPr/>
        </p:nvCxnSpPr>
        <p:spPr>
          <a:xfrm rot="10800000" flipH="1" flipV="1">
            <a:off x="685800" y="1337734"/>
            <a:ext cx="429816" cy="1536267"/>
          </a:xfrm>
          <a:prstGeom prst="curvedConnector3">
            <a:avLst>
              <a:gd name="adj1" fmla="val -53186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изогнутый 12">
            <a:extLst>
              <a:ext uri="{FF2B5EF4-FFF2-40B4-BE49-F238E27FC236}">
                <a16:creationId xmlns="" xmlns:a16="http://schemas.microsoft.com/office/drawing/2014/main" id="{BE1C8484-F273-4FE4-83D4-BCCC8D6D2E72}"/>
              </a:ext>
            </a:extLst>
          </p:cNvPr>
          <p:cNvCxnSpPr>
            <a:stCxn id="2" idx="1"/>
            <a:endCxn id="8" idx="1"/>
          </p:cNvCxnSpPr>
          <p:nvPr/>
        </p:nvCxnSpPr>
        <p:spPr>
          <a:xfrm rot="10800000" flipH="1" flipV="1">
            <a:off x="685799" y="1337734"/>
            <a:ext cx="369935" cy="3499563"/>
          </a:xfrm>
          <a:prstGeom prst="curvedConnector3">
            <a:avLst>
              <a:gd name="adj1" fmla="val -6179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5C32C81-6F8F-4120-95E2-FE9FFA3F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990" y="609601"/>
            <a:ext cx="976609" cy="14562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8722" y="591530"/>
            <a:ext cx="5241429" cy="2981486"/>
          </a:xfrm>
          <a:solidFill>
            <a:schemeClr val="accent3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600" dirty="0"/>
              <a:t>Равновесия на обеих ногах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150505-50B9-4C0F-81D5-0789EDF9D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5733"/>
          <a:stretch/>
        </p:blipFill>
        <p:spPr>
          <a:xfrm>
            <a:off x="6228184" y="188640"/>
            <a:ext cx="2217093" cy="41507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6EE90E-15E1-4F2D-BE68-CB7FE1930E23}"/>
              </a:ext>
            </a:extLst>
          </p:cNvPr>
          <p:cNvSpPr txBox="1"/>
          <p:nvPr/>
        </p:nvSpPr>
        <p:spPr>
          <a:xfrm>
            <a:off x="5076056" y="4676564"/>
            <a:ext cx="3888432" cy="156966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Равновесие на одной ноге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A7F38E8-16C3-4F4C-980F-C7EB536D34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582" y="4145685"/>
            <a:ext cx="4233762" cy="23847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Стрелка: вправо 10">
            <a:extLst>
              <a:ext uri="{FF2B5EF4-FFF2-40B4-BE49-F238E27FC236}">
                <a16:creationId xmlns="" xmlns:a16="http://schemas.microsoft.com/office/drawing/2014/main" id="{6DEB224F-6EEE-4CDF-9F91-3135FDFF68B6}"/>
              </a:ext>
            </a:extLst>
          </p:cNvPr>
          <p:cNvSpPr/>
          <p:nvPr/>
        </p:nvSpPr>
        <p:spPr>
          <a:xfrm>
            <a:off x="5580112" y="1844824"/>
            <a:ext cx="1224136" cy="6420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84B461C9-5EBF-4439-907C-A100424AAA4B}"/>
              </a:ext>
            </a:extLst>
          </p:cNvPr>
          <p:cNvSpPr/>
          <p:nvPr/>
        </p:nvSpPr>
        <p:spPr>
          <a:xfrm rot="10800000">
            <a:off x="4343400" y="5148777"/>
            <a:ext cx="1008112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9872DCD-F2A0-4976-980C-0DCABEA49845}"/>
              </a:ext>
            </a:extLst>
          </p:cNvPr>
          <p:cNvSpPr/>
          <p:nvPr/>
        </p:nvSpPr>
        <p:spPr>
          <a:xfrm>
            <a:off x="431540" y="3465165"/>
            <a:ext cx="8280920" cy="208823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16" y="1144803"/>
            <a:ext cx="7772400" cy="145626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ХАРАКТЕРИСТИКА передних равновесий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789040"/>
            <a:ext cx="7772400" cy="1272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наклон</a:t>
            </a:r>
            <a:r>
              <a:rPr lang="ru-RU" sz="5400" dirty="0"/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туловища</a:t>
            </a:r>
            <a:r>
              <a:rPr lang="ru-RU" sz="5400" dirty="0"/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вперед</a:t>
            </a:r>
            <a:endParaRPr lang="ru-RU" sz="5400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="" xmlns:a16="http://schemas.microsoft.com/office/drawing/2014/main" id="{BD7EC923-2A64-4A00-9FB8-157E8F64586B}"/>
              </a:ext>
            </a:extLst>
          </p:cNvPr>
          <p:cNvSpPr/>
          <p:nvPr/>
        </p:nvSpPr>
        <p:spPr>
          <a:xfrm>
            <a:off x="4031940" y="2763007"/>
            <a:ext cx="1080120" cy="86409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3791"/>
            <a:ext cx="6203032" cy="1153002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Задние равновесия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18681"/>
            <a:ext cx="8291264" cy="2397857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/>
              <a:t>наклон туловища назад с одновременным подъемом свободной ноги до горизонтального или более высокого </a:t>
            </a:r>
            <a:r>
              <a:rPr lang="ru-RU" sz="3600" dirty="0" smtClean="0"/>
              <a:t>положения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EF6FE0-C12A-41D8-8A50-6E09D811CE0F}"/>
              </a:ext>
            </a:extLst>
          </p:cNvPr>
          <p:cNvSpPr txBox="1"/>
          <p:nvPr/>
        </p:nvSpPr>
        <p:spPr>
          <a:xfrm>
            <a:off x="3851920" y="1600988"/>
            <a:ext cx="461885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структурные антиподы равновесий предыдущего типа</a:t>
            </a:r>
          </a:p>
        </p:txBody>
      </p:sp>
      <p:cxnSp>
        <p:nvCxnSpPr>
          <p:cNvPr id="7" name="Соединитель: изогнутый 6">
            <a:extLst>
              <a:ext uri="{FF2B5EF4-FFF2-40B4-BE49-F238E27FC236}">
                <a16:creationId xmlns="" xmlns:a16="http://schemas.microsoft.com/office/drawing/2014/main" id="{E1C9F2FC-C77D-4017-81C0-0446C5ACD286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6685520" y="980292"/>
            <a:ext cx="1785256" cy="1036195"/>
          </a:xfrm>
          <a:prstGeom prst="curvedConnector3">
            <a:avLst>
              <a:gd name="adj1" fmla="val 112805"/>
            </a:avLst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DF21D1-F7B4-4252-92C6-ED15983BD2D8}"/>
              </a:ext>
            </a:extLst>
          </p:cNvPr>
          <p:cNvSpPr txBox="1"/>
          <p:nvPr/>
        </p:nvSpPr>
        <p:spPr>
          <a:xfrm>
            <a:off x="971600" y="2413763"/>
            <a:ext cx="4572000" cy="707886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для </a:t>
            </a:r>
            <a:r>
              <a:rPr lang="ru-RU" sz="4000" dirty="0"/>
              <a:t>них характерен</a:t>
            </a:r>
          </a:p>
        </p:txBody>
      </p:sp>
      <p:cxnSp>
        <p:nvCxnSpPr>
          <p:cNvPr id="21" name="Соединитель: изогнутый 20">
            <a:extLst>
              <a:ext uri="{FF2B5EF4-FFF2-40B4-BE49-F238E27FC236}">
                <a16:creationId xmlns="" xmlns:a16="http://schemas.microsoft.com/office/drawing/2014/main" id="{AFFB624A-235A-4A44-8212-12A479E2B7CB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543600" y="2767706"/>
            <a:ext cx="1764704" cy="707886"/>
          </a:xfrm>
          <a:prstGeom prst="curvedConnector3">
            <a:avLst>
              <a:gd name="adj1" fmla="val 99657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53EFA427-AC5D-4203-B0EE-D4FC5848FBCF}"/>
              </a:ext>
            </a:extLst>
          </p:cNvPr>
          <p:cNvSpPr/>
          <p:nvPr/>
        </p:nvSpPr>
        <p:spPr>
          <a:xfrm>
            <a:off x="1562658" y="355309"/>
            <a:ext cx="6018684" cy="12820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300509"/>
            <a:ext cx="7837140" cy="13849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расположение уравновешенных звеньев во фронтальной </a:t>
            </a:r>
            <a:r>
              <a:rPr lang="ru-RU" sz="2800" dirty="0" smtClean="0"/>
              <a:t>плоскости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E8DE7D-CA20-4595-A0AC-C4B4BDDA6617}"/>
              </a:ext>
            </a:extLst>
          </p:cNvPr>
          <p:cNvSpPr txBox="1"/>
          <p:nvPr/>
        </p:nvSpPr>
        <p:spPr>
          <a:xfrm>
            <a:off x="1562658" y="272651"/>
            <a:ext cx="6018684" cy="14465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Боковые равновесия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4572F4-C537-4B7F-A351-42335C5BF817}"/>
              </a:ext>
            </a:extLst>
          </p:cNvPr>
          <p:cNvSpPr txBox="1"/>
          <p:nvPr/>
        </p:nvSpPr>
        <p:spPr>
          <a:xfrm>
            <a:off x="465312" y="1912146"/>
            <a:ext cx="532859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положения, промежуточные по структуре между передними и задними равновесиями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4B7247-D587-474A-A43F-FF685D12CA5D}"/>
              </a:ext>
            </a:extLst>
          </p:cNvPr>
          <p:cNvSpPr txBox="1"/>
          <p:nvPr/>
        </p:nvSpPr>
        <p:spPr>
          <a:xfrm>
            <a:off x="5508104" y="2477045"/>
            <a:ext cx="338437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.</a:t>
            </a:r>
            <a:r>
              <a:rPr lang="ru-RU" sz="3600" dirty="0"/>
              <a:t>Для них определяющим является </a:t>
            </a:r>
            <a:endParaRPr lang="ru-RU" sz="1600" dirty="0"/>
          </a:p>
        </p:txBody>
      </p:sp>
      <p:cxnSp>
        <p:nvCxnSpPr>
          <p:cNvPr id="14" name="Соединитель: изогнутый 13">
            <a:extLst>
              <a:ext uri="{FF2B5EF4-FFF2-40B4-BE49-F238E27FC236}">
                <a16:creationId xmlns="" xmlns:a16="http://schemas.microsoft.com/office/drawing/2014/main" id="{FEBED52D-85B9-4136-B555-C54BDE20DE42}"/>
              </a:ext>
            </a:extLst>
          </p:cNvPr>
          <p:cNvCxnSpPr>
            <a:cxnSpLocks/>
          </p:cNvCxnSpPr>
          <p:nvPr/>
        </p:nvCxnSpPr>
        <p:spPr>
          <a:xfrm>
            <a:off x="1562658" y="1015400"/>
            <a:ext cx="1566950" cy="978556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Соединитель: изогнутый 15">
            <a:extLst>
              <a:ext uri="{FF2B5EF4-FFF2-40B4-BE49-F238E27FC236}">
                <a16:creationId xmlns="" xmlns:a16="http://schemas.microsoft.com/office/drawing/2014/main" id="{03398F9B-1074-4A24-87AB-74E9AE00FAF1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 rot="16200000" flipH="1">
            <a:off x="6436404" y="1713156"/>
            <a:ext cx="1027411" cy="500366"/>
          </a:xfrm>
          <a:prstGeom prst="curvedConnector3">
            <a:avLst/>
          </a:prstGeom>
          <a:ln w="76200">
            <a:solidFill>
              <a:schemeClr val="bg1"/>
            </a:solidFill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изогнутый 17">
            <a:extLst>
              <a:ext uri="{FF2B5EF4-FFF2-40B4-BE49-F238E27FC236}">
                <a16:creationId xmlns="" xmlns:a16="http://schemas.microsoft.com/office/drawing/2014/main" id="{61F0FAB3-1B20-4F4A-A455-2FA7B4B40EE7}"/>
              </a:ext>
            </a:extLst>
          </p:cNvPr>
          <p:cNvCxnSpPr>
            <a:cxnSpLocks/>
            <a:stCxn id="9" idx="1"/>
            <a:endCxn id="3" idx="0"/>
          </p:cNvCxnSpPr>
          <p:nvPr/>
        </p:nvCxnSpPr>
        <p:spPr>
          <a:xfrm rot="10800000" flipV="1">
            <a:off x="4386114" y="3354207"/>
            <a:ext cx="1121990" cy="946301"/>
          </a:xfrm>
          <a:prstGeom prst="curvedConnector2">
            <a:avLst/>
          </a:prstGeom>
          <a:ln w="76200"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94" y="331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highlight>
                  <a:srgbClr val="000080"/>
                </a:highlight>
                <a:latin typeface="Arial Black" pitchFamily="34" charset="0"/>
                <a:cs typeface="Arial" panose="020B0604020202020204" pitchFamily="34" charset="0"/>
              </a:rPr>
              <a:t>Этапы Разучивание равновесий</a:t>
            </a:r>
            <a:endParaRPr lang="ru-RU" dirty="0">
              <a:highlight>
                <a:srgbClr val="000080"/>
              </a:highlight>
              <a:latin typeface="Arial Black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C238F1C-F16E-45EB-92CA-C7722F571C4F}"/>
              </a:ext>
            </a:extLst>
          </p:cNvPr>
          <p:cNvSpPr txBox="1"/>
          <p:nvPr/>
        </p:nvSpPr>
        <p:spPr>
          <a:xfrm>
            <a:off x="251520" y="1032212"/>
            <a:ext cx="864096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chemeClr val="tx1"/>
                </a:solidFill>
                <a:latin typeface="Ampir Deco" pitchFamily="2" charset="0"/>
                <a:cs typeface="Arial" panose="020B0604020202020204" pitchFamily="34" charset="0"/>
              </a:rPr>
              <a:t>1. У опоры (лицом, боком) на всей стопе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CABE6985-42BD-4A24-9832-51A9B0ABC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636" y="2564904"/>
            <a:ext cx="6552728" cy="40415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6E638A-FC9C-47CE-B708-3AEBAD7D08FE}"/>
              </a:ext>
            </a:extLst>
          </p:cNvPr>
          <p:cNvSpPr txBox="1"/>
          <p:nvPr/>
        </p:nvSpPr>
        <p:spPr>
          <a:xfrm>
            <a:off x="251520" y="332656"/>
            <a:ext cx="86409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i="1" dirty="0">
                <a:solidFill>
                  <a:schemeClr val="tx1"/>
                </a:solidFill>
                <a:latin typeface="Ampir Deco" pitchFamily="2" charset="0"/>
                <a:cs typeface="Arial" panose="020B0604020202020204" pitchFamily="34" charset="0"/>
              </a:rPr>
              <a:t>2. У опоры на носке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1D732CC-A914-4BF5-A312-B5FAC4689A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3892" y="1468058"/>
            <a:ext cx="3376216" cy="5060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8240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271</TotalTime>
  <Words>209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Небесная</vt:lpstr>
      <vt:lpstr>Совершенствование техники выполнения равновесий  в эстетической гимнастике</vt:lpstr>
      <vt:lpstr>Равновесие</vt:lpstr>
      <vt:lpstr>Виды равновесий</vt:lpstr>
      <vt:lpstr>Слайд 4</vt:lpstr>
      <vt:lpstr>ХАРАКТЕРИСТИКА передних равновесий</vt:lpstr>
      <vt:lpstr>Задние равновесия</vt:lpstr>
      <vt:lpstr>Слайд 7</vt:lpstr>
      <vt:lpstr>Этапы Разучивание равновесий</vt:lpstr>
      <vt:lpstr>Слайд 9</vt:lpstr>
      <vt:lpstr>Слайд 10</vt:lpstr>
      <vt:lpstr>Слайд 11</vt:lpstr>
      <vt:lpstr>Слайд 12</vt:lpstr>
      <vt:lpstr>Совершенствование функции равновесия</vt:lpstr>
      <vt:lpstr>Фиксация различных поз (в упрощенном варианте)</vt:lpstr>
      <vt:lpstr>Увеличение продолжительности фиксации </vt:lpstr>
      <vt:lpstr>Равновесия на подвижной опоре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техники выполнения равновесий в эстетической гимнастике</dc:title>
  <dc:creator>Студент</dc:creator>
  <cp:lastModifiedBy>Студент</cp:lastModifiedBy>
  <cp:revision>32</cp:revision>
  <dcterms:created xsi:type="dcterms:W3CDTF">2023-10-31T10:09:54Z</dcterms:created>
  <dcterms:modified xsi:type="dcterms:W3CDTF">2023-11-27T08:21:52Z</dcterms:modified>
</cp:coreProperties>
</file>