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D9258-408E-4D5B-A0C8-E9F52D98BF53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70A5D-B4C1-4564-8B40-EED04E7074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77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lympicchannel.com/ru/athletes/detail/usain-bolt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egzdorov.ru/category/zdorov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94B97-49CF-A2BE-0E58-DB8D0E3F8E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5034" y="1229664"/>
            <a:ext cx="10223309" cy="1825096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постановки стоп и тела </a:t>
            </a:r>
            <a:b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спринтеров в легкой атлетике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B14D4-79AE-3C17-D665-FC94DB1A86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0" y="4367306"/>
            <a:ext cx="8364070" cy="1952811"/>
          </a:xfrm>
        </p:spPr>
        <p:txBody>
          <a:bodyPr>
            <a:normAutofit fontScale="92500"/>
          </a:bodyPr>
          <a:lstStyle/>
          <a:p>
            <a:pPr algn="r"/>
            <a:r>
              <a:rPr lang="ru-RU" b="1" dirty="0"/>
              <a:t>Работу выполнила Вайталова А.С</a:t>
            </a:r>
          </a:p>
          <a:p>
            <a:pPr algn="r"/>
            <a:r>
              <a:rPr lang="ru-RU" b="1" dirty="0"/>
              <a:t>Студентка 201 группы ФГБОУ ВО «ВГАФК»</a:t>
            </a:r>
          </a:p>
          <a:p>
            <a:pPr algn="r"/>
            <a:r>
              <a:rPr lang="ru-RU" b="1" dirty="0"/>
              <a:t>Руководители:</a:t>
            </a:r>
          </a:p>
          <a:p>
            <a:pPr algn="r"/>
            <a:r>
              <a:rPr lang="ru-RU" b="1" dirty="0" err="1"/>
              <a:t>Лущик</a:t>
            </a:r>
            <a:r>
              <a:rPr lang="ru-RU" b="1" dirty="0"/>
              <a:t> И.В, доцент кафедры </a:t>
            </a:r>
            <a:r>
              <a:rPr lang="ru-RU" b="1" dirty="0" err="1"/>
              <a:t>ТиТФКиС</a:t>
            </a:r>
            <a:r>
              <a:rPr lang="ru-RU" b="1" dirty="0"/>
              <a:t> ФГБОУ ВО «ВГАФК» и</a:t>
            </a:r>
          </a:p>
          <a:p>
            <a:pPr algn="r"/>
            <a:r>
              <a:rPr lang="ru-RU" b="1" dirty="0"/>
              <a:t>Абдрахманова И.В, доцент кафедры </a:t>
            </a:r>
            <a:r>
              <a:rPr lang="ru-RU" b="1" dirty="0" err="1"/>
              <a:t>ТиТФКиС</a:t>
            </a:r>
            <a:r>
              <a:rPr lang="ru-RU" b="1" dirty="0"/>
              <a:t> ФГБОУ ВО «ВГАФК»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5678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56F06D-5009-7C60-2F5D-7C9F673E5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5718" y="145808"/>
            <a:ext cx="6221506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Финиширование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8B44C53-C1BD-1E5C-8091-853E653F2A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855" y="1880160"/>
            <a:ext cx="5838721" cy="4024313"/>
          </a:xfr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1558D2C1-DDD6-A791-F4BF-62E81701C96B}"/>
              </a:ext>
            </a:extLst>
          </p:cNvPr>
          <p:cNvSpPr/>
          <p:nvPr/>
        </p:nvSpPr>
        <p:spPr>
          <a:xfrm>
            <a:off x="6744156" y="1743636"/>
            <a:ext cx="5082989" cy="19094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4F87AC-BCD0-1598-EA45-A86B27D4FE1E}"/>
              </a:ext>
            </a:extLst>
          </p:cNvPr>
          <p:cNvSpPr txBox="1"/>
          <p:nvPr/>
        </p:nvSpPr>
        <p:spPr>
          <a:xfrm>
            <a:off x="6744156" y="1728881"/>
            <a:ext cx="5205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Спринтер считается финишировавшим тогда, когда он в стремительном порыве сбивает финишную ленту своими плечами. На крупных соревнованиях ленты давно не используют, а непосредственный момент финиша регистрируют по плечам спортсмена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90FD97D-1D40-2E04-49FF-1AD653AB1AF5}"/>
              </a:ext>
            </a:extLst>
          </p:cNvPr>
          <p:cNvSpPr/>
          <p:nvPr/>
        </p:nvSpPr>
        <p:spPr>
          <a:xfrm>
            <a:off x="6744156" y="4392706"/>
            <a:ext cx="5205363" cy="19094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4F53-EF51-9137-1BD2-CE27EEEC92CB}"/>
              </a:ext>
            </a:extLst>
          </p:cNvPr>
          <p:cNvSpPr txBox="1"/>
          <p:nvPr/>
        </p:nvSpPr>
        <p:spPr>
          <a:xfrm>
            <a:off x="6822141" y="4392706"/>
            <a:ext cx="473336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Обычно при пересечении линии финиша бегун делает резкое движение своими плечами вперёд. Интересно, что иногда это помогает вырвать доли секунды у соперника.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6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9AB1A5-0FEA-69AD-3371-DD4EE47D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8470" y="0"/>
            <a:ext cx="6302188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Великие спринтеры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3119E46-2518-78C5-54BE-AC38133274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094" y="1810870"/>
            <a:ext cx="3505199" cy="2268071"/>
          </a:xfr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1CEF36D-A6B4-A949-0DE7-9AC824344000}"/>
              </a:ext>
            </a:extLst>
          </p:cNvPr>
          <p:cNvSpPr/>
          <p:nvPr/>
        </p:nvSpPr>
        <p:spPr>
          <a:xfrm>
            <a:off x="4805081" y="1951017"/>
            <a:ext cx="6965576" cy="192707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551FD6A-E7DA-27EB-D830-2D33540E2175}"/>
              </a:ext>
            </a:extLst>
          </p:cNvPr>
          <p:cNvSpPr/>
          <p:nvPr/>
        </p:nvSpPr>
        <p:spPr>
          <a:xfrm>
            <a:off x="4805081" y="4277455"/>
            <a:ext cx="6965576" cy="24249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C7D557-ABC0-21E5-7F6D-B5847AA5963A}"/>
              </a:ext>
            </a:extLst>
          </p:cNvPr>
          <p:cNvSpPr txBox="1"/>
          <p:nvPr/>
        </p:nvSpPr>
        <p:spPr>
          <a:xfrm>
            <a:off x="4916596" y="2098945"/>
            <a:ext cx="58558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Самый быстрый человек в мире, восьмикратный олимпийский чемпион </a:t>
            </a:r>
            <a:r>
              <a:rPr lang="ru-RU" sz="2000" b="1" i="0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Усэйн</a:t>
            </a:r>
            <a:r>
              <a:rPr lang="ru-RU" sz="20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Болт</a:t>
            </a:r>
            <a:endParaRPr lang="ru-RU" sz="2000" b="1" i="0" u="sng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Болта восемь золотых олимпийских медалей и два сумасшедших действующих мировых рекорда – 9,58 секунды на 100 метров и 19,19 – на 200 метров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9FC4E1-51EF-1765-FCE6-FBE1723E8765}"/>
              </a:ext>
            </a:extLst>
          </p:cNvPr>
          <p:cNvSpPr txBox="1"/>
          <p:nvPr/>
        </p:nvSpPr>
        <p:spPr>
          <a:xfrm>
            <a:off x="4916596" y="4448261"/>
            <a:ext cx="67425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быстрая женщина в мире </a:t>
            </a:r>
            <a:r>
              <a:rPr lang="ru-RU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Ша'Карри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Ричардсон</a:t>
            </a:r>
          </a:p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 </a:t>
            </a:r>
            <a:r>
              <a:rPr lang="ru-RU" sz="2000" b="1" i="0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Ша</a:t>
            </a:r>
            <a:r>
              <a:rPr lang="ru-RU" sz="2000" b="0" i="0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000" b="1" i="0" u="sng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Карри</a:t>
            </a:r>
            <a:r>
              <a:rPr lang="ru-RU" sz="2000" b="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Ричардсон</a:t>
            </a:r>
            <a:r>
              <a:rPr lang="ru-RU" sz="2000" b="0" i="0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впервые заговорили в 2019 году 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й было 19 лет, в апреле она побила свой рекорд и стала шестой самой быстрой женщиной всех времен, финишировав за 10,72 секунды в 100-метровом забеге на открытом воздухе.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2A292BE-3C8F-563C-155A-07F69F361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094" y="4355897"/>
            <a:ext cx="3505199" cy="226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67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531E0-5703-A58B-829B-DFDF71E37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6423" y="271314"/>
            <a:ext cx="5567082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48396AAC-CD37-A1EB-82CF-1C0868B12FF7}"/>
              </a:ext>
            </a:extLst>
          </p:cNvPr>
          <p:cNvSpPr/>
          <p:nvPr/>
        </p:nvSpPr>
        <p:spPr>
          <a:xfrm>
            <a:off x="1560946" y="1838037"/>
            <a:ext cx="9744363" cy="280785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F6C960-A275-FEDA-15F4-1E49CE9990D1}"/>
              </a:ext>
            </a:extLst>
          </p:cNvPr>
          <p:cNvSpPr txBox="1"/>
          <p:nvPr/>
        </p:nvSpPr>
        <p:spPr>
          <a:xfrm>
            <a:off x="1721223" y="1810735"/>
            <a:ext cx="89098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Спринтерская техника очень важна для достижения высоких результатов в беге. Каждый ее элемент требует систематической отработки и повторения для того, чтобы получилось перенести правильные движения на бег.</a:t>
            </a:r>
          </a:p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Правильная техника бега на короткие дистанции подразумевает частый и длинный шаг. С каждым толчком ноги атлет стремится преодолеть как можно большее расстояние, при этом, максимально наращивая темп этих толчков. Двигаться нужно на высокой скорости, что требует сильно развитого чувства выносливости и координации. Важно полностью сконцентрироваться на задаче, не отвлекаясь ни на что вокруг.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5555686-3196-F9EE-F549-482C2900F112}"/>
              </a:ext>
            </a:extLst>
          </p:cNvPr>
          <p:cNvSpPr/>
          <p:nvPr/>
        </p:nvSpPr>
        <p:spPr>
          <a:xfrm>
            <a:off x="1828800" y="4974054"/>
            <a:ext cx="9365673" cy="136814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8D3611-8353-7D4E-6303-5C04726EA299}"/>
              </a:ext>
            </a:extLst>
          </p:cNvPr>
          <p:cNvSpPr txBox="1"/>
          <p:nvPr/>
        </p:nvSpPr>
        <p:spPr>
          <a:xfrm>
            <a:off x="1956072" y="4919460"/>
            <a:ext cx="81250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Малейшая потеря внимания грозит снижением скорости. За метр до финиша предпринимается специальный бросок – он помогает активизировать остатки сил для финального рывка. Спортсмены должны уметь с первых же секунд забега набирать предельную скорость и не терять ее на протяжении всей дистанции.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01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1F6D2-973F-EE6F-08EA-DA0A3253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612" y="32510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стоп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3BE75A9-4551-F15F-5EB6-FCD1AF041D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860" y="1972235"/>
            <a:ext cx="4518210" cy="4007224"/>
          </a:xfr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7D00366-F8B9-2F65-FFF7-E46F5E72BE68}"/>
              </a:ext>
            </a:extLst>
          </p:cNvPr>
          <p:cNvSpPr/>
          <p:nvPr/>
        </p:nvSpPr>
        <p:spPr>
          <a:xfrm>
            <a:off x="7109012" y="1828978"/>
            <a:ext cx="3884147" cy="187362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80A7AB-783D-77CE-758A-E5B95490DE7B}"/>
              </a:ext>
            </a:extLst>
          </p:cNvPr>
          <p:cNvSpPr txBox="1"/>
          <p:nvPr/>
        </p:nvSpPr>
        <p:spPr>
          <a:xfrm>
            <a:off x="7194177" y="1972235"/>
            <a:ext cx="2922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 это основная расстановка стартовых колодок, с которой начинают все.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0344662-5AEF-04CB-68D4-021E092B244A}"/>
              </a:ext>
            </a:extLst>
          </p:cNvPr>
          <p:cNvSpPr/>
          <p:nvPr/>
        </p:nvSpPr>
        <p:spPr>
          <a:xfrm>
            <a:off x="7109012" y="3975847"/>
            <a:ext cx="4018617" cy="205291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0D4F79-2BC3-10D0-C5B1-8EBF4F5FF9D3}"/>
              </a:ext>
            </a:extLst>
          </p:cNvPr>
          <p:cNvSpPr txBox="1"/>
          <p:nvPr/>
        </p:nvSpPr>
        <p:spPr>
          <a:xfrm>
            <a:off x="7109012" y="4186694"/>
            <a:ext cx="41303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1 - стопа до самой основы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2 - стопы до первой колодки(толчковой ноги)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3 - стопы до второй колодки(маховой ноги)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838542EB-681E-EF97-A65D-F0FECE8825FE}"/>
              </a:ext>
            </a:extLst>
          </p:cNvPr>
          <p:cNvSpPr/>
          <p:nvPr/>
        </p:nvSpPr>
        <p:spPr>
          <a:xfrm>
            <a:off x="4164105" y="2949744"/>
            <a:ext cx="188259" cy="77992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5DB2830F-B32E-72D3-00B8-DDCB30AF34E5}"/>
              </a:ext>
            </a:extLst>
          </p:cNvPr>
          <p:cNvSpPr/>
          <p:nvPr/>
        </p:nvSpPr>
        <p:spPr>
          <a:xfrm>
            <a:off x="3305546" y="2949744"/>
            <a:ext cx="188259" cy="77992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5FA1D443-A611-DE5C-E5A7-969462E1EB91}"/>
              </a:ext>
            </a:extLst>
          </p:cNvPr>
          <p:cNvSpPr/>
          <p:nvPr/>
        </p:nvSpPr>
        <p:spPr>
          <a:xfrm>
            <a:off x="2541116" y="2949744"/>
            <a:ext cx="188259" cy="77992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47F0DE75-0536-DD1E-4DE7-19754A2BA07B}"/>
              </a:ext>
            </a:extLst>
          </p:cNvPr>
          <p:cNvSpPr/>
          <p:nvPr/>
        </p:nvSpPr>
        <p:spPr>
          <a:xfrm>
            <a:off x="1684231" y="2949744"/>
            <a:ext cx="188259" cy="779929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313B0-3C71-14D0-3325-7E8F8E396A97}"/>
              </a:ext>
            </a:extLst>
          </p:cNvPr>
          <p:cNvSpPr txBox="1"/>
          <p:nvPr/>
        </p:nvSpPr>
        <p:spPr>
          <a:xfrm>
            <a:off x="3478115" y="3344192"/>
            <a:ext cx="3316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E38218-7D57-155F-2A98-4437A8B5D9BC}"/>
              </a:ext>
            </a:extLst>
          </p:cNvPr>
          <p:cNvSpPr txBox="1"/>
          <p:nvPr/>
        </p:nvSpPr>
        <p:spPr>
          <a:xfrm>
            <a:off x="2720975" y="3330921"/>
            <a:ext cx="326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A968A-A3AA-F3E5-0E15-D56326FBE8FA}"/>
              </a:ext>
            </a:extLst>
          </p:cNvPr>
          <p:cNvSpPr txBox="1"/>
          <p:nvPr/>
        </p:nvSpPr>
        <p:spPr>
          <a:xfrm>
            <a:off x="1792196" y="3295674"/>
            <a:ext cx="3696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64940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00F510-2D22-A416-3180-014E43DD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741" y="468538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Стартовые положения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E3FCB07C-C3C2-54EC-2B61-A57AEDA8DE3E}"/>
              </a:ext>
            </a:extLst>
          </p:cNvPr>
          <p:cNvSpPr/>
          <p:nvPr/>
        </p:nvSpPr>
        <p:spPr>
          <a:xfrm>
            <a:off x="7270377" y="2366683"/>
            <a:ext cx="4334808" cy="29645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51107E-E7CB-BFD2-EB77-B83956D55B4C}"/>
              </a:ext>
            </a:extLst>
          </p:cNvPr>
          <p:cNvSpPr txBox="1"/>
          <p:nvPr/>
        </p:nvSpPr>
        <p:spPr>
          <a:xfrm>
            <a:off x="7470028" y="2879481"/>
            <a:ext cx="3935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545454"/>
                </a:solidFill>
                <a:effectLst/>
                <a:latin typeface="Helvetica" panose="020B0604020202020204" pitchFamily="34" charset="0"/>
              </a:rPr>
              <a:t> 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Носки не должны касаться земли – они должны быть на уровне колодок. Для максимального отталкивающего усилия ваша ступня должна полностью располагаться на колодке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AA6191B-2B8F-6DE8-FEE8-7CFD9E616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318" y="2065113"/>
            <a:ext cx="5460682" cy="4024313"/>
          </a:xfrm>
        </p:spPr>
      </p:pic>
    </p:spTree>
    <p:extLst>
      <p:ext uri="{BB962C8B-B14F-4D97-AF65-F5344CB8AC3E}">
        <p14:creationId xmlns:p14="http://schemas.microsoft.com/office/powerpoint/2010/main" val="275537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2C16E-ADCD-93D5-BD37-86AABF3F1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1891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на колодках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C7C0F61-646A-A85A-715B-F72301AE53A5}"/>
              </a:ext>
            </a:extLst>
          </p:cNvPr>
          <p:cNvSpPr/>
          <p:nvPr/>
        </p:nvSpPr>
        <p:spPr>
          <a:xfrm>
            <a:off x="6909900" y="1529674"/>
            <a:ext cx="4677249" cy="23273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220CC-762D-761F-7A52-ABAAE4DDF381}"/>
              </a:ext>
            </a:extLst>
          </p:cNvPr>
          <p:cNvSpPr txBox="1"/>
          <p:nvPr/>
        </p:nvSpPr>
        <p:spPr>
          <a:xfrm>
            <a:off x="7006157" y="1552868"/>
            <a:ext cx="4832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команде «На старт» вы должны присесть, руки на ширине плеч, кончики пальцев прямо перед линией</a:t>
            </a:r>
            <a:r>
              <a:rPr lang="ru-RU" sz="2000" b="0" i="0" dirty="0">
                <a:solidFill>
                  <a:srgbClr val="54545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Держите локти прямо, пока не услышите выстрел. Так ваши руки позволят максимально быстро оттолкнуться от колодок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: штриховая вправо 8">
            <a:extLst>
              <a:ext uri="{FF2B5EF4-FFF2-40B4-BE49-F238E27FC236}">
                <a16:creationId xmlns:a16="http://schemas.microsoft.com/office/drawing/2014/main" id="{659C6308-1D32-24E5-4D56-7C5353489287}"/>
              </a:ext>
            </a:extLst>
          </p:cNvPr>
          <p:cNvSpPr/>
          <p:nvPr/>
        </p:nvSpPr>
        <p:spPr>
          <a:xfrm>
            <a:off x="5421382" y="2352099"/>
            <a:ext cx="1147482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9F02AF88-5E5C-9840-105C-AD9FFC738A19}"/>
              </a:ext>
            </a:extLst>
          </p:cNvPr>
          <p:cNvSpPr/>
          <p:nvPr/>
        </p:nvSpPr>
        <p:spPr>
          <a:xfrm>
            <a:off x="6909900" y="4333243"/>
            <a:ext cx="4733197" cy="199016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2AE3B3-9960-18CD-0E75-0008DE4F0E06}"/>
              </a:ext>
            </a:extLst>
          </p:cNvPr>
          <p:cNvSpPr txBox="1"/>
          <p:nvPr/>
        </p:nvSpPr>
        <p:spPr>
          <a:xfrm>
            <a:off x="6909899" y="4451483"/>
            <a:ext cx="47331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Поверните кисти наружу, чтобы ладони и локти были обращены назад. Затем разверните руки назад, чтобы ладони были обращены наружу. Локти по-прежнему должны быть обращены назад.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штриховая вправо 17">
            <a:extLst>
              <a:ext uri="{FF2B5EF4-FFF2-40B4-BE49-F238E27FC236}">
                <a16:creationId xmlns:a16="http://schemas.microsoft.com/office/drawing/2014/main" id="{C173EECE-FDBF-ABD1-1B11-C8F4B8133E86}"/>
              </a:ext>
            </a:extLst>
          </p:cNvPr>
          <p:cNvSpPr/>
          <p:nvPr/>
        </p:nvSpPr>
        <p:spPr>
          <a:xfrm>
            <a:off x="5519497" y="5056959"/>
            <a:ext cx="1147482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1D41FAFC-DA10-2C36-A9AC-008E00AA21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963" y="1326584"/>
            <a:ext cx="4750882" cy="2375441"/>
          </a:xfr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DAB3166-9E2F-8EB8-18BE-70613EE60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63" y="3857070"/>
            <a:ext cx="4750882" cy="282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81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8F847-70DF-6FCC-F02D-2771442EE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693" y="158782"/>
            <a:ext cx="8610600" cy="1293028"/>
          </a:xfrm>
        </p:spPr>
        <p:txBody>
          <a:bodyPr>
            <a:no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Взрывное начало движения!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4A55E21-B76D-8185-3762-1C54B3A622CC}"/>
              </a:ext>
            </a:extLst>
          </p:cNvPr>
          <p:cNvSpPr/>
          <p:nvPr/>
        </p:nvSpPr>
        <p:spPr>
          <a:xfrm>
            <a:off x="6819900" y="3829564"/>
            <a:ext cx="4442010" cy="270734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8C21D-11B5-F1D9-C5A1-921E51B46FFA}"/>
              </a:ext>
            </a:extLst>
          </p:cNvPr>
          <p:cNvSpPr txBox="1"/>
          <p:nvPr/>
        </p:nvSpPr>
        <p:spPr>
          <a:xfrm>
            <a:off x="6889378" y="3905961"/>
            <a:ext cx="44420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первого шага махните рукой прямо назад, а вторую руку распрямите прямо над головой в подчеркнутой манере, при этом переднее колено должно подняться максимально высоко. Так вы сможете выполнить длинный и мощный первый шаг.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484EC0D-3E4F-7E28-CADB-2037B756FD16}"/>
              </a:ext>
            </a:extLst>
          </p:cNvPr>
          <p:cNvSpPr/>
          <p:nvPr/>
        </p:nvSpPr>
        <p:spPr>
          <a:xfrm>
            <a:off x="6632760" y="1368963"/>
            <a:ext cx="4816289" cy="220083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4A51AC-C674-5BCE-D840-D36AD9EEA473}"/>
              </a:ext>
            </a:extLst>
          </p:cNvPr>
          <p:cNvSpPr txBox="1"/>
          <p:nvPr/>
        </p:nvSpPr>
        <p:spPr>
          <a:xfrm>
            <a:off x="6632760" y="1490008"/>
            <a:ext cx="5123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оманда «Внимание»-поднимите таз, оставаясь в согнутом положении. </a:t>
            </a: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слышав выстрел, с силой выдыхайте в момент отталкивания от колодок. Необходимо выполнить длинные и мощные, а не короткие и быстрые шаги.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53C65A4E-EBFF-8D35-99B3-4712AA0F2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97" y="1817407"/>
            <a:ext cx="5096659" cy="4024313"/>
          </a:xfrm>
        </p:spPr>
      </p:pic>
    </p:spTree>
    <p:extLst>
      <p:ext uri="{BB962C8B-B14F-4D97-AF65-F5344CB8AC3E}">
        <p14:creationId xmlns:p14="http://schemas.microsoft.com/office/powerpoint/2010/main" val="165868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78EA3-B192-65DA-E6CD-E1E4F5DCD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8659" y="100985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Экипировка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840FBC05-0187-A119-BDF1-8F11ABD1E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0426" y="1141437"/>
            <a:ext cx="4123765" cy="3371461"/>
          </a:xfr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FD08F0E-5241-97DA-9792-426BB65E8AF3}"/>
              </a:ext>
            </a:extLst>
          </p:cNvPr>
          <p:cNvSpPr/>
          <p:nvPr/>
        </p:nvSpPr>
        <p:spPr>
          <a:xfrm>
            <a:off x="342875" y="1423707"/>
            <a:ext cx="4598893" cy="22053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3839D-C9ED-370C-7564-6DCC98284571}"/>
              </a:ext>
            </a:extLst>
          </p:cNvPr>
          <p:cNvSpPr txBox="1"/>
          <p:nvPr/>
        </p:nvSpPr>
        <p:spPr>
          <a:xfrm>
            <a:off x="467800" y="1423707"/>
            <a:ext cx="45988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Важнейшее значение имеет специальная, обувь- </a:t>
            </a:r>
          </a:p>
          <a:p>
            <a:r>
              <a:rPr lang="ru-RU" sz="20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легкоатлетические шиповки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Шипы обеспечивают идеальное сцепление при минимальном контакте с поверхностью, увеличивая эффективность отталкивания. 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BD0305C-799C-433B-4A6D-51FBB00AE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161" y="3999912"/>
            <a:ext cx="4347882" cy="2767585"/>
          </a:xfrm>
          <a:prstGeom prst="rect">
            <a:avLst/>
          </a:prstGeom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9BD1A29E-47E8-51E1-1EC0-D4F2A20DDA64}"/>
              </a:ext>
            </a:extLst>
          </p:cNvPr>
          <p:cNvSpPr/>
          <p:nvPr/>
        </p:nvSpPr>
        <p:spPr>
          <a:xfrm>
            <a:off x="342875" y="4188208"/>
            <a:ext cx="5245460" cy="23909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766CD4-2D6A-DB9C-D957-AE1275AC7CF2}"/>
              </a:ext>
            </a:extLst>
          </p:cNvPr>
          <p:cNvSpPr txBox="1"/>
          <p:nvPr/>
        </p:nvSpPr>
        <p:spPr>
          <a:xfrm>
            <a:off x="347354" y="4260321"/>
            <a:ext cx="5240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Важный принцип-легкость. Тяжелый вариант, стесняющий движения, не позволят реализовать силы полностью.</a:t>
            </a:r>
            <a:r>
              <a:rPr lang="ru-RU" sz="2000" b="0" i="0" dirty="0">
                <a:solidFill>
                  <a:srgbClr val="3A3A3A"/>
                </a:solidFill>
                <a:effectLst/>
                <a:latin typeface="-apple-system"/>
              </a:rPr>
              <a:t> </a:t>
            </a:r>
            <a:r>
              <a:rPr lang="ru-RU" sz="2000" b="0" i="0" dirty="0">
                <a:solidFill>
                  <a:srgbClr val="3A3A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должна быть 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облегающий, но не сковывающий движения контур. Качественное обмундирование-залог того, что бег принесет удовольствие и </a:t>
            </a:r>
            <a:r>
              <a:rPr lang="ru-RU" sz="20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укрепит здоровье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трелка: штриховая вправо 25">
            <a:extLst>
              <a:ext uri="{FF2B5EF4-FFF2-40B4-BE49-F238E27FC236}">
                <a16:creationId xmlns:a16="http://schemas.microsoft.com/office/drawing/2014/main" id="{97CBC223-FA75-75EC-DD29-B5736D2D2E28}"/>
              </a:ext>
            </a:extLst>
          </p:cNvPr>
          <p:cNvSpPr/>
          <p:nvPr/>
        </p:nvSpPr>
        <p:spPr>
          <a:xfrm>
            <a:off x="5353092" y="2396368"/>
            <a:ext cx="1147482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штриховая вправо 26">
            <a:extLst>
              <a:ext uri="{FF2B5EF4-FFF2-40B4-BE49-F238E27FC236}">
                <a16:creationId xmlns:a16="http://schemas.microsoft.com/office/drawing/2014/main" id="{9F9E550A-2871-7D4D-F2B1-0897570A93E0}"/>
              </a:ext>
            </a:extLst>
          </p:cNvPr>
          <p:cNvSpPr/>
          <p:nvPr/>
        </p:nvSpPr>
        <p:spPr>
          <a:xfrm>
            <a:off x="5762041" y="5002267"/>
            <a:ext cx="916665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81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имвол &quot;Запрещено&quot; 18">
            <a:extLst>
              <a:ext uri="{FF2B5EF4-FFF2-40B4-BE49-F238E27FC236}">
                <a16:creationId xmlns:a16="http://schemas.microsoft.com/office/drawing/2014/main" id="{149AB4D3-121F-CF87-9FB1-3317904A2371}"/>
              </a:ext>
            </a:extLst>
          </p:cNvPr>
          <p:cNvSpPr/>
          <p:nvPr/>
        </p:nvSpPr>
        <p:spPr>
          <a:xfrm>
            <a:off x="324688" y="4745971"/>
            <a:ext cx="2124635" cy="1878106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имвол &quot;Запрещено&quot; 17">
            <a:extLst>
              <a:ext uri="{FF2B5EF4-FFF2-40B4-BE49-F238E27FC236}">
                <a16:creationId xmlns:a16="http://schemas.microsoft.com/office/drawing/2014/main" id="{25457DDA-AD6B-FA40-C8B3-153EBD438C82}"/>
              </a:ext>
            </a:extLst>
          </p:cNvPr>
          <p:cNvSpPr/>
          <p:nvPr/>
        </p:nvSpPr>
        <p:spPr>
          <a:xfrm>
            <a:off x="379317" y="1272987"/>
            <a:ext cx="2124635" cy="1878106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Символ &quot;Запрещено&quot; 16">
            <a:extLst>
              <a:ext uri="{FF2B5EF4-FFF2-40B4-BE49-F238E27FC236}">
                <a16:creationId xmlns:a16="http://schemas.microsoft.com/office/drawing/2014/main" id="{D7AC7F14-F8D4-3B94-FD8F-3600D3402F99}"/>
              </a:ext>
            </a:extLst>
          </p:cNvPr>
          <p:cNvSpPr/>
          <p:nvPr/>
        </p:nvSpPr>
        <p:spPr>
          <a:xfrm>
            <a:off x="2508434" y="2949386"/>
            <a:ext cx="2124635" cy="1878106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2ADFA5-38AD-8B1A-BCE7-C11098E9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623" y="65126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EC476EE-C830-0D38-8945-0F8583DEC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90" y="1519517"/>
            <a:ext cx="1850091" cy="1385047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D6FE6B-ECFB-D181-EAED-1B96520A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083" y="3189193"/>
            <a:ext cx="1787339" cy="138504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4C7F08-6A85-FD12-D116-45E3183A82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90" y="4935071"/>
            <a:ext cx="1787338" cy="1499907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D7F3B0C-2694-B7BA-AE1E-502C4AD9F908}"/>
              </a:ext>
            </a:extLst>
          </p:cNvPr>
          <p:cNvSpPr/>
          <p:nvPr/>
        </p:nvSpPr>
        <p:spPr>
          <a:xfrm>
            <a:off x="5952567" y="5227809"/>
            <a:ext cx="5812492" cy="109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4DFE6-9CDB-2A14-8F4F-9E8985565E08}"/>
              </a:ext>
            </a:extLst>
          </p:cNvPr>
          <p:cNvSpPr txBox="1"/>
          <p:nvPr/>
        </p:nvSpPr>
        <p:spPr>
          <a:xfrm>
            <a:off x="6096000" y="5284453"/>
            <a:ext cx="391757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Таз поднят слишком высоко, ноги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и напряжены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FEEFA56-C067-9216-0CBA-096FB64CF2C9}"/>
              </a:ext>
            </a:extLst>
          </p:cNvPr>
          <p:cNvSpPr/>
          <p:nvPr/>
        </p:nvSpPr>
        <p:spPr>
          <a:xfrm>
            <a:off x="5952566" y="3390660"/>
            <a:ext cx="5812492" cy="109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F92CA79-FB50-1095-21F0-4A02B0098770}"/>
              </a:ext>
            </a:extLst>
          </p:cNvPr>
          <p:cNvSpPr/>
          <p:nvPr/>
        </p:nvSpPr>
        <p:spPr>
          <a:xfrm>
            <a:off x="5952566" y="1599360"/>
            <a:ext cx="5812492" cy="109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75DAD5-959F-7267-2C0D-EA8521314F9C}"/>
              </a:ext>
            </a:extLst>
          </p:cNvPr>
          <p:cNvSpPr txBox="1"/>
          <p:nvPr/>
        </p:nvSpPr>
        <p:spPr>
          <a:xfrm>
            <a:off x="6096000" y="3404107"/>
            <a:ext cx="5065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Голова поднята высоко, большой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прогиб спины, проекция плеч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далеко за стартовой линией.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5333EB-A960-B8CC-08C8-399A215EB633}"/>
              </a:ext>
            </a:extLst>
          </p:cNvPr>
          <p:cNvSpPr txBox="1"/>
          <p:nvPr/>
        </p:nvSpPr>
        <p:spPr>
          <a:xfrm>
            <a:off x="5952566" y="1882599"/>
            <a:ext cx="3034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 прогиб спины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: штриховая вправо 21">
            <a:extLst>
              <a:ext uri="{FF2B5EF4-FFF2-40B4-BE49-F238E27FC236}">
                <a16:creationId xmlns:a16="http://schemas.microsoft.com/office/drawing/2014/main" id="{B7DCD574-2C22-F47E-65A3-4DEACB93EB29}"/>
              </a:ext>
            </a:extLst>
          </p:cNvPr>
          <p:cNvSpPr/>
          <p:nvPr/>
        </p:nvSpPr>
        <p:spPr>
          <a:xfrm>
            <a:off x="3534892" y="1823703"/>
            <a:ext cx="1147482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штриховая вправо 22">
            <a:extLst>
              <a:ext uri="{FF2B5EF4-FFF2-40B4-BE49-F238E27FC236}">
                <a16:creationId xmlns:a16="http://schemas.microsoft.com/office/drawing/2014/main" id="{330B3773-8235-6F16-6376-C5F55B7000EC}"/>
              </a:ext>
            </a:extLst>
          </p:cNvPr>
          <p:cNvSpPr/>
          <p:nvPr/>
        </p:nvSpPr>
        <p:spPr>
          <a:xfrm>
            <a:off x="4912655" y="3666324"/>
            <a:ext cx="934290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штриховая вправо 23">
            <a:extLst>
              <a:ext uri="{FF2B5EF4-FFF2-40B4-BE49-F238E27FC236}">
                <a16:creationId xmlns:a16="http://schemas.microsoft.com/office/drawing/2014/main" id="{C589B611-E9F0-7E23-C93E-0D0FCE51B6F6}"/>
              </a:ext>
            </a:extLst>
          </p:cNvPr>
          <p:cNvSpPr/>
          <p:nvPr/>
        </p:nvSpPr>
        <p:spPr>
          <a:xfrm>
            <a:off x="3585882" y="5503473"/>
            <a:ext cx="1147482" cy="546847"/>
          </a:xfrm>
          <a:prstGeom prst="strip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9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имвол &quot;Запрещено&quot; 12">
            <a:extLst>
              <a:ext uri="{FF2B5EF4-FFF2-40B4-BE49-F238E27FC236}">
                <a16:creationId xmlns:a16="http://schemas.microsoft.com/office/drawing/2014/main" id="{CF8B75A3-884C-2A40-E60B-B35554DD9760}"/>
              </a:ext>
            </a:extLst>
          </p:cNvPr>
          <p:cNvSpPr/>
          <p:nvPr/>
        </p:nvSpPr>
        <p:spPr>
          <a:xfrm>
            <a:off x="9558337" y="4972261"/>
            <a:ext cx="2088775" cy="1585202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имвол &quot;Запрещено&quot; 11">
            <a:extLst>
              <a:ext uri="{FF2B5EF4-FFF2-40B4-BE49-F238E27FC236}">
                <a16:creationId xmlns:a16="http://schemas.microsoft.com/office/drawing/2014/main" id="{39E6A916-D724-656F-CC3A-E060BE30B0C5}"/>
              </a:ext>
            </a:extLst>
          </p:cNvPr>
          <p:cNvSpPr/>
          <p:nvPr/>
        </p:nvSpPr>
        <p:spPr>
          <a:xfrm>
            <a:off x="9588732" y="3149919"/>
            <a:ext cx="2088776" cy="1757748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имвол &quot;Запрещено&quot; 10">
            <a:extLst>
              <a:ext uri="{FF2B5EF4-FFF2-40B4-BE49-F238E27FC236}">
                <a16:creationId xmlns:a16="http://schemas.microsoft.com/office/drawing/2014/main" id="{C2876F5F-1985-824E-9FDC-BA879F01D405}"/>
              </a:ext>
            </a:extLst>
          </p:cNvPr>
          <p:cNvSpPr/>
          <p:nvPr/>
        </p:nvSpPr>
        <p:spPr>
          <a:xfrm>
            <a:off x="9567742" y="1500123"/>
            <a:ext cx="1970275" cy="1585202"/>
          </a:xfrm>
          <a:prstGeom prst="noSmoking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ABE024-DD38-B450-224A-4652743DA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4069" y="163737"/>
            <a:ext cx="7566213" cy="1293028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Исправление ошибок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5B4A7FB-0149-0552-0C99-71D3DC505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47983" y="1685365"/>
            <a:ext cx="1809794" cy="1214718"/>
          </a:xfr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1AD2E15-FF3B-FC28-4600-5DAEFC7C7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7983" y="3294700"/>
            <a:ext cx="1970275" cy="14248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AD1B54-8705-1874-7C92-830D9A798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7984" y="5154146"/>
            <a:ext cx="1809794" cy="1183341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FF261217-9F53-17BD-3523-6BE54FE79D0A}"/>
              </a:ext>
            </a:extLst>
          </p:cNvPr>
          <p:cNvSpPr/>
          <p:nvPr/>
        </p:nvSpPr>
        <p:spPr>
          <a:xfrm>
            <a:off x="1210236" y="1801907"/>
            <a:ext cx="5812492" cy="109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819D087-4062-B9BF-D52C-3A57D74A3663}"/>
              </a:ext>
            </a:extLst>
          </p:cNvPr>
          <p:cNvSpPr/>
          <p:nvPr/>
        </p:nvSpPr>
        <p:spPr>
          <a:xfrm>
            <a:off x="1210236" y="3479705"/>
            <a:ext cx="5812492" cy="109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0E24A84-E814-9083-C5B9-79B05C4CB619}"/>
              </a:ext>
            </a:extLst>
          </p:cNvPr>
          <p:cNvSpPr/>
          <p:nvPr/>
        </p:nvSpPr>
        <p:spPr>
          <a:xfrm>
            <a:off x="1210236" y="5143307"/>
            <a:ext cx="5812492" cy="1098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E62F31-1ADE-618B-B9D6-E994A9BD6955}"/>
              </a:ext>
            </a:extLst>
          </p:cNvPr>
          <p:cNvSpPr txBox="1"/>
          <p:nvPr/>
        </p:nvSpPr>
        <p:spPr>
          <a:xfrm>
            <a:off x="1371358" y="5154146"/>
            <a:ext cx="4158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Согнуть</a:t>
            </a:r>
            <a:b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ноги, спину опустить</a:t>
            </a:r>
            <a:b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почти параллельно земле.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4F1F13-5551-E8D1-FB6D-C6E2271D45EF}"/>
              </a:ext>
            </a:extLst>
          </p:cNvPr>
          <p:cNvSpPr txBox="1"/>
          <p:nvPr/>
        </p:nvSpPr>
        <p:spPr>
          <a:xfrm>
            <a:off x="1371358" y="1938781"/>
            <a:ext cx="2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Голову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опустить вниз</a:t>
            </a:r>
            <a:r>
              <a:rPr lang="ru-RU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E15B55-117D-E544-82D7-8A8C234C0ECB}"/>
              </a:ext>
            </a:extLst>
          </p:cNvPr>
          <p:cNvSpPr txBox="1"/>
          <p:nvPr/>
        </p:nvSpPr>
        <p:spPr>
          <a:xfrm>
            <a:off x="1371358" y="3479705"/>
            <a:ext cx="3720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Туловище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отклонить назад, голову опустить.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27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24A896-B7B1-D629-A24A-04CCE999E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9270" y="82448"/>
            <a:ext cx="7714130" cy="1113734"/>
          </a:xfrm>
        </p:spPr>
        <p:txBody>
          <a:bodyPr>
            <a:normAutofit/>
          </a:bodyPr>
          <a:lstStyle/>
          <a:p>
            <a:pPr algn="ctr"/>
            <a:r>
              <a:rPr lang="ru-RU" sz="4800" b="1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 по дистанции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802C61EC-4461-A293-82E8-18F1AE50F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0436" y="1933949"/>
            <a:ext cx="4057904" cy="4024313"/>
          </a:xfr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B0A8248-B82E-C465-CC96-CD123CA00EAF}"/>
              </a:ext>
            </a:extLst>
          </p:cNvPr>
          <p:cNvSpPr/>
          <p:nvPr/>
        </p:nvSpPr>
        <p:spPr>
          <a:xfrm>
            <a:off x="5647767" y="1574416"/>
            <a:ext cx="6006352" cy="22322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A71CE-204E-B8AC-7FBF-63AA792A5C02}"/>
              </a:ext>
            </a:extLst>
          </p:cNvPr>
          <p:cNvSpPr txBox="1"/>
          <p:nvPr/>
        </p:nvSpPr>
        <p:spPr>
          <a:xfrm>
            <a:off x="5703109" y="1567137"/>
            <a:ext cx="60063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повышение скорости сопровождается постепенным увеличением длины шагов — 1,9÷2,4 метра;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 отметке 30 метров скорость составляет до 95% от максимально возможной;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бежать нужно плавно, без рывков;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стопа спортсмена на пятку не опирается, движение происходит с носка одной ноги на носок другой;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67E8A45-CEE1-5D7D-F6D6-C2C1095992BB}"/>
              </a:ext>
            </a:extLst>
          </p:cNvPr>
          <p:cNvSpPr/>
          <p:nvPr/>
        </p:nvSpPr>
        <p:spPr>
          <a:xfrm>
            <a:off x="5746378" y="4174757"/>
            <a:ext cx="5957045" cy="224676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A0E978-75CA-57B8-E78B-6ACE7062BED6}"/>
              </a:ext>
            </a:extLst>
          </p:cNvPr>
          <p:cNvSpPr txBox="1"/>
          <p:nvPr/>
        </p:nvSpPr>
        <p:spPr>
          <a:xfrm>
            <a:off x="5771029" y="4170305"/>
            <a:ext cx="5907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отталкивание происходит за счёт стопы, причём резко и мощно;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руки должны быть скоординированы с ногами, а также согнутыми в локте под углом 90 градусов;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кисти рук держатся </a:t>
            </a:r>
            <a:r>
              <a:rPr lang="ru-RU" sz="2000" b="0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полусжатыми</a:t>
            </a:r>
            <a:r>
              <a:rPr lang="ru-RU" sz="20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или свободно разогнутыми и двигаются вперёд и вверх до линии подбородка.</a:t>
            </a:r>
          </a:p>
        </p:txBody>
      </p:sp>
    </p:spTree>
    <p:extLst>
      <p:ext uri="{BB962C8B-B14F-4D97-AF65-F5344CB8AC3E}">
        <p14:creationId xmlns:p14="http://schemas.microsoft.com/office/powerpoint/2010/main" val="3727134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207</TotalTime>
  <Words>776</Words>
  <Application>Microsoft Office PowerPoint</Application>
  <PresentationFormat>Широкоэкранный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-apple-system</vt:lpstr>
      <vt:lpstr>Arial</vt:lpstr>
      <vt:lpstr>Calibri</vt:lpstr>
      <vt:lpstr>Century Gothic</vt:lpstr>
      <vt:lpstr>Helvetica</vt:lpstr>
      <vt:lpstr>Roboto</vt:lpstr>
      <vt:lpstr>Times New Roman</vt:lpstr>
      <vt:lpstr>След самолета</vt:lpstr>
      <vt:lpstr>Особенности постановки стоп и тела  у спринтеров в легкой атлетике</vt:lpstr>
      <vt:lpstr>Позиция стоп</vt:lpstr>
      <vt:lpstr>Стартовые положения</vt:lpstr>
      <vt:lpstr>Расположение на колодках</vt:lpstr>
      <vt:lpstr>Взрывное начало движения!</vt:lpstr>
      <vt:lpstr>Экипировка</vt:lpstr>
      <vt:lpstr>Ошибки</vt:lpstr>
      <vt:lpstr>Исправление ошибок</vt:lpstr>
      <vt:lpstr>Бег по дистанции</vt:lpstr>
      <vt:lpstr>Финиширование</vt:lpstr>
      <vt:lpstr>Великие спринтеры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Биомеханические особенности постановки стоп и тела у спринтеров в легкой атлетике</dc:title>
  <dc:creator>Анна Вайталова</dc:creator>
  <cp:lastModifiedBy>Анна Вайталова</cp:lastModifiedBy>
  <cp:revision>7</cp:revision>
  <dcterms:created xsi:type="dcterms:W3CDTF">2023-11-22T13:38:32Z</dcterms:created>
  <dcterms:modified xsi:type="dcterms:W3CDTF">2023-11-27T12:07:06Z</dcterms:modified>
</cp:coreProperties>
</file>