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29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A314D-5361-4221-AA91-6063A7F9158A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1C19D-07D5-413F-A3F1-8C278A5589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Биомеханический анализ понятий плавучесть и равновесие в плавании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8676456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Работу выполнил Иванов Илья Алексеевич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Студент 202 группы ФГБОУ ВО «ВГАФК»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Научные руководители: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Лущик</a:t>
            </a:r>
            <a:r>
              <a:rPr lang="ru-RU" sz="1800" b="1" dirty="0" smtClean="0">
                <a:solidFill>
                  <a:srgbClr val="FF0000"/>
                </a:solidFill>
              </a:rPr>
              <a:t> И. В., доцент кафедры </a:t>
            </a:r>
            <a:r>
              <a:rPr lang="ru-RU" sz="1800" b="1" dirty="0" err="1" smtClean="0">
                <a:solidFill>
                  <a:srgbClr val="FF0000"/>
                </a:solidFill>
              </a:rPr>
              <a:t>ТиТФКиС</a:t>
            </a:r>
            <a:r>
              <a:rPr lang="ru-RU" sz="1800" b="1" dirty="0" smtClean="0">
                <a:solidFill>
                  <a:srgbClr val="FF0000"/>
                </a:solidFill>
              </a:rPr>
              <a:t> ФГБОУ ВО «ВГАФК»  и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Абдрахманова</a:t>
            </a:r>
            <a:r>
              <a:rPr lang="ru-RU" sz="1800" b="1" dirty="0" smtClean="0">
                <a:solidFill>
                  <a:srgbClr val="FF0000"/>
                </a:solidFill>
              </a:rPr>
              <a:t> И. В., доцент кафедры </a:t>
            </a:r>
            <a:r>
              <a:rPr lang="ru-RU" sz="1800" b="1" dirty="0" err="1" smtClean="0">
                <a:solidFill>
                  <a:srgbClr val="FF0000"/>
                </a:solidFill>
              </a:rPr>
              <a:t>ТиТФКиС</a:t>
            </a:r>
            <a:r>
              <a:rPr lang="ru-RU" sz="1800" b="1" dirty="0" smtClean="0">
                <a:solidFill>
                  <a:srgbClr val="FF0000"/>
                </a:solidFill>
              </a:rPr>
              <a:t> ФГБОУ ВО «ВГАФК»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image_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6928"/>
          <a:stretch>
            <a:fillRect/>
          </a:stretch>
        </p:blipFill>
        <p:spPr>
          <a:xfrm>
            <a:off x="88398" y="2538453"/>
            <a:ext cx="9042540" cy="4022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411760" y="188640"/>
            <a:ext cx="410445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Виды равновесия</a:t>
            </a:r>
            <a:endParaRPr lang="ru-RU" sz="2400" b="1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0650" y="1558578"/>
            <a:ext cx="3923928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Устойчивое статическое равновесие </a:t>
            </a:r>
            <a:r>
              <a:rPr lang="ru-RU" dirty="0" smtClean="0">
                <a:latin typeface="+mj-lt"/>
              </a:rPr>
              <a:t>центр </a:t>
            </a:r>
            <a:r>
              <a:rPr lang="ru-RU" dirty="0" smtClean="0">
                <a:latin typeface="+mj-lt"/>
              </a:rPr>
              <a:t>давления расположен выше центра тяжести</a:t>
            </a:r>
            <a:endParaRPr lang="ru-RU" dirty="0"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556792"/>
            <a:ext cx="413995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Неустойчивое </a:t>
            </a:r>
            <a:r>
              <a:rPr lang="ru-RU" b="1" dirty="0" smtClean="0">
                <a:latin typeface="+mj-lt"/>
              </a:rPr>
              <a:t>статическое </a:t>
            </a:r>
            <a:r>
              <a:rPr lang="ru-RU" b="1" dirty="0" smtClean="0">
                <a:latin typeface="+mj-lt"/>
              </a:rPr>
              <a:t>равновесие </a:t>
            </a:r>
            <a:r>
              <a:rPr lang="ru-RU" dirty="0" smtClean="0">
                <a:latin typeface="+mj-lt"/>
              </a:rPr>
              <a:t>центр </a:t>
            </a:r>
            <a:r>
              <a:rPr lang="ru-RU" dirty="0" smtClean="0">
                <a:latin typeface="+mj-lt"/>
              </a:rPr>
              <a:t>тяжести расположен выше центра </a:t>
            </a:r>
            <a:r>
              <a:rPr lang="ru-RU" dirty="0" smtClean="0">
                <a:latin typeface="+mj-lt"/>
              </a:rPr>
              <a:t>давления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imag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314" y="3212976"/>
            <a:ext cx="8107895" cy="3220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64501" y="620993"/>
            <a:ext cx="4140968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Оба центра находятся в одной горизонтальной плоскости на расстоянии нескольких сантиметров друг от друга, что объясняется неоднородным строением человеческого тела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620688"/>
            <a:ext cx="4140968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Такое расположение центра тяжести и центра давления вызывает вращение тела вокруг поперечной оси, сопровождающееся опусканием ног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35488" y="2708920"/>
            <a:ext cx="4608512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lavaniye-dlya-vsyekh-8.jpg"/>
          <p:cNvPicPr>
            <a:picLocks noChangeAspect="1"/>
          </p:cNvPicPr>
          <p:nvPr/>
        </p:nvPicPr>
        <p:blipFill>
          <a:blip r:embed="rId3" cstate="print"/>
          <a:srcRect l="54725" t="31700" r="5901" b="20262"/>
          <a:stretch>
            <a:fillRect/>
          </a:stretch>
        </p:blipFill>
        <p:spPr>
          <a:xfrm>
            <a:off x="5076056" y="2924944"/>
            <a:ext cx="3600400" cy="1512168"/>
          </a:xfrm>
          <a:prstGeom prst="rect">
            <a:avLst/>
          </a:prstGeom>
        </p:spPr>
      </p:pic>
      <p:pic>
        <p:nvPicPr>
          <p:cNvPr id="5" name="Рисунок 4" descr="kak-nauchit-rebenka-plava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013176"/>
            <a:ext cx="3848100" cy="1038225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6660232" y="4293096"/>
            <a:ext cx="288032" cy="57606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32656"/>
            <a:ext cx="9144000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Если в горизонтальном положении пловец, лежащий в воде лицом вниз, сильно прогнется, то центр давления может оказаться ниже центра тяжести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708920"/>
            <a:ext cx="4067944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+mj-lt"/>
              </a:rPr>
              <a:t>В данном  случае создастся неустойчивое положение, когда, помимо уже имеющего место вращения вокруг поперечной оси (когда наблюдается опускание ног), пловец может быть развернут вокруг продольной оси, т. е. лицом вверх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htmlconvd-xEbupL_html_8801adf41ecc8e5e.jpg"/>
          <p:cNvPicPr>
            <a:picLocks noChangeAspect="1"/>
          </p:cNvPicPr>
          <p:nvPr/>
        </p:nvPicPr>
        <p:blipFill>
          <a:blip r:embed="rId3" cstate="print"/>
          <a:srcRect t="12225"/>
          <a:stretch>
            <a:fillRect/>
          </a:stretch>
        </p:blipFill>
        <p:spPr>
          <a:xfrm>
            <a:off x="611560" y="2420888"/>
            <a:ext cx="8136904" cy="4154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476672"/>
            <a:ext cx="597666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Равновесие пловца напрямую связано с его индивидуальным анатомическим строением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1340768"/>
            <a:ext cx="590465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Чем ближе точка ОЦТ к центру давления – тем лучше равновесие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540568" y="0"/>
            <a:ext cx="10305594" cy="685966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4037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7056784" cy="3969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1052736"/>
            <a:ext cx="7416824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Плавучесть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 способность тела держаться на поверхности воды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-243408"/>
            <a:ext cx="10668782" cy="7101408"/>
          </a:xfrm>
          <a:prstGeom prst="rect">
            <a:avLst/>
          </a:prstGeom>
        </p:spPr>
      </p:pic>
      <p:pic>
        <p:nvPicPr>
          <p:cNvPr id="4" name="Рисунок 3" descr="buoyancy.jpg"/>
          <p:cNvPicPr>
            <a:picLocks noChangeAspect="1"/>
          </p:cNvPicPr>
          <p:nvPr/>
        </p:nvPicPr>
        <p:blipFill>
          <a:blip r:embed="rId3" cstate="print"/>
          <a:srcRect l="8478" t="3390" r="33771"/>
          <a:stretch>
            <a:fillRect/>
          </a:stretch>
        </p:blipFill>
        <p:spPr>
          <a:xfrm>
            <a:off x="3995936" y="836712"/>
            <a:ext cx="5148064" cy="4973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340768"/>
            <a:ext cx="2952328" cy="41044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Поведение тела, находящегося в жидкости, зависит от соотношения между модулями силы тяжести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400" baseline="-25000" dirty="0" err="1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и архимедовой силы F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которые действуют на это тело. </a:t>
            </a:r>
          </a:p>
          <a:p>
            <a:pPr algn="ctr"/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01892" y="3581364"/>
            <a:ext cx="1008112" cy="13681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00" dirty="0" smtClean="0"/>
              <a:t>T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3005960" y="2007476"/>
            <a:ext cx="975821" cy="149601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50" dirty="0" smtClean="0"/>
              <a:t>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612576" y="-120164"/>
            <a:ext cx="10513168" cy="69978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556792"/>
            <a:ext cx="305983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400" baseline="-25000" dirty="0" err="1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&lt; F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тело всплывает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556792"/>
            <a:ext cx="324036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400" baseline="-25000" dirty="0" err="1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= F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тело плавает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236" y="1537015"/>
            <a:ext cx="297829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400" baseline="-25000" dirty="0" err="1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&gt; F</a:t>
            </a:r>
            <a:r>
              <a:rPr lang="ru-RU" sz="2400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 тело тонет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94926" y="126369"/>
            <a:ext cx="4896544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" pitchFamily="34" charset="0"/>
                <a:cs typeface="Calibri" pitchFamily="34" charset="0"/>
              </a:rPr>
              <a:t>Условие плавания тел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619d5c951fd67b11677962b338080a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92896"/>
            <a:ext cx="2906522" cy="205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7aa183u-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420888"/>
            <a:ext cx="2679762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turist_utonul_iz_za_ignorirovaniya_tablichek_o_zaprete_kupan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92896"/>
            <a:ext cx="3096074" cy="2062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верх 11"/>
          <p:cNvSpPr/>
          <p:nvPr/>
        </p:nvSpPr>
        <p:spPr>
          <a:xfrm>
            <a:off x="0" y="2492896"/>
            <a:ext cx="975821" cy="1496017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50" dirty="0" smtClean="0"/>
              <a:t>A</a:t>
            </a:r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3275856" y="2564904"/>
            <a:ext cx="648072" cy="122413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50" dirty="0" smtClean="0"/>
              <a:t>A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6876256" y="2708920"/>
            <a:ext cx="576064" cy="1008112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50" dirty="0" smtClean="0"/>
              <a:t>A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667128" y="3806378"/>
            <a:ext cx="1008112" cy="136815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00" dirty="0" smtClean="0"/>
              <a:t>T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275856" y="3861048"/>
            <a:ext cx="648072" cy="115212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00" dirty="0" smtClean="0"/>
              <a:t>T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51520" y="4005064"/>
            <a:ext cx="506437" cy="93507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sz="1000" dirty="0" smtClean="0"/>
              <a:t>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188640"/>
            <a:ext cx="712879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+mj-lt"/>
              </a:rPr>
              <a:t>При дыхании плавучесть изменяется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6894" y="1052736"/>
            <a:ext cx="3168352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Вдох </a:t>
            </a:r>
            <a:r>
              <a:rPr lang="ru-RU" sz="2400" b="1" dirty="0" smtClean="0">
                <a:latin typeface="+mj-lt"/>
              </a:rPr>
              <a:t>-  положительная плавучесть</a:t>
            </a:r>
          </a:p>
          <a:p>
            <a:pPr algn="ctr"/>
            <a:endParaRPr lang="ru-RU" sz="2400" b="1" dirty="0" smtClean="0">
              <a:latin typeface="+mj-lt"/>
            </a:endParaRPr>
          </a:p>
        </p:txBody>
      </p:sp>
      <p:pic>
        <p:nvPicPr>
          <p:cNvPr id="11" name="Рисунок 10" descr="Diaphragm-Movement.jpg"/>
          <p:cNvPicPr>
            <a:picLocks noChangeAspect="1"/>
          </p:cNvPicPr>
          <p:nvPr/>
        </p:nvPicPr>
        <p:blipFill>
          <a:blip r:embed="rId3" cstate="print"/>
          <a:srcRect b="11067"/>
          <a:stretch>
            <a:fillRect/>
          </a:stretch>
        </p:blipFill>
        <p:spPr>
          <a:xfrm>
            <a:off x="1400707" y="2532247"/>
            <a:ext cx="6588224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952121" y="987422"/>
            <a:ext cx="3168352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</a:rPr>
              <a:t>Выдох  — отрицательная</a:t>
            </a:r>
          </a:p>
          <a:p>
            <a:pPr algn="ctr"/>
            <a:r>
              <a:rPr lang="ru-RU" sz="2400" b="1" dirty="0" smtClean="0">
                <a:latin typeface="+mj-lt"/>
              </a:rPr>
              <a:t>плавучесть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346f8e54457e3835eae691a6e714dba7.jpeg"/>
          <p:cNvPicPr>
            <a:picLocks noChangeAspect="1"/>
          </p:cNvPicPr>
          <p:nvPr/>
        </p:nvPicPr>
        <p:blipFill>
          <a:blip r:embed="rId3" cstate="print"/>
          <a:srcRect l="44296" r="7646" b="2678"/>
          <a:stretch>
            <a:fillRect/>
          </a:stretch>
        </p:blipFill>
        <p:spPr>
          <a:xfrm>
            <a:off x="4932040" y="260648"/>
            <a:ext cx="4464495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692696"/>
            <a:ext cx="3744416" cy="5112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Женщины – </a:t>
            </a:r>
          </a:p>
          <a:p>
            <a:pPr algn="ctr"/>
            <a:r>
              <a:rPr lang="ru-RU" sz="2800" dirty="0" smtClean="0">
                <a:latin typeface="+mj-lt"/>
              </a:rPr>
              <a:t>большая плавучесть, чем у мужчин, т. к. в их организме содержится больше жировых депо, а костно-мышечные ткани не такие плотные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6327f3ff0b0c4ec97421af453735685c.jpg"/>
          <p:cNvPicPr>
            <a:picLocks noChangeAspect="1"/>
          </p:cNvPicPr>
          <p:nvPr/>
        </p:nvPicPr>
        <p:blipFill>
          <a:blip r:embed="rId3" cstate="print"/>
          <a:srcRect l="25839" r="27268"/>
          <a:stretch>
            <a:fillRect/>
          </a:stretch>
        </p:blipFill>
        <p:spPr>
          <a:xfrm>
            <a:off x="4462157" y="188640"/>
            <a:ext cx="4681843" cy="66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2843808" cy="3888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Некоторые лица имеют отрицательную плавучесть даже при полном вдохе - из-за достаточно большой мышечной массы и тяжелого скелета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437112"/>
            <a:ext cx="2880320" cy="24208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В спортивном плавании это обстоятельство имеет свои преимущества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pic>
        <p:nvPicPr>
          <p:cNvPr id="4" name="Рисунок 3" descr="htmlconvd-cYioe921x1.jpg"/>
          <p:cNvPicPr>
            <a:picLocks noChangeAspect="1"/>
          </p:cNvPicPr>
          <p:nvPr/>
        </p:nvPicPr>
        <p:blipFill>
          <a:blip r:embed="rId3" cstate="print"/>
          <a:srcRect r="31561"/>
          <a:stretch>
            <a:fillRect/>
          </a:stretch>
        </p:blipFill>
        <p:spPr>
          <a:xfrm>
            <a:off x="971600" y="1772816"/>
            <a:ext cx="7272808" cy="4609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88640"/>
            <a:ext cx="7272808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+mj-lt"/>
              </a:rPr>
              <a:t>Существенное значение при плавании имеет </a:t>
            </a:r>
            <a:r>
              <a:rPr lang="ru-RU" sz="3200" b="1" dirty="0" smtClean="0">
                <a:latin typeface="+mj-lt"/>
              </a:rPr>
              <a:t>равновесие </a:t>
            </a:r>
            <a:r>
              <a:rPr lang="ru-RU" sz="3200" dirty="0" smtClean="0">
                <a:latin typeface="+mj-lt"/>
              </a:rPr>
              <a:t>в воде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3-11-10_18-50-14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396552" y="0"/>
            <a:ext cx="1030309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844824"/>
            <a:ext cx="432048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Выталкивающая сила = Топящая сила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188640"/>
            <a:ext cx="547260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</a:rPr>
              <a:t>Условия равновесия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196752"/>
            <a:ext cx="4032448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284984"/>
            <a:ext cx="273630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797867" y="2647331"/>
            <a:ext cx="72008" cy="7920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6804248" y="3717032"/>
            <a:ext cx="72008" cy="7920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06406" y="3447480"/>
            <a:ext cx="54769" cy="523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13549" y="3657030"/>
            <a:ext cx="54769" cy="523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8264" y="4077072"/>
            <a:ext cx="165618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Топящая сила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2924944"/>
            <a:ext cx="165618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Выталкивающая сила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717032"/>
            <a:ext cx="432048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Центр давления и ОЦТ находятся на одной вертикали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276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Биомеханический анализ понятий плавучесть и равновесие в плавании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Айхэлп</dc:creator>
  <cp:lastModifiedBy>Айхэлп</cp:lastModifiedBy>
  <cp:revision>29</cp:revision>
  <dcterms:created xsi:type="dcterms:W3CDTF">2023-10-28T18:48:37Z</dcterms:created>
  <dcterms:modified xsi:type="dcterms:W3CDTF">2023-11-19T10:38:56Z</dcterms:modified>
</cp:coreProperties>
</file>