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69" r:id="rId3"/>
    <p:sldId id="257" r:id="rId4"/>
    <p:sldId id="258" r:id="rId5"/>
    <p:sldId id="261" r:id="rId6"/>
    <p:sldId id="270" r:id="rId7"/>
    <p:sldId id="262" r:id="rId8"/>
    <p:sldId id="263" r:id="rId9"/>
    <p:sldId id="264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 autoAdjust="0"/>
  </p:normalViewPr>
  <p:slideViewPr>
    <p:cSldViewPr snapToGrid="0">
      <p:cViewPr varScale="1">
        <p:scale>
          <a:sx n="91" d="100"/>
          <a:sy n="91" d="100"/>
        </p:scale>
        <p:origin x="-126" y="-13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1D431C5F-FCE7-4A94-9335-F426BF616320}" type="datetimeFigureOut">
              <a:rPr lang="ru-RU" smtClean="0"/>
              <a:pPr/>
              <a:t>07.12.2023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91C68B9-1F33-4A6A-8085-7EE5D7D99D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09476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31C5F-FCE7-4A94-9335-F426BF616320}" type="datetimeFigureOut">
              <a:rPr lang="ru-RU" smtClean="0"/>
              <a:pPr/>
              <a:t>07.12.2023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C68B9-1F33-4A6A-8085-7EE5D7D99D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62938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D431C5F-FCE7-4A94-9335-F426BF616320}" type="datetimeFigureOut">
              <a:rPr lang="ru-RU" smtClean="0"/>
              <a:pPr/>
              <a:t>07.12.2023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91C68B9-1F33-4A6A-8085-7EE5D7D99D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302940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D431C5F-FCE7-4A94-9335-F426BF616320}" type="datetimeFigureOut">
              <a:rPr lang="ru-RU" smtClean="0"/>
              <a:pPr/>
              <a:t>07.12.2023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91C68B9-1F33-4A6A-8085-7EE5D7D99D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7179587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D431C5F-FCE7-4A94-9335-F426BF616320}" type="datetimeFigureOut">
              <a:rPr lang="ru-RU" smtClean="0"/>
              <a:pPr/>
              <a:t>07.12.2023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91C68B9-1F33-4A6A-8085-7EE5D7D99D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565926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31C5F-FCE7-4A94-9335-F426BF616320}" type="datetimeFigureOut">
              <a:rPr lang="ru-RU" smtClean="0"/>
              <a:pPr/>
              <a:t>07.12.2023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C68B9-1F33-4A6A-8085-7EE5D7D99D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5050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31C5F-FCE7-4A94-9335-F426BF616320}" type="datetimeFigureOut">
              <a:rPr lang="ru-RU" smtClean="0"/>
              <a:pPr/>
              <a:t>07.12.2023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C68B9-1F33-4A6A-8085-7EE5D7D99D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022731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31C5F-FCE7-4A94-9335-F426BF616320}" type="datetimeFigureOut">
              <a:rPr lang="ru-RU" smtClean="0"/>
              <a:pPr/>
              <a:t>07.12.2023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C68B9-1F33-4A6A-8085-7EE5D7D99D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2591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D431C5F-FCE7-4A94-9335-F426BF616320}" type="datetimeFigureOut">
              <a:rPr lang="ru-RU" smtClean="0"/>
              <a:pPr/>
              <a:t>07.12.2023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91C68B9-1F33-4A6A-8085-7EE5D7D99D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6509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31C5F-FCE7-4A94-9335-F426BF616320}" type="datetimeFigureOut">
              <a:rPr lang="ru-RU" smtClean="0"/>
              <a:pPr/>
              <a:t>07.12.2023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C68B9-1F33-4A6A-8085-7EE5D7D99D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99541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D431C5F-FCE7-4A94-9335-F426BF616320}" type="datetimeFigureOut">
              <a:rPr lang="ru-RU" smtClean="0"/>
              <a:pPr/>
              <a:t>07.12.2023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91C68B9-1F33-4A6A-8085-7EE5D7D99D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51521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31C5F-FCE7-4A94-9335-F426BF616320}" type="datetimeFigureOut">
              <a:rPr lang="ru-RU" smtClean="0"/>
              <a:pPr/>
              <a:t>07.12.2023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C68B9-1F33-4A6A-8085-7EE5D7D99D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91719254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31C5F-FCE7-4A94-9335-F426BF616320}" type="datetimeFigureOut">
              <a:rPr lang="ru-RU" smtClean="0"/>
              <a:pPr/>
              <a:t>07.12.2023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C68B9-1F33-4A6A-8085-7EE5D7D99D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7990663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31C5F-FCE7-4A94-9335-F426BF616320}" type="datetimeFigureOut">
              <a:rPr lang="ru-RU" smtClean="0"/>
              <a:pPr/>
              <a:t>07.12.2023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C68B9-1F33-4A6A-8085-7EE5D7D99D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62261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31C5F-FCE7-4A94-9335-F426BF616320}" type="datetimeFigureOut">
              <a:rPr lang="ru-RU" smtClean="0"/>
              <a:pPr/>
              <a:t>07.12.2023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C68B9-1F33-4A6A-8085-7EE5D7D99D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76540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31C5F-FCE7-4A94-9335-F426BF616320}" type="datetimeFigureOut">
              <a:rPr lang="ru-RU" smtClean="0"/>
              <a:pPr/>
              <a:t>07.12.2023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C68B9-1F33-4A6A-8085-7EE5D7D99D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61629377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31C5F-FCE7-4A94-9335-F426BF616320}" type="datetimeFigureOut">
              <a:rPr lang="ru-RU" smtClean="0"/>
              <a:pPr/>
              <a:t>07.12.2023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C68B9-1F33-4A6A-8085-7EE5D7D99D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62211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31C5F-FCE7-4A94-9335-F426BF616320}" type="datetimeFigureOut">
              <a:rPr lang="ru-RU" smtClean="0"/>
              <a:pPr/>
              <a:t>07.12.2023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C68B9-1F33-4A6A-8085-7EE5D7D99D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528656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631FE44-B6DC-2A24-DC5B-38B67C11BC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645460"/>
            <a:ext cx="9448800" cy="1981199"/>
          </a:xfrm>
        </p:spPr>
        <p:txBody>
          <a:bodyPr>
            <a:noAutofit/>
          </a:bodyPr>
          <a:lstStyle/>
          <a:p>
            <a:pPr algn="ctr"/>
            <a:r>
              <a:rPr kumimoji="0" lang="ru-RU" sz="4800" b="0" i="0" u="none" strike="noStrike" kern="1200" cap="all" spc="20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orbel" panose="020B0503020204020204" pitchFamily="34" charset="0"/>
                <a:ea typeface="+mj-ea"/>
                <a:cs typeface="+mj-cs"/>
              </a:rPr>
              <a:t>Биомеханический</a:t>
            </a:r>
            <a:r>
              <a:rPr kumimoji="0" lang="ru-RU" sz="4800" b="0" i="0" u="none" strike="noStrike" kern="1200" cap="all" spc="20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orbel" panose="020B0503020204020204" pitchFamily="34" charset="0"/>
                <a:ea typeface="+mj-ea"/>
                <a:cs typeface="+mj-cs"/>
              </a:rPr>
              <a:t> анализ </a:t>
            </a:r>
            <a:br>
              <a:rPr kumimoji="0" lang="ru-RU" sz="4800" b="0" i="0" u="none" strike="noStrike" kern="1200" cap="all" spc="20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orbel" panose="020B0503020204020204" pitchFamily="34" charset="0"/>
                <a:ea typeface="+mj-ea"/>
                <a:cs typeface="+mj-cs"/>
              </a:rPr>
            </a:br>
            <a:r>
              <a:rPr lang="ru-RU" sz="4800" spc="200" dirty="0" smtClean="0">
                <a:solidFill>
                  <a:srgbClr val="FF0000"/>
                </a:solidFill>
                <a:highlight>
                  <a:srgbClr val="FFFF00"/>
                </a:highlight>
                <a:latin typeface="Corbel" panose="020B0503020204020204" pitchFamily="34" charset="0"/>
              </a:rPr>
              <a:t>прыжка сальто </a:t>
            </a:r>
            <a:br>
              <a:rPr lang="ru-RU" sz="4800" spc="200" dirty="0" smtClean="0">
                <a:solidFill>
                  <a:srgbClr val="FF0000"/>
                </a:solidFill>
                <a:highlight>
                  <a:srgbClr val="FFFF00"/>
                </a:highlight>
                <a:latin typeface="Corbel" panose="020B0503020204020204" pitchFamily="34" charset="0"/>
              </a:rPr>
            </a:br>
            <a:r>
              <a:rPr lang="ru-RU" sz="4800" spc="200" dirty="0" smtClean="0">
                <a:solidFill>
                  <a:srgbClr val="FF0000"/>
                </a:solidFill>
                <a:highlight>
                  <a:srgbClr val="FFFF00"/>
                </a:highlight>
                <a:latin typeface="Corbel" panose="020B0503020204020204" pitchFamily="34" charset="0"/>
              </a:rPr>
              <a:t>вперед в группировке  </a:t>
            </a:r>
            <a:endParaRPr lang="ru-RU" sz="48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AB47ABDA-9B19-4352-3D18-853C0EBAEF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66289" y="3169746"/>
            <a:ext cx="6332483" cy="2580340"/>
          </a:xfrm>
        </p:spPr>
        <p:txBody>
          <a:bodyPr>
            <a:noAutofit/>
          </a:bodyPr>
          <a:lstStyle/>
          <a:p>
            <a:pPr algn="r"/>
            <a:r>
              <a:rPr lang="ru-RU" sz="1800" dirty="0"/>
              <a:t>Работу выполнила:</a:t>
            </a:r>
          </a:p>
          <a:p>
            <a:pPr algn="r"/>
            <a:r>
              <a:rPr lang="ru-RU" sz="1800" dirty="0" err="1"/>
              <a:t>Мельнова</a:t>
            </a:r>
            <a:r>
              <a:rPr lang="ru-RU" sz="1800" dirty="0"/>
              <a:t> Диана Евгеньевна</a:t>
            </a:r>
          </a:p>
          <a:p>
            <a:pPr algn="r"/>
            <a:r>
              <a:rPr lang="ru-RU" sz="1800" dirty="0"/>
              <a:t>студентка 204 группы ФГБОУ ВО «ВГАФК»</a:t>
            </a:r>
          </a:p>
          <a:p>
            <a:pPr algn="r"/>
            <a:r>
              <a:rPr lang="ru-RU" sz="1800" dirty="0"/>
              <a:t>Работу проверили: </a:t>
            </a:r>
          </a:p>
          <a:p>
            <a:pPr algn="r"/>
            <a:r>
              <a:rPr lang="ru-RU" sz="1800" dirty="0" err="1"/>
              <a:t>Лущик</a:t>
            </a:r>
            <a:r>
              <a:rPr lang="ru-RU" sz="1800" dirty="0"/>
              <a:t> Ирина Владимировна</a:t>
            </a:r>
          </a:p>
          <a:p>
            <a:pPr algn="r"/>
            <a:r>
              <a:rPr lang="ru-RU" sz="1800" dirty="0"/>
              <a:t>доцент кафедры </a:t>
            </a:r>
            <a:r>
              <a:rPr lang="ru-RU" sz="1800" dirty="0" err="1"/>
              <a:t>ТиТФКиС</a:t>
            </a:r>
            <a:r>
              <a:rPr lang="ru-RU" sz="1800" dirty="0"/>
              <a:t> ФГБОУ ВО «ВГАФК»</a:t>
            </a:r>
          </a:p>
          <a:p>
            <a:pPr algn="r"/>
            <a:r>
              <a:rPr lang="ru-RU" sz="1800" dirty="0"/>
              <a:t>Абдрахманова Ирина Владимировна</a:t>
            </a:r>
          </a:p>
          <a:p>
            <a:pPr algn="r"/>
            <a:r>
              <a:rPr lang="ru-RU" sz="1800" dirty="0"/>
              <a:t>доцент кафедры </a:t>
            </a:r>
            <a:r>
              <a:rPr lang="ru-RU" sz="1800" dirty="0" err="1"/>
              <a:t>ТиТФКиС</a:t>
            </a:r>
            <a:r>
              <a:rPr lang="ru-RU" sz="1800" dirty="0"/>
              <a:t> ФГБОУ ВО «ВГАФК »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="" xmlns:p14="http://schemas.microsoft.com/office/powerpoint/2010/main" val="415890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822314" y="493132"/>
            <a:ext cx="4409333" cy="142067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ВЫВОД</a:t>
            </a:r>
            <a:endParaRPr lang="ru-RU" sz="3200" b="1" dirty="0"/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0" y="255182"/>
            <a:ext cx="6096000" cy="6030005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На  примере прыжка сальто вперед , можно сделать вывод о том</a:t>
            </a:r>
            <a:r>
              <a:rPr lang="en-US" sz="2400" b="1" dirty="0" smtClean="0"/>
              <a:t>,</a:t>
            </a:r>
            <a:r>
              <a:rPr lang="ru-RU" sz="2400" b="1" dirty="0" smtClean="0"/>
              <a:t>что связь с одним из фундаментальных законов </a:t>
            </a:r>
            <a:r>
              <a:rPr lang="ru-RU" sz="2400" b="1" dirty="0" smtClean="0"/>
              <a:t>биомеханики </a:t>
            </a:r>
            <a:r>
              <a:rPr lang="ru-RU" sz="2400" b="1" dirty="0" smtClean="0"/>
              <a:t>- сохранение момента импульса </a:t>
            </a:r>
            <a:r>
              <a:rPr lang="ru-RU" sz="2400" b="1" dirty="0" smtClean="0"/>
              <a:t>телом используется  </a:t>
            </a:r>
            <a:r>
              <a:rPr lang="ru-RU" sz="2400" b="1" dirty="0" smtClean="0"/>
              <a:t>без дополнительного воздействия извне. </a:t>
            </a:r>
            <a:r>
              <a:rPr lang="ru-RU" sz="2400" b="1" dirty="0" smtClean="0"/>
              <a:t>В момент импульса, </a:t>
            </a:r>
            <a:r>
              <a:rPr lang="ru-RU" sz="2400" b="1" dirty="0" smtClean="0"/>
              <a:t>акробат приобретает при переходе из опорного положения в </a:t>
            </a:r>
            <a:r>
              <a:rPr lang="ru-RU" sz="2400" b="1" dirty="0" err="1" smtClean="0"/>
              <a:t>безопорное</a:t>
            </a:r>
            <a:r>
              <a:rPr lang="ru-RU" sz="2400" b="1" dirty="0" smtClean="0"/>
              <a:t> положение тела.</a:t>
            </a:r>
            <a:endParaRPr lang="ru-RU" sz="2400" b="1" dirty="0"/>
          </a:p>
        </p:txBody>
      </p:sp>
      <p:pic>
        <p:nvPicPr>
          <p:cNvPr id="6" name="Рисунок 5" descr="сальто фот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34493" y="2381693"/>
            <a:ext cx="5852160" cy="368853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152" y="908561"/>
            <a:ext cx="10844047" cy="2801935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0" y="273269"/>
            <a:ext cx="5391807" cy="105103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/>
                </a:solidFill>
              </a:rPr>
              <a:t>МЕТОДЫ ИССЛЕДОВАНИЯ</a:t>
            </a:r>
            <a:endParaRPr lang="ru-RU" sz="2800" b="1" dirty="0">
              <a:solidFill>
                <a:schemeClr val="accent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335517" y="1631731"/>
            <a:ext cx="3520965" cy="1271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видеорегистрация</a:t>
            </a:r>
            <a:r>
              <a:rPr lang="ru-RU" dirty="0" smtClean="0"/>
              <a:t> базовой связки упражнений 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483475" y="3092670"/>
            <a:ext cx="3468414" cy="19128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использование компьютерной программы для анализа суставных углов движений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4382814" y="5376044"/>
            <a:ext cx="3426372" cy="14819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биомеханический анализ и синтез 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8066691" y="3429000"/>
            <a:ext cx="3189889" cy="1429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измерение механических характеристик</a:t>
            </a:r>
            <a:endParaRPr lang="ru-RU" dirty="0"/>
          </a:p>
        </p:txBody>
      </p:sp>
      <p:sp>
        <p:nvSpPr>
          <p:cNvPr id="14" name="Счетверенная стрелка 13"/>
          <p:cNvSpPr/>
          <p:nvPr/>
        </p:nvSpPr>
        <p:spPr>
          <a:xfrm>
            <a:off x="5160579" y="3218793"/>
            <a:ext cx="1870841" cy="1492469"/>
          </a:xfrm>
          <a:prstGeom prst="quad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D69B6B8-1BFA-B9C6-D331-502E3B211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48733"/>
            <a:ext cx="10820399" cy="115594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highlight>
                  <a:srgbClr val="FFFF00"/>
                </a:highlight>
              </a:rPr>
              <a:t>Биомеханика в спортивной акробатике </a:t>
            </a:r>
          </a:p>
        </p:txBody>
      </p:sp>
      <p:sp>
        <p:nvSpPr>
          <p:cNvPr id="4" name="Стрелка: вниз 3">
            <a:extLst>
              <a:ext uri="{FF2B5EF4-FFF2-40B4-BE49-F238E27FC236}">
                <a16:creationId xmlns="" xmlns:a16="http://schemas.microsoft.com/office/drawing/2014/main" id="{C9BEE89E-5014-4C5B-9944-63626C374F7B}"/>
              </a:ext>
            </a:extLst>
          </p:cNvPr>
          <p:cNvSpPr/>
          <p:nvPr/>
        </p:nvSpPr>
        <p:spPr>
          <a:xfrm>
            <a:off x="5400675" y="1730806"/>
            <a:ext cx="695325" cy="613001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818287" y="4035972"/>
            <a:ext cx="2680138" cy="14819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статические </a:t>
            </a:r>
            <a:endParaRPr lang="ru-RU" sz="2000" b="1" dirty="0"/>
          </a:p>
        </p:txBody>
      </p:sp>
      <p:sp>
        <p:nvSpPr>
          <p:cNvPr id="8" name="Овал 7"/>
          <p:cNvSpPr/>
          <p:nvPr/>
        </p:nvSpPr>
        <p:spPr>
          <a:xfrm>
            <a:off x="7593724" y="3999185"/>
            <a:ext cx="2958661" cy="14977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динамические </a:t>
            </a:r>
            <a:endParaRPr lang="ru-RU" sz="20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303282" y="2441028"/>
            <a:ext cx="9785132" cy="9879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особенности движений в акробатике </a:t>
            </a:r>
            <a:endParaRPr lang="ru-RU" sz="2800" b="1" dirty="0"/>
          </a:p>
        </p:txBody>
      </p:sp>
      <p:sp>
        <p:nvSpPr>
          <p:cNvPr id="12" name="Стрелка вниз 11"/>
          <p:cNvSpPr/>
          <p:nvPr/>
        </p:nvSpPr>
        <p:spPr>
          <a:xfrm>
            <a:off x="2764223" y="3429000"/>
            <a:ext cx="777765" cy="5990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8692054" y="3429000"/>
            <a:ext cx="777765" cy="5990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7826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C304505-DCF8-97CC-CD11-096AD0DB6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470" y="756745"/>
            <a:ext cx="5410200" cy="1566042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highlight>
                  <a:srgbClr val="FFFF00"/>
                </a:highlight>
              </a:rPr>
              <a:t>Факторы, </a:t>
            </a:r>
            <a:r>
              <a:rPr lang="ru-RU" sz="2400" b="1" dirty="0" smtClean="0">
                <a:solidFill>
                  <a:schemeClr val="accent1"/>
                </a:solidFill>
              </a:rPr>
              <a:t>позволяющие</a:t>
            </a:r>
            <a:br>
              <a:rPr lang="ru-RU" sz="2400" b="1" dirty="0" smtClean="0">
                <a:solidFill>
                  <a:schemeClr val="accent1"/>
                </a:solidFill>
              </a:rPr>
            </a:br>
            <a:r>
              <a:rPr lang="ru-RU" sz="2400" b="1" dirty="0" smtClean="0">
                <a:solidFill>
                  <a:schemeClr val="accent1"/>
                </a:solidFill>
              </a:rPr>
              <a:t>эффективно познавать </a:t>
            </a:r>
            <a:br>
              <a:rPr lang="ru-RU" sz="2400" b="1" dirty="0" smtClean="0">
                <a:solidFill>
                  <a:schemeClr val="accent1"/>
                </a:solidFill>
              </a:rPr>
            </a:br>
            <a:r>
              <a:rPr lang="ru-RU" sz="2400" b="1" dirty="0" smtClean="0">
                <a:solidFill>
                  <a:schemeClr val="accent1"/>
                </a:solidFill>
              </a:rPr>
              <a:t>спортивную технику упражнения</a:t>
            </a:r>
            <a:endParaRPr lang="ru-RU" sz="2400" b="1" dirty="0">
              <a:solidFill>
                <a:schemeClr val="accent1"/>
              </a:solidFill>
              <a:highlight>
                <a:srgbClr val="FFFF00"/>
              </a:highlight>
            </a:endParaRP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B143B497-EA86-CB40-667A-FC865057F90B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3C9932EA-1C9B-88F7-DC35-6D4F0B064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575" y="821402"/>
            <a:ext cx="5394511" cy="54674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Блок-схема: типовой процесс 10"/>
          <p:cNvSpPr/>
          <p:nvPr/>
        </p:nvSpPr>
        <p:spPr>
          <a:xfrm>
            <a:off x="399394" y="3036175"/>
            <a:ext cx="2312276" cy="785649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измерение</a:t>
            </a:r>
            <a:endParaRPr lang="ru-RU" sz="2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363310" y="3041431"/>
            <a:ext cx="2417380" cy="775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анализ</a:t>
            </a:r>
            <a:endParaRPr lang="ru-RU" sz="2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72811" y="4424855"/>
            <a:ext cx="4955627" cy="11272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оценка отдельных </a:t>
            </a:r>
          </a:p>
          <a:p>
            <a:pPr algn="ctr"/>
            <a:r>
              <a:rPr lang="ru-RU" sz="2400" dirty="0" smtClean="0"/>
              <a:t>узловых элементов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398145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BF2D687-B4C0-4EDF-8DF0-E5C6AB968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58292"/>
            <a:ext cx="7729728" cy="118872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  <a:highlight>
                  <a:srgbClr val="FFFF00"/>
                </a:highlight>
              </a:rPr>
              <a:t>Фазы прыжка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="" xmlns:a16="http://schemas.microsoft.com/office/drawing/2014/main" id="{A3144DE5-EEDC-41EB-BF5A-C878B3069097}"/>
              </a:ext>
            </a:extLst>
          </p:cNvPr>
          <p:cNvSpPr/>
          <p:nvPr/>
        </p:nvSpPr>
        <p:spPr>
          <a:xfrm>
            <a:off x="268941" y="3745252"/>
            <a:ext cx="4303059" cy="1705288"/>
          </a:xfrm>
          <a:prstGeom prst="roundRect">
            <a:avLst/>
          </a:prstGeom>
          <a:solidFill>
            <a:schemeClr val="tx1"/>
          </a:solidFill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ОТТАЛКИВАНИЕ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C481F88D-5557-42B5-92AD-AE89209275FA}"/>
              </a:ext>
            </a:extLst>
          </p:cNvPr>
          <p:cNvSpPr/>
          <p:nvPr/>
        </p:nvSpPr>
        <p:spPr>
          <a:xfrm>
            <a:off x="3835400" y="5611906"/>
            <a:ext cx="4521200" cy="1013011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ПОЛЕТ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="" xmlns:a16="http://schemas.microsoft.com/office/drawing/2014/main" id="{72D01F74-C1AF-446A-A990-B82BA1893587}"/>
              </a:ext>
            </a:extLst>
          </p:cNvPr>
          <p:cNvSpPr/>
          <p:nvPr/>
        </p:nvSpPr>
        <p:spPr>
          <a:xfrm>
            <a:off x="7754471" y="3775032"/>
            <a:ext cx="4240305" cy="1747226"/>
          </a:xfrm>
          <a:prstGeom prst="roundRect">
            <a:avLst/>
          </a:prstGeom>
          <a:solidFill>
            <a:schemeClr val="tx1"/>
          </a:solidFill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ПРИЗЕМЛЕНИЕ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DB6C3AD-B57D-A2AC-5967-A43AE83D4EC8}"/>
              </a:ext>
            </a:extLst>
          </p:cNvPr>
          <p:cNvSpPr txBox="1"/>
          <p:nvPr/>
        </p:nvSpPr>
        <p:spPr>
          <a:xfrm>
            <a:off x="3048000" y="3244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ОТТАЛКИВАНИЕ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="" xmlns:a16="http://schemas.microsoft.com/office/drawing/2014/main" id="{D902E4DF-51B2-0973-3200-BFE83F756636}"/>
              </a:ext>
            </a:extLst>
          </p:cNvPr>
          <p:cNvSpPr/>
          <p:nvPr/>
        </p:nvSpPr>
        <p:spPr>
          <a:xfrm>
            <a:off x="4195483" y="1523491"/>
            <a:ext cx="3891878" cy="932839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РАЗБЕГ</a:t>
            </a:r>
          </a:p>
        </p:txBody>
      </p:sp>
      <p:sp>
        <p:nvSpPr>
          <p:cNvPr id="22" name="Стрелка: вниз 21">
            <a:extLst>
              <a:ext uri="{FF2B5EF4-FFF2-40B4-BE49-F238E27FC236}">
                <a16:creationId xmlns="" xmlns:a16="http://schemas.microsoft.com/office/drawing/2014/main" id="{A04117C6-C3CD-60C6-EDD7-0CBDB4E2C030}"/>
              </a:ext>
            </a:extLst>
          </p:cNvPr>
          <p:cNvSpPr/>
          <p:nvPr/>
        </p:nvSpPr>
        <p:spPr>
          <a:xfrm rot="2346205">
            <a:off x="3287883" y="2254898"/>
            <a:ext cx="767256" cy="1345836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: вниз 22">
            <a:extLst>
              <a:ext uri="{FF2B5EF4-FFF2-40B4-BE49-F238E27FC236}">
                <a16:creationId xmlns="" xmlns:a16="http://schemas.microsoft.com/office/drawing/2014/main" id="{65AB3528-C086-0A72-8961-3C5BF3EE8D3D}"/>
              </a:ext>
            </a:extLst>
          </p:cNvPr>
          <p:cNvSpPr/>
          <p:nvPr/>
        </p:nvSpPr>
        <p:spPr>
          <a:xfrm rot="17691910">
            <a:off x="2699826" y="5600834"/>
            <a:ext cx="798140" cy="978408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: вниз 23">
            <a:extLst>
              <a:ext uri="{FF2B5EF4-FFF2-40B4-BE49-F238E27FC236}">
                <a16:creationId xmlns="" xmlns:a16="http://schemas.microsoft.com/office/drawing/2014/main" id="{F74E73E8-D836-30A2-0D28-D55C94F75400}"/>
              </a:ext>
            </a:extLst>
          </p:cNvPr>
          <p:cNvSpPr/>
          <p:nvPr/>
        </p:nvSpPr>
        <p:spPr>
          <a:xfrm rot="14232243">
            <a:off x="8709137" y="5610223"/>
            <a:ext cx="829371" cy="978408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626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 descr="рисунок.jpe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8061" r="8061"/>
          <a:stretch>
            <a:fillRect/>
          </a:stretch>
        </p:blipFill>
        <p:spPr>
          <a:xfrm>
            <a:off x="6096000" y="493986"/>
            <a:ext cx="6096000" cy="4698123"/>
          </a:xfrm>
        </p:spPr>
      </p:pic>
      <p:sp>
        <p:nvSpPr>
          <p:cNvPr id="8" name="Прямоугольник 7"/>
          <p:cNvSpPr/>
          <p:nvPr/>
        </p:nvSpPr>
        <p:spPr>
          <a:xfrm>
            <a:off x="0" y="683173"/>
            <a:ext cx="5360276" cy="12612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при выполнении начала движения (стартовый вылет) спортсмен использует кинетическую энергию поступательного движения, которая была набрана при отталкивании</a:t>
            </a:r>
            <a:endParaRPr lang="ru-RU" sz="1600" b="1" dirty="0"/>
          </a:p>
        </p:txBody>
      </p:sp>
      <p:sp>
        <p:nvSpPr>
          <p:cNvPr id="9" name="Стрелка вниз 8"/>
          <p:cNvSpPr/>
          <p:nvPr/>
        </p:nvSpPr>
        <p:spPr>
          <a:xfrm>
            <a:off x="2102068" y="1965434"/>
            <a:ext cx="998483" cy="536028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2511971"/>
            <a:ext cx="5391807" cy="9170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при </a:t>
            </a:r>
            <a:r>
              <a:rPr lang="ru-RU" sz="1400" b="1" dirty="0" smtClean="0"/>
              <a:t>группировании </a:t>
            </a:r>
            <a:r>
              <a:rPr lang="ru-RU" sz="1400" b="1" dirty="0" smtClean="0"/>
              <a:t>в первой части фазы полета, угол в тазобедренном суставе у спортсмена составляет 115°, это говорит о том, что элемент выполняется в согнутом положении</a:t>
            </a:r>
            <a:endParaRPr lang="ru-RU" sz="1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4067504"/>
            <a:ext cx="5286703" cy="1156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совершив вращение вокруг своей оси на 180°, спортсмен приближает звенья тела к оси вращения для увеличения в фазе вращения приобретенную в толчке скорость, чтобы за время полета совершить необходимое число оборотов</a:t>
            </a:r>
            <a:endParaRPr lang="ru-RU" b="1" dirty="0"/>
          </a:p>
        </p:txBody>
      </p:sp>
      <p:sp>
        <p:nvSpPr>
          <p:cNvPr id="15" name="Стрелка вниз 14"/>
          <p:cNvSpPr/>
          <p:nvPr/>
        </p:nvSpPr>
        <p:spPr>
          <a:xfrm>
            <a:off x="1954924" y="3429000"/>
            <a:ext cx="1282262" cy="599089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373822" y="5596760"/>
            <a:ext cx="4981903" cy="12612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при приземлении гимнаст начинает отводить от себя правую верхнюю конечность, что позволяет ему остановить скорость вращения вокруг продольной оси, а также для более четкого </a:t>
            </a:r>
            <a:r>
              <a:rPr lang="ru-RU" sz="1400" b="1" dirty="0" smtClean="0"/>
              <a:t>приземления</a:t>
            </a:r>
            <a:endParaRPr lang="ru-RU" sz="1400" b="1" dirty="0"/>
          </a:p>
        </p:txBody>
      </p:sp>
      <p:sp>
        <p:nvSpPr>
          <p:cNvPr id="18" name="Выгнутая влево стрелка 17"/>
          <p:cNvSpPr/>
          <p:nvPr/>
        </p:nvSpPr>
        <p:spPr>
          <a:xfrm>
            <a:off x="2469931" y="5234151"/>
            <a:ext cx="861848" cy="1019504"/>
          </a:xfrm>
          <a:prstGeom prst="curv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946FFBF-8836-2020-6AF0-C23167B7E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5150066" cy="1726788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  <a:highlight>
                  <a:srgbClr val="FFFF00"/>
                </a:highlight>
              </a:rPr>
              <a:t>Действующие </a:t>
            </a:r>
            <a:r>
              <a:rPr lang="ru-RU" b="1" dirty="0" smtClean="0">
                <a:solidFill>
                  <a:srgbClr val="FF0000"/>
                </a:solidFill>
                <a:highlight>
                  <a:srgbClr val="FFFF00"/>
                </a:highlight>
              </a:rPr>
              <a:t/>
            </a:r>
            <a:br>
              <a:rPr lang="ru-RU" b="1" dirty="0" smtClean="0">
                <a:solidFill>
                  <a:srgbClr val="FF0000"/>
                </a:solidFill>
                <a:highlight>
                  <a:srgbClr val="FFFF00"/>
                </a:highlight>
              </a:rPr>
            </a:br>
            <a:r>
              <a:rPr lang="ru-RU" b="1" dirty="0" smtClean="0">
                <a:solidFill>
                  <a:srgbClr val="FF0000"/>
                </a:solidFill>
                <a:highlight>
                  <a:srgbClr val="FFFF00"/>
                </a:highlight>
              </a:rPr>
              <a:t>на </a:t>
            </a:r>
            <a:r>
              <a:rPr lang="ru-RU" b="1" dirty="0">
                <a:solidFill>
                  <a:srgbClr val="FF0000"/>
                </a:solidFill>
                <a:highlight>
                  <a:srgbClr val="FFFF00"/>
                </a:highlight>
              </a:rPr>
              <a:t>тело силы </a:t>
            </a:r>
            <a:r>
              <a:rPr lang="ru-RU" b="1" dirty="0" smtClean="0">
                <a:solidFill>
                  <a:srgbClr val="FF0000"/>
                </a:solidFill>
                <a:highlight>
                  <a:srgbClr val="FFFF00"/>
                </a:highlight>
              </a:rPr>
              <a:t/>
            </a:r>
            <a:br>
              <a:rPr lang="ru-RU" b="1" dirty="0" smtClean="0">
                <a:solidFill>
                  <a:srgbClr val="FF0000"/>
                </a:solidFill>
                <a:highlight>
                  <a:srgbClr val="FFFF00"/>
                </a:highlight>
              </a:rPr>
            </a:br>
            <a:r>
              <a:rPr lang="ru-RU" b="1" dirty="0" smtClean="0">
                <a:solidFill>
                  <a:srgbClr val="FF0000"/>
                </a:solidFill>
                <a:highlight>
                  <a:srgbClr val="FFFF00"/>
                </a:highlight>
              </a:rPr>
              <a:t>при </a:t>
            </a:r>
            <a:r>
              <a:rPr lang="ru-RU" b="1" dirty="0">
                <a:solidFill>
                  <a:srgbClr val="FF0000"/>
                </a:solidFill>
                <a:highlight>
                  <a:srgbClr val="FFFF00"/>
                </a:highlight>
              </a:rPr>
              <a:t>прыжке</a:t>
            </a:r>
          </a:p>
        </p:txBody>
      </p:sp>
      <p:sp>
        <p:nvSpPr>
          <p:cNvPr id="8" name="Загнутый угол 7"/>
          <p:cNvSpPr/>
          <p:nvPr/>
        </p:nvSpPr>
        <p:spPr>
          <a:xfrm>
            <a:off x="0" y="1954924"/>
            <a:ext cx="5612526" cy="3216164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endParaRPr lang="ru-RU" sz="2400" dirty="0" smtClean="0"/>
          </a:p>
          <a:p>
            <a:pPr marL="342900" indent="-342900">
              <a:buAutoNum type="arabicPeriod"/>
            </a:pPr>
            <a:endParaRPr lang="ru-RU" sz="2400" dirty="0" smtClean="0"/>
          </a:p>
          <a:p>
            <a:pPr marL="342900" indent="-342900">
              <a:buAutoNum type="arabicPeriod"/>
            </a:pPr>
            <a:r>
              <a:rPr lang="ru-RU" sz="2400" dirty="0" smtClean="0"/>
              <a:t>Сила толчка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Сила тяжести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Инерционные силы движений маховой ноги и рук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Силы реакции и опоры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Сила сопротивления внешней среды</a:t>
            </a:r>
          </a:p>
          <a:p>
            <a:pPr algn="ctr"/>
            <a:endParaRPr lang="ru-RU" dirty="0"/>
          </a:p>
        </p:txBody>
      </p:sp>
      <p:pic>
        <p:nvPicPr>
          <p:cNvPr id="9" name="Рисунок 8" descr="зеленый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286" b="2286"/>
          <a:stretch>
            <a:fillRect/>
          </a:stretch>
        </p:blipFill>
        <p:spPr>
          <a:xfrm>
            <a:off x="6096000" y="750888"/>
            <a:ext cx="6096000" cy="5467350"/>
          </a:xfrm>
        </p:spPr>
      </p:pic>
    </p:spTree>
    <p:extLst>
      <p:ext uri="{BB962C8B-B14F-4D97-AF65-F5344CB8AC3E}">
        <p14:creationId xmlns="" xmlns:p14="http://schemas.microsoft.com/office/powerpoint/2010/main" val="415085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376855" y="1114097"/>
            <a:ext cx="3983421" cy="12822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ЦЕЛЬ</a:t>
            </a:r>
            <a:endParaRPr lang="ru-RU" sz="32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08690" y="2772104"/>
            <a:ext cx="4214647" cy="15660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расчленение сложных движений на составляющие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92925" y="4629808"/>
            <a:ext cx="4240924" cy="11193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 определение главных, ведущих показателей 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6894787" y="998482"/>
            <a:ext cx="4004441" cy="2617076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ПРОБЛЕМА</a:t>
            </a:r>
            <a:endParaRPr lang="ru-RU" sz="36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020910" y="4277711"/>
            <a:ext cx="4014952" cy="1387366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определение ведущих факторов и элементов движений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решение 3"/>
          <p:cNvSpPr/>
          <p:nvPr/>
        </p:nvSpPr>
        <p:spPr>
          <a:xfrm>
            <a:off x="3239813" y="819807"/>
            <a:ext cx="5712373" cy="1841938"/>
          </a:xfrm>
          <a:prstGeom prst="flowChartDecisio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БИОМЕХАНИЧЕСКИЕ ФАКТОРЫ</a:t>
            </a:r>
            <a:endParaRPr lang="ru-RU" sz="2000" b="1" dirty="0"/>
          </a:p>
        </p:txBody>
      </p:sp>
      <p:sp>
        <p:nvSpPr>
          <p:cNvPr id="5" name="Волна 4"/>
          <p:cNvSpPr/>
          <p:nvPr/>
        </p:nvSpPr>
        <p:spPr>
          <a:xfrm>
            <a:off x="1334813" y="2714296"/>
            <a:ext cx="3563007" cy="1429407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фактор силовой подготовленности</a:t>
            </a:r>
            <a:endParaRPr lang="ru-RU" dirty="0"/>
          </a:p>
        </p:txBody>
      </p:sp>
      <p:sp>
        <p:nvSpPr>
          <p:cNvPr id="6" name="Волна 5"/>
          <p:cNvSpPr/>
          <p:nvPr/>
        </p:nvSpPr>
        <p:spPr>
          <a:xfrm>
            <a:off x="1303282" y="4435365"/>
            <a:ext cx="3499945" cy="1460938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энергетический</a:t>
            </a:r>
            <a:endParaRPr lang="ru-RU" dirty="0"/>
          </a:p>
        </p:txBody>
      </p:sp>
      <p:sp>
        <p:nvSpPr>
          <p:cNvPr id="7" name="Волна 6"/>
          <p:cNvSpPr/>
          <p:nvPr/>
        </p:nvSpPr>
        <p:spPr>
          <a:xfrm>
            <a:off x="7104994" y="2714296"/>
            <a:ext cx="3605049" cy="1429407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Координационные способности</a:t>
            </a:r>
            <a:endParaRPr lang="ru-RU" dirty="0"/>
          </a:p>
        </p:txBody>
      </p:sp>
      <p:sp>
        <p:nvSpPr>
          <p:cNvPr id="8" name="Волна 7"/>
          <p:cNvSpPr/>
          <p:nvPr/>
        </p:nvSpPr>
        <p:spPr>
          <a:xfrm>
            <a:off x="7052441" y="4456387"/>
            <a:ext cx="3720662" cy="1313793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скоростно-силовая мобилизация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След самолета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215</TotalTime>
  <Words>291</Words>
  <Application>Microsoft Office PowerPoint</Application>
  <PresentationFormat>Произвольный</PresentationFormat>
  <Paragraphs>54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След самолета</vt:lpstr>
      <vt:lpstr>Биомеханический анализ  прыжка сальто  вперед в группировке  </vt:lpstr>
      <vt:lpstr>Слайд 2</vt:lpstr>
      <vt:lpstr>Биомеханика в спортивной акробатике </vt:lpstr>
      <vt:lpstr>Факторы, позволяющие эффективно познавать  спортивную технику упражнения</vt:lpstr>
      <vt:lpstr>Фазы прыжка</vt:lpstr>
      <vt:lpstr>Слайд 6</vt:lpstr>
      <vt:lpstr>Действующие  на тело силы  при прыжке</vt:lpstr>
      <vt:lpstr>Слайд 8</vt:lpstr>
      <vt:lpstr>Слайд 9</vt:lpstr>
      <vt:lpstr>Слайд 10</vt:lpstr>
      <vt:lpstr>СПАСИБО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Биомеханические аспекты двигательной деятельности в спортивной акробатике </dc:title>
  <dc:creator>Евгений Мельнов</dc:creator>
  <cp:lastModifiedBy>Студент</cp:lastModifiedBy>
  <cp:revision>21</cp:revision>
  <dcterms:created xsi:type="dcterms:W3CDTF">2023-12-03T15:01:20Z</dcterms:created>
  <dcterms:modified xsi:type="dcterms:W3CDTF">2023-12-07T09:36:22Z</dcterms:modified>
</cp:coreProperties>
</file>