
<file path=[Content_Types].xml><?xml version="1.0" encoding="utf-8"?>
<Types xmlns="http://schemas.openxmlformats.org/package/2006/content-types">
  <Default Extension="xml" ContentType="application/xml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73" r:id="rId4"/>
    <p:sldId id="272" r:id="rId5"/>
    <p:sldId id="261" r:id="rId6"/>
    <p:sldId id="264" r:id="rId7"/>
    <p:sldId id="269" r:id="rId8"/>
    <p:sldId id="265" r:id="rId9"/>
    <p:sldId id="271" r:id="rId10"/>
    <p:sldId id="266" r:id="rId11"/>
    <p:sldId id="270" r:id="rId12"/>
    <p:sldId id="267" r:id="rId13"/>
    <p:sldId id="262" r:id="rId1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247"/>
    <a:srgbClr val="FD5808"/>
    <a:srgbClr val="0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/>
    <p:restoredTop sz="95827"/>
  </p:normalViewPr>
  <p:slideViewPr>
    <p:cSldViewPr snapToGrid="0" snapToObjects="1">
      <p:cViewPr varScale="1">
        <p:scale>
          <a:sx n="107" d="100"/>
          <a:sy n="107" d="100"/>
        </p:scale>
        <p:origin x="832" y="17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76C970C-0284-46DC-B09F-1E8BA050B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5A5EF9C-E066-48CE-A578-ED1064ED0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8EFE11E-B7CC-4BB1-8D24-9D9F18B0C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9DEBBE0-7C57-4A78-8E20-043562051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14F6C0E-C5A6-4CAF-9686-765EF872A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E1F71FF-3048-41BB-B54E-58B08DD4F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C429787-557D-4E31-80FB-F66BCBB7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464C823-B295-426B-8948-DA968ACB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3145DB9-3208-4993-B8E7-946705BD4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AD80B47-2971-46A6-B3D7-26EE33739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9D6C9FE-1550-4B36-A245-D238E9DA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80AE74B-A246-40BC-971E-253033BF0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  <p:sp>
        <p:nvSpPr>
          <p:cNvPr id="9" name="Round Diagonal Corner of Rectangle 8"/>
          <p:cNvSpPr/>
          <p:nvPr userDrawn="1"/>
        </p:nvSpPr>
        <p:spPr>
          <a:xfrm>
            <a:off x="-1401288" y="2734501"/>
            <a:ext cx="8799616" cy="2743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3000F">
              <a:alpha val="78000"/>
            </a:srgbClr>
          </a:solidFill>
          <a:ln w="38100">
            <a:gradFill flip="none" rotWithShape="1">
              <a:gsLst>
                <a:gs pos="0">
                  <a:srgbClr val="FD5808"/>
                </a:gs>
                <a:gs pos="63000">
                  <a:srgbClr val="3C1247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66700" y="2334419"/>
            <a:ext cx="7131628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266700" y="4814094"/>
            <a:ext cx="7131628" cy="663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edit Master subtitle style</a:t>
            </a:r>
            <a:endParaRPr lang="en-UA" dirty="0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A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305" y="264978"/>
            <a:ext cx="11583390" cy="6328043"/>
          </a:xfrm>
          <a:prstGeom prst="rect">
            <a:avLst/>
          </a:prstGeom>
          <a:solidFill>
            <a:srgbClr val="03000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6"/>
            <a:ext cx="10515600" cy="917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16CC-5A02-9A4E-8F99-88E34B0635A0}" type="datetimeFigureOut">
              <a:rPr lang="en-UA" smtClean="0"/>
              <a:t>04/12/2023</a:t>
            </a:fld>
            <a:endParaRPr lang="en-UA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8198-1643-6748-9BEC-3C7A8DCFA0DE}" type="slidenum">
              <a:rPr lang="en-UA" smtClean="0"/>
              <a:t>‹#›</a:t>
            </a:fld>
            <a:endParaRPr lang="en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53588" y="2334419"/>
            <a:ext cx="6709183" cy="2387600"/>
          </a:xfrm>
        </p:spPr>
        <p:txBody>
          <a:bodyPr/>
          <a:lstStyle/>
          <a:p>
            <a:pPr algn="l"/>
            <a:r>
              <a:rPr lang="en-US" sz="3600" dirty="0">
                <a:latin typeface="Seravek" pitchFamily="34" charset="0" panose="020B0503040000020004"/>
              </a:rPr>
              <a:t>БИОМЕХАНИЧЕСКИЕ ДВИГАТЕЛЬНЫЕ ДЕЙСТВИЯ В ПЛАВАНИИ</a:t>
            </a:r>
            <a:endParaRPr lang="en-UA" sz="8000" dirty="0">
              <a:latin typeface="Seravek" pitchFamily="34" charset="0" panose="020B0503040000020004"/>
            </a:endParaRP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 rot="32400000" flipH="1" flipV="1">
            <a:off x="7912182" y="722267"/>
            <a:ext cx="4044692" cy="5646786"/>
          </a:xfrm>
          <a:effectLst>
            <a:glow rad="127000">
              <a:schemeClr val="bg1"/>
            </a:glow>
          </a:effectLst>
        </p:spPr>
        <p:txBody>
          <a:bodyPr/>
          <a:lstStyle/>
          <a:p>
            <a:pPr algn="l"/>
            <a:r>
              <a:rPr lang="ru-RU" b="1" dirty="0">
                <a:latin typeface="Times New Roman"/>
                <a:ea typeface="Times New Roman"/>
                <a:cs typeface="Times New Roman"/>
              </a:rPr>
              <a:t>Работу выполнила студентка группы 204 ФГБОУ ВО "ВГАФК"</a:t>
            </a:r>
          </a:p>
          <a:p>
            <a:pPr algn="l"/>
            <a:r>
              <a:rPr lang="ru-RU" b="1" dirty="0">
                <a:latin typeface="Times New Roman"/>
                <a:ea typeface="Times New Roman"/>
                <a:cs typeface="Times New Roman"/>
              </a:rPr>
              <a:t>Чепенко Светлана Петровна</a:t>
            </a:r>
          </a:p>
          <a:p>
            <a:pPr algn="l"/>
            <a:r>
              <a:rPr lang="ru-RU" b="1" dirty="0">
                <a:latin typeface="Times New Roman"/>
                <a:ea typeface="Times New Roman"/>
                <a:cs typeface="Times New Roman"/>
              </a:rPr>
              <a:t>Руководители: Лущик Ирина Владимировна</a:t>
            </a:r>
          </a:p>
          <a:p>
            <a:pPr algn="l"/>
            <a:r>
              <a:rPr lang="ru-RU" b="1" dirty="0">
                <a:latin typeface="Times New Roman"/>
                <a:ea typeface="Times New Roman"/>
                <a:cs typeface="Times New Roman"/>
              </a:rPr>
              <a:t>доцент кафедры теории и технологий физической культуры и спорта</a:t>
            </a:r>
          </a:p>
          <a:p>
            <a:pPr algn="l"/>
            <a:r>
              <a:rPr lang="ru-RU" b="1" dirty="0">
                <a:latin typeface="Times New Roman"/>
                <a:ea typeface="Times New Roman"/>
                <a:cs typeface="Times New Roman"/>
              </a:rPr>
              <a:t>Абдрахманова Ирина Владимировна</a:t>
            </a:r>
          </a:p>
          <a:p>
            <a:pPr algn="l"/>
            <a:r>
              <a:rPr lang="ru-RU" b="1" dirty="0">
                <a:latin typeface="Times New Roman"/>
                <a:ea typeface="Times New Roman"/>
                <a:cs typeface="Times New Roman"/>
              </a:rPr>
              <a:t>доцент кафедры теории и технологий физической культуры и спорта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46962" y="703685"/>
            <a:ext cx="9898077" cy="1664707"/>
          </a:xfrm>
          <a:effectLst>
            <a:glow rad="63500">
              <a:schemeClr val="accent1">
                <a:alpha val="40000"/>
                <a:satMod val="175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A" sz="3200" b="0" dirty="0">
                <a:latin typeface="Times New Roman"/>
                <a:ea typeface="Times New Roman"/>
                <a:cs typeface="Times New Roman"/>
              </a:rPr>
              <a:t>Величина миделева (лобового) сечения тела и завихрение водяных струй при разных положениях пловца в воде (по Л. П. Макаренко; Каунсилмену)</a:t>
            </a:r>
          </a:p>
        </p:txBody>
      </p:sp>
      <p:sp>
        <p:nvSpPr>
          <p:cNvPr id="46" name="TextBox 50"/>
          <p:cNvSpPr txBox="1"/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</a:p>
        </p:txBody>
      </p:sp>
      <p:sp>
        <p:nvSpPr>
          <p:cNvPr id="48" name="TextBox 52"/>
          <p:cNvSpPr txBox="1"/>
          <p:nvPr/>
        </p:nvSpPr>
        <p:spPr>
          <a:xfrm>
            <a:off x="3172010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/>
          <p:cNvSpPr txBox="1"/>
          <p:nvPr/>
        </p:nvSpPr>
        <p:spPr>
          <a:xfrm>
            <a:off x="3172010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5"/>
          <p:cNvSpPr txBox="1"/>
          <p:nvPr/>
        </p:nvSpPr>
        <p:spPr>
          <a:xfrm>
            <a:off x="2780964" y="4518553"/>
            <a:ext cx="4329090" cy="746565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/>
          <p:cNvSpPr txBox="1"/>
          <p:nvPr/>
        </p:nvSpPr>
        <p:spPr>
          <a:xfrm>
            <a:off x="527968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737476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/>
          <p:cNvSpPr txBox="1"/>
          <p:nvPr/>
        </p:nvSpPr>
        <p:spPr>
          <a:xfrm>
            <a:off x="737476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61"/>
          <p:cNvSpPr txBox="1"/>
          <p:nvPr/>
        </p:nvSpPr>
        <p:spPr>
          <a:xfrm>
            <a:off x="3034600" y="2855464"/>
            <a:ext cx="6348885" cy="3335710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  <a:effectLst>
            <a:glow rad="101600">
              <a:schemeClr val="accent2">
                <a:lumMod val="75000"/>
                <a:alpha val="40000"/>
              </a:schemeClr>
            </a:glo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/>
          <p:cNvSpPr txBox="1"/>
          <p:nvPr/>
        </p:nvSpPr>
        <p:spPr>
          <a:xfrm>
            <a:off x="7265573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Блок-схема: перфолента 58"/>
          <p:cNvSpPr/>
          <p:nvPr/>
        </p:nvSpPr>
        <p:spPr>
          <a:xfrm>
            <a:off x="1224051" y="457454"/>
            <a:ext cx="9969983" cy="2157169"/>
          </a:xfrm>
          <a:prstGeom prst="flowChartPunchedTap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alpha val="40000"/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99587" y="514932"/>
            <a:ext cx="11072841" cy="2662398"/>
          </a:xfrm>
        </p:spPr>
        <p:txBody>
          <a:bodyPr/>
          <a:lstStyle/>
          <a:p>
            <a:pPr algn="ctr"/>
            <a:r>
              <a:rPr lang="en-UA" sz="2000" b="1" dirty="0">
                <a:latin typeface="Times New Roman"/>
                <a:ea typeface="Times New Roman"/>
                <a:cs typeface="Times New Roman"/>
              </a:rPr>
              <a:t>ТОПОГРАФИЯ РАБОТАЮЩИХ МЫШЦ</a:t>
            </a:r>
          </a:p>
          <a:p>
            <a:pPr algn="ctr"/>
            <a:r>
              <a:rPr lang="en-UA" sz="2000" b="1" dirty="0">
                <a:latin typeface="Times New Roman"/>
                <a:ea typeface="Times New Roman"/>
                <a:cs typeface="Times New Roman"/>
              </a:rPr>
              <a:t>Эффективное использование гребков руками и ногами возможно в том случае, если туловище пловца представляет собой достаточно жесткую конструкцию, которая находится в обтекаемом и уравновешенном положении. Обеспечивается это за счет напряжения мышц живота и спины. Остальные же мышцы туловища должны быть расслаблены.</a:t>
            </a:r>
          </a:p>
          <a:p>
            <a:pPr algn="ctr"/>
            <a:r>
              <a:rPr lang="en-UA" sz="2000" b="1" dirty="0">
                <a:latin typeface="Times New Roman"/>
                <a:ea typeface="Times New Roman"/>
                <a:cs typeface="Times New Roman"/>
              </a:rPr>
              <a:t>При плавании кролем наиболее активны мышцы, осуществляющие сгибание кисти. В брассе высока активность мышц ног.</a:t>
            </a:r>
          </a:p>
        </p:txBody>
      </p:sp>
      <p:sp>
        <p:nvSpPr>
          <p:cNvPr id="45" name="TextBox 49"/>
          <p:cNvSpPr txBox="1"/>
          <p:nvPr/>
        </p:nvSpPr>
        <p:spPr>
          <a:xfrm>
            <a:off x="468173" y="2900405"/>
            <a:ext cx="5407674" cy="2832371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  <a:effectLst>
            <a:glow rad="101600">
              <a:schemeClr val="accent2">
                <a:lumMod val="75000"/>
                <a:alpha val="40000"/>
              </a:schemeClr>
            </a:glo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50"/>
          <p:cNvSpPr txBox="1"/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</a:p>
        </p:txBody>
      </p:sp>
      <p:sp>
        <p:nvSpPr>
          <p:cNvPr id="48" name="TextBox 52"/>
          <p:cNvSpPr txBox="1"/>
          <p:nvPr/>
        </p:nvSpPr>
        <p:spPr>
          <a:xfrm>
            <a:off x="3172010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/>
          <p:cNvSpPr txBox="1"/>
          <p:nvPr/>
        </p:nvSpPr>
        <p:spPr>
          <a:xfrm>
            <a:off x="3172010" y="4225549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5"/>
          <p:cNvSpPr txBox="1"/>
          <p:nvPr/>
        </p:nvSpPr>
        <p:spPr>
          <a:xfrm>
            <a:off x="2780964" y="4518553"/>
            <a:ext cx="4329090" cy="746565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/>
          <p:cNvSpPr txBox="1"/>
          <p:nvPr/>
        </p:nvSpPr>
        <p:spPr>
          <a:xfrm>
            <a:off x="527968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737476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/>
          <p:cNvSpPr txBox="1"/>
          <p:nvPr/>
        </p:nvSpPr>
        <p:spPr>
          <a:xfrm>
            <a:off x="737476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61"/>
          <p:cNvSpPr txBox="1"/>
          <p:nvPr/>
        </p:nvSpPr>
        <p:spPr>
          <a:xfrm>
            <a:off x="5998787" y="3691367"/>
            <a:ext cx="5773641" cy="2832371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  <a:effectLst>
            <a:glow rad="101600">
              <a:srgbClr val="7030A0">
                <a:alpha val="40000"/>
              </a:srgbClr>
            </a:glo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/>
          <p:cNvSpPr txBox="1"/>
          <p:nvPr/>
        </p:nvSpPr>
        <p:spPr>
          <a:xfrm>
            <a:off x="9495034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3086237" y="2859875"/>
            <a:ext cx="6076939" cy="917410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endParaRPr lang="en-UA" dirty="0"/>
          </a:p>
        </p:txBody>
      </p:sp>
      <p:sp>
        <p:nvSpPr>
          <p:cNvPr id="76" name="Rectangle 75"/>
          <p:cNvSpPr/>
          <p:nvPr/>
        </p:nvSpPr>
        <p:spPr>
          <a:xfrm>
            <a:off x="796834" y="3607400"/>
            <a:ext cx="2536916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endParaRPr lang="id-ID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95198" y="3318580"/>
            <a:ext cx="123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endParaRPr 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35989" y="4767080"/>
            <a:ext cx="123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endParaRPr 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086076" y="5055900"/>
            <a:ext cx="3077100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id-ID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86076" y="4769428"/>
            <a:ext cx="1238552" cy="3362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928828" y="3607400"/>
            <a:ext cx="2466338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id-ID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28828" y="3318580"/>
            <a:ext cx="123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en-US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2978835" y="2714438"/>
            <a:ext cx="6291743" cy="1207856"/>
          </a:xfrm>
          <a:prstGeom prst="flowChartAlternateProcess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6"/>
            <a:ext cx="10057202" cy="521929"/>
          </a:xfrm>
        </p:spPr>
        <p:txBody>
          <a:bodyPr/>
          <a:lstStyle/>
          <a:p>
            <a:r>
              <a:rPr lang="en-UA" sz="2400" b="1" dirty="0">
                <a:latin typeface="Times New Roman"/>
                <a:ea typeface="Times New Roman"/>
                <a:cs typeface="Times New Roman"/>
              </a:rPr>
              <a:t>Плавание является важной частью двигательной культуры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A" sz="2400" b="1" dirty="0">
                <a:latin typeface="Times New Roman"/>
                <a:ea typeface="Times New Roman"/>
                <a:cs typeface="Times New Roman"/>
              </a:rPr>
              <a:t>человека</a:t>
            </a:r>
            <a:endParaRPr sz="540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753719"/>
            <a:ext cx="5181600" cy="1675281"/>
          </a:xfrm>
        </p:spPr>
        <p:txBody>
          <a:bodyPr/>
          <a:lstStyle/>
          <a:p>
            <a:r>
              <a:rPr lang="en-UA" sz="2000" b="1" dirty="0">
                <a:latin typeface="Times New Roman"/>
                <a:ea typeface="Times New Roman"/>
                <a:cs typeface="Times New Roman"/>
              </a:rPr>
              <a:t>В Древней Греции говорили о некультурном человеке: "Он не умеет ни плавать, ни читать".</a:t>
            </a:r>
          </a:p>
          <a:p>
            <a:r>
              <a:rPr lang="en-UA" sz="2000" b="1" dirty="0">
                <a:latin typeface="Times New Roman"/>
                <a:ea typeface="Times New Roman"/>
                <a:cs typeface="Times New Roman"/>
              </a:rPr>
              <a:t>Человеческое тело более чем на 60% состоит из воды, а в легких находится несколько литров воздуха. Стоя по грудь в воде, наберите в легкие как можно больше воздуха и лягте на воду. При этом Ваше тело расположится вблизи поверхности воды. </a:t>
            </a: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en-UA" sz="18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800" b="1" dirty="0">
              <a:latin typeface="Times New Roman"/>
              <a:ea typeface="Times New Roman"/>
              <a:cs typeface="Times New Roman"/>
            </a:endParaRPr>
          </a:p>
          <a:p/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412168"/>
            <a:ext cx="5181600" cy="1789699"/>
          </a:xfrm>
        </p:spPr>
        <p:txBody>
          <a:bodyPr/>
          <a:lstStyle/>
          <a:p>
            <a:pPr marL="0" indent="0">
              <a:buNone/>
            </a:pPr>
            <a:r>
              <a:rPr lang="en-UA" sz="18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800" b="1" dirty="0">
              <a:latin typeface="Times New Roman"/>
              <a:ea typeface="Times New Roman"/>
              <a:cs typeface="Times New Roman"/>
            </a:endParaRPr>
          </a:p>
          <a:p>
            <a:r>
              <a:rPr lang="en-UA" sz="1800" b="1" dirty="0">
                <a:latin typeface="Times New Roman"/>
                <a:ea typeface="Times New Roman"/>
                <a:cs typeface="Times New Roman"/>
              </a:rPr>
              <a:t>Здоровый человек, по законам физики, в теплой и спокойной воде утонуть не может.</a:t>
            </a:r>
            <a:endParaRPr lang="ru-RU" sz="1800" b="1" dirty="0">
              <a:latin typeface="Times New Roman"/>
              <a:ea typeface="Times New Roman"/>
              <a:cs typeface="Times New Roman"/>
            </a:endParaRPr>
          </a:p>
          <a:p>
            <a:r>
              <a:rPr lang="en-UA" sz="1800" b="1" dirty="0">
                <a:latin typeface="Times New Roman"/>
                <a:ea typeface="Times New Roman"/>
                <a:cs typeface="Times New Roman"/>
              </a:rPr>
              <a:t>Если начать постепенно выпускать воздух из легких, тело также будет постепенно погружаться в воду.</a:t>
            </a:r>
          </a:p>
        </p:txBody>
      </p:sp>
      <p:sp>
        <p:nvSpPr>
          <p:cNvPr id="7" name="TextBox 61"/>
          <p:cNvSpPr txBox="1"/>
          <p:nvPr/>
        </p:nvSpPr>
        <p:spPr>
          <a:xfrm>
            <a:off x="6359364" y="3357095"/>
            <a:ext cx="4807270" cy="287990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228600">
              <a:schemeClr val="accent2">
                <a:alpha val="40000"/>
                <a:satMod val="175000"/>
              </a:schemeClr>
            </a:glo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615467" y="287010"/>
            <a:ext cx="3788479" cy="1070209"/>
          </a:xfrm>
        </p:spPr>
        <p:txBody>
          <a:bodyPr/>
          <a:lstStyle/>
          <a:p>
            <a:pPr algn="ctr"/>
            <a:r>
              <a:rPr lang="en-UA" sz="3200" b="1" dirty="0">
                <a:latin typeface="Times New Roman"/>
                <a:ea typeface="Times New Roman"/>
                <a:cs typeface="Times New Roman"/>
              </a:rPr>
              <a:t>Удельный вес тела</a:t>
            </a:r>
            <a:endParaRPr sz="7200" b="1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5760840" cy="172678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Н</a:t>
            </a:r>
            <a:r>
              <a:rPr lang="en-UA" sz="1800" b="1" dirty="0">
                <a:latin typeface="Times New Roman"/>
                <a:ea typeface="Times New Roman"/>
                <a:cs typeface="Times New Roman"/>
              </a:rPr>
              <a:t>а вдохе у пловцов-мужчин в среднем равен 0,98 г/см, а у женщин - 0,96г/см3 (что объясняется большим объемом жировой ткани в теле женщин). </a:t>
            </a:r>
          </a:p>
        </p:txBody>
      </p:sp>
      <p:sp>
        <p:nvSpPr>
          <p:cNvPr id="4" name="Текст. поле 3"/>
          <p:cNvSpPr txBox="1"/>
          <p:nvPr/>
        </p:nvSpPr>
        <p:spPr>
          <a:xfrm>
            <a:off x="7152364" y="1825625"/>
            <a:ext cx="4125585" cy="283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A" sz="1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 выдохе средние величины удельного веса больше: у мужчин 1,06 г/см3 и у женщин 1,04 г/см3. Напомним, что удельный вес пресной воды составляет 1,00 г/см3, и что погруженное в воду тело может утонуть только в том случае, если его удельный вес больше удельного веса воды.</a:t>
            </a:r>
            <a:endParaRPr lang="ru-RU" sz="1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2936896" y="4521067"/>
            <a:ext cx="5671557" cy="100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 плывущего человека плавучесть выше, чем у неподвижного.</a:t>
            </a:r>
          </a:p>
          <a:p>
            <a:pPr marL="0" indent="0">
              <a:buNone/>
            </a:pPr>
            <a:endParaRPr lang="en-UA" sz="20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6" name="Скругленная соед. линия 3 5"/>
          <p:cNvCxnSpPr/>
          <p:nvPr/>
        </p:nvCxnSpPr>
        <p:spPr>
          <a:xfrm flipH="1">
            <a:off x="3462755" y="1177455"/>
            <a:ext cx="1357219" cy="648170"/>
          </a:xfrm>
          <a:prstGeom prst="curvedConnector3">
            <a:avLst>
              <a:gd name="adj1" fmla="val 44032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кругленная соед. линия 3 6"/>
          <p:cNvCxnSpPr/>
          <p:nvPr/>
        </p:nvCxnSpPr>
        <p:spPr>
          <a:xfrm>
            <a:off x="5947944" y="2148181"/>
            <a:ext cx="1123526" cy="1581924"/>
          </a:xfrm>
          <a:prstGeom prst="curvedConnector3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ьная выноска 10"/>
          <p:cNvSpPr/>
          <p:nvPr/>
        </p:nvSpPr>
        <p:spPr>
          <a:xfrm>
            <a:off x="2757731" y="4277772"/>
            <a:ext cx="5850722" cy="1070209"/>
          </a:xfrm>
          <a:prstGeom prst="wedgeEllipseCallout">
            <a:avLst/>
          </a:prstGeom>
          <a:noFill/>
          <a:ln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218419" y="365126"/>
            <a:ext cx="7864570" cy="917410"/>
          </a:xfrm>
        </p:spPr>
        <p:txBody>
          <a:bodyPr/>
          <a:lstStyle/>
          <a:p>
            <a:pPr algn="ctr"/>
            <a:r>
              <a:rPr lang="en-UA" b="1" dirty="0"/>
              <a:t>Способы спортивного плавания</a:t>
            </a:r>
          </a:p>
        </p:txBody>
      </p:sp>
      <p:sp>
        <p:nvSpPr>
          <p:cNvPr id="33" name="Freeform 6"/>
          <p:cNvSpPr/>
          <p:nvPr/>
        </p:nvSpPr>
        <p:spPr bwMode="auto">
          <a:xfrm>
            <a:off x="5488076" y="1693028"/>
            <a:ext cx="1199467" cy="1554561"/>
          </a:xfrm>
          <a:custGeom>
            <a:avLst/>
            <a:rect l="l" t="t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  <a:effectLst>
            <a:glow rad="63500">
              <a:schemeClr val="accent1">
                <a:alpha val="40000"/>
                <a:satMod val="175000"/>
              </a:schemeClr>
            </a:glow>
          </a:effectLst>
        </p:spPr>
        <p:txBody>
          <a:bodyPr vert="horz" wrap="square" lIns="91440" tIns="45720" rIns="91440" bIns="45720" anchor="b">
            <a:prstTxWarp prst="textNoShape">
              <a:avLst/>
            </a:prstTxWarp>
          </a:bodyPr>
          <a:lstStyle/>
          <a:p>
            <a:pPr algn="ctr"/>
            <a:r>
              <a:rPr lang="ru-RU" altLang="en-US" sz="1400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КРОЛЬ НА ГРУДИ</a:t>
            </a:r>
            <a:endParaRPr lang="zh-CN" altLang="en-US" sz="1400" dirty="0">
              <a:solidFill>
                <a:schemeClr val="bg1"/>
              </a:solidFill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34" name="Freeform 7"/>
          <p:cNvSpPr/>
          <p:nvPr/>
        </p:nvSpPr>
        <p:spPr bwMode="auto">
          <a:xfrm>
            <a:off x="5068039" y="3467717"/>
            <a:ext cx="2026066" cy="489671"/>
          </a:xfrm>
          <a:custGeom>
            <a:avLst/>
            <a:rect l="l" t="t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  <a:effectLst>
            <a:glow rad="63500">
              <a:schemeClr val="accent2">
                <a:alpha val="40000"/>
                <a:satMod val="175000"/>
              </a:schemeClr>
            </a:glow>
          </a:effectLst>
        </p:spPr>
        <p:txBody>
          <a:bodyPr vert="horz" wrap="square" lIns="91440" tIns="45720" rIns="91440" bIns="45720" anchor="ctr">
            <a:prstTxWarp prst="textNoShape">
              <a:avLst/>
            </a:prstTxWarp>
          </a:bodyPr>
          <a:lstStyle/>
          <a:p>
            <a:pPr algn="ctr"/>
            <a:r>
              <a:rPr lang="ru-RU" altLang="en-US" sz="1600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КРОЛЬ НА СПИНЕ</a:t>
            </a:r>
            <a:endParaRPr lang="zh-CN" altLang="en-US" sz="1600" dirty="0">
              <a:solidFill>
                <a:schemeClr val="bg1"/>
              </a:solidFill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35" name="Freeform 8"/>
          <p:cNvSpPr/>
          <p:nvPr/>
        </p:nvSpPr>
        <p:spPr bwMode="auto">
          <a:xfrm>
            <a:off x="4663726" y="4182005"/>
            <a:ext cx="2843679" cy="485178"/>
          </a:xfrm>
          <a:custGeom>
            <a:avLst/>
            <a:rect l="l" t="t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  <a:effectLst>
            <a:glow rad="101600">
              <a:schemeClr val="accent1">
                <a:alpha val="40000"/>
                <a:satMod val="175000"/>
              </a:schemeClr>
            </a:glow>
          </a:effectLst>
        </p:spPr>
        <p:txBody>
          <a:bodyPr vert="horz" wrap="square" lIns="91440" tIns="45720" rIns="91440" bIns="45720" anchor="ctr">
            <a:prstTxWarp prst="textNoShape">
              <a:avLst/>
            </a:prstTxWarp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БРАСС</a:t>
            </a:r>
            <a:endParaRPr lang="zh-CN" altLang="en-US" dirty="0">
              <a:solidFill>
                <a:schemeClr val="bg1"/>
              </a:solidFill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36" name="Freeform 9"/>
          <p:cNvSpPr/>
          <p:nvPr/>
        </p:nvSpPr>
        <p:spPr bwMode="auto">
          <a:xfrm>
            <a:off x="4039283" y="4891802"/>
            <a:ext cx="4097053" cy="862538"/>
          </a:xfrm>
          <a:custGeom>
            <a:avLst/>
            <a:rect l="l" t="t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  <a:effectLst>
            <a:glow rad="101600">
              <a:schemeClr val="accent2">
                <a:alpha val="40000"/>
                <a:satMod val="175000"/>
              </a:schemeClr>
            </a:glow>
          </a:effectLst>
        </p:spPr>
        <p:txBody>
          <a:bodyPr vert="horz" wrap="square" lIns="91440" tIns="45720" rIns="91440" bIns="45720" anchor="ctr">
            <a:prstTxWarp prst="textNoShape">
              <a:avLst/>
            </a:prstTxWarp>
          </a:bodyPr>
          <a:lstStyle/>
          <a:p>
            <a:pPr algn="ctr"/>
            <a:r>
              <a:rPr lang="ru-RU" altLang="en-US" sz="2000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БАТЕРФЛЯЙ</a:t>
            </a:r>
            <a:endParaRPr lang="zh-CN" altLang="en-US" sz="2000" dirty="0">
              <a:solidFill>
                <a:schemeClr val="bg1"/>
              </a:solidFill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37" name="Freeform 10"/>
          <p:cNvSpPr/>
          <p:nvPr/>
        </p:nvSpPr>
        <p:spPr bwMode="auto">
          <a:xfrm>
            <a:off x="5481339" y="3247589"/>
            <a:ext cx="1325254" cy="220128"/>
          </a:xfrm>
          <a:custGeom>
            <a:avLst/>
            <a:rect l="l" t="t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zh-CN" altLang="en-US"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38" name="Freeform 11"/>
          <p:cNvSpPr/>
          <p:nvPr/>
        </p:nvSpPr>
        <p:spPr bwMode="auto">
          <a:xfrm>
            <a:off x="5068039" y="3957387"/>
            <a:ext cx="2156344" cy="224619"/>
          </a:xfrm>
          <a:custGeom>
            <a:avLst/>
            <a:rect l="l" t="t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zh-CN" altLang="en-US"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39" name="Freeform 12"/>
          <p:cNvSpPr/>
          <p:nvPr/>
        </p:nvSpPr>
        <p:spPr bwMode="auto">
          <a:xfrm>
            <a:off x="4663726" y="4667184"/>
            <a:ext cx="2973957" cy="224619"/>
          </a:xfrm>
          <a:custGeom>
            <a:avLst/>
            <a:rect l="l" t="t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zh-CN" altLang="en-US"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966254" y="2071315"/>
            <a:ext cx="597493" cy="616391"/>
          </a:xfrm>
          <a:prstGeom prst="ellipse">
            <a:avLst/>
          </a:prstGeom>
          <a:blipFill>
            <a:blip r:embed="rId1"/>
            <a:srcRect l="0" t="0" r="0" b="0"/>
            <a:stretch>
              <a:fillRect/>
            </a:stretch>
          </a:blipFill>
          <a:ln w="5" cap="flat">
            <a:noFill/>
            <a:prstDash val="solid"/>
            <a:miter lim="800000"/>
          </a:ln>
          <a:effectLst>
            <a:glow rad="228600">
              <a:schemeClr val="accent3">
                <a:alpha val="40000"/>
                <a:satMod val="175000"/>
              </a:schemeClr>
            </a:glow>
          </a:effectLst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zh-CN" altLang="en-US"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1044186" y="4657778"/>
            <a:ext cx="597493" cy="588542"/>
          </a:xfrm>
          <a:prstGeom prst="ellipse">
            <a:avLst/>
          </a:prstGeom>
          <a:blipFill>
            <a:blip r:embed="rId2"/>
            <a:srcRect l="0" t="0" r="0" b="0"/>
            <a:stretch>
              <a:fillRect/>
            </a:stretch>
          </a:blipFill>
          <a:ln w="5" cap="flat">
            <a:noFill/>
            <a:prstDash val="solid"/>
            <a:miter lim="800000"/>
          </a:ln>
          <a:effectLst>
            <a:glow rad="228600">
              <a:schemeClr val="accent3">
                <a:alpha val="40000"/>
                <a:satMod val="175000"/>
              </a:schemeClr>
            </a:glow>
          </a:effectLst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zh-CN" altLang="en-US"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43" name="Oval 16"/>
          <p:cNvSpPr>
            <a:spLocks noChangeArrowheads="1"/>
          </p:cNvSpPr>
          <p:nvPr/>
        </p:nvSpPr>
        <p:spPr bwMode="auto">
          <a:xfrm>
            <a:off x="10520782" y="2243457"/>
            <a:ext cx="628989" cy="623425"/>
          </a:xfrm>
          <a:prstGeom prst="ellipse">
            <a:avLst/>
          </a:prstGeom>
          <a:blipFill>
            <a:blip r:embed="rId3"/>
            <a:srcRect l="0" t="0" r="0" b="0"/>
            <a:stretch>
              <a:fillRect/>
            </a:stretch>
          </a:blipFill>
          <a:ln w="5" cap="flat">
            <a:noFill/>
            <a:prstDash val="solid"/>
            <a:miter lim="800000"/>
          </a:ln>
          <a:effectLst>
            <a:glow rad="228600">
              <a:schemeClr val="accent3">
                <a:alpha val="40000"/>
                <a:satMod val="175000"/>
              </a:schemeClr>
            </a:glow>
          </a:effectLst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zh-CN" altLang="en-US"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10520781" y="4779494"/>
            <a:ext cx="628989" cy="614441"/>
          </a:xfrm>
          <a:prstGeom prst="ellipse">
            <a:avLst/>
          </a:prstGeom>
          <a:blipFill>
            <a:blip r:embed="rId4"/>
            <a:srcRect l="0" t="0" r="0" b="0"/>
            <a:stretch>
              <a:fillRect/>
            </a:stretch>
          </a:blipFill>
          <a:ln w="5" cap="flat">
            <a:noFill/>
            <a:prstDash val="solid"/>
            <a:miter lim="800000"/>
          </a:ln>
          <a:effectLst>
            <a:glow rad="228600">
              <a:schemeClr val="accent3">
                <a:alpha val="40000"/>
                <a:satMod val="175000"/>
              </a:schemeClr>
            </a:glow>
          </a:effectLst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zh-CN" altLang="en-US"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41679" y="1644228"/>
            <a:ext cx="3731075" cy="14705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Кроль на груди</a:t>
            </a:r>
            <a:r>
              <a:rPr lang="zh-CN" altLang="en-US" sz="1400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 характеризуется попеременными и симметричными движениями рук и ног. Это самый быстрый спортивный способ плавания и самый популярный.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49501" y="3494063"/>
            <a:ext cx="2664296" cy="6261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41679" y="3957388"/>
            <a:ext cx="2664296" cy="20253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Брасс</a:t>
            </a:r>
            <a:r>
              <a:rPr lang="zh-CN" altLang="en-US" sz="1400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 характеризуется одновременными и симметричными движениями рук и ног. В отличие от баттерфляя весь цикл движений рук осуществляется в воде.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84757" y="1693029"/>
            <a:ext cx="3636025" cy="17479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Кроль на спине</a:t>
            </a:r>
            <a:r>
              <a:rPr lang="zh-CN" altLang="en-US" sz="1400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 характеризуется попеременными непрерывными движениями рук и ног. Основное отличие его от остальных способов плавания состоит в положении тела и дыхания (выдох выполняется над водой).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07405" y="3957388"/>
            <a:ext cx="3013059" cy="20253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Баттерфляй</a:t>
            </a:r>
            <a:r>
              <a:rPr lang="zh-CN" altLang="en-US" sz="1400" dirty="0">
                <a:solidFill>
                  <a:schemeClr val="bg1"/>
                </a:solidFill>
                <a:latin typeface="inpin heiti" pitchFamily="2" charset="-122" panose="00000500000000000000"/>
                <a:ea typeface="inpin heiti" pitchFamily="2" charset="-122" panose="00000500000000000000"/>
                <a:sym typeface="inpin heiti" pitchFamily="2" charset="-122" panose="00000500000000000000"/>
              </a:rPr>
              <a:t> характеризуется одновременными симметричными движениями рук и ног, а также волнообразными движениями туловища, которые помогают движениям рук и усиливают работу ног.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92653" y="823831"/>
            <a:ext cx="1827881" cy="9052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inpin heiti" pitchFamily="2" charset="-122" panose="00000500000000000000"/>
              <a:ea typeface="inpin heiti" pitchFamily="2" charset="-122" panose="00000500000000000000"/>
              <a:sym typeface="inpin heiti" pitchFamily="2" charset="-122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86543" y="919401"/>
            <a:ext cx="5679920" cy="2738021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                 </a:t>
            </a:r>
            <a:endParaRPr lang="ru-RU" sz="1800" b="1" dirty="0">
              <a:latin typeface="Times New Roman"/>
              <a:ea typeface="Times New Roman"/>
              <a:cs typeface="Times New Roman"/>
            </a:endParaRPr>
          </a:p>
          <a:p>
            <a:endParaRPr lang="ru-RU" sz="1800" b="1" dirty="0">
              <a:latin typeface="Times New Roman"/>
              <a:ea typeface="Times New Roman"/>
              <a:cs typeface="Times New Roman"/>
            </a:endParaRPr>
          </a:p>
          <a:p>
            <a:endParaRPr lang="ru-RU" sz="1800" b="1" dirty="0">
              <a:latin typeface="Times New Roman"/>
              <a:ea typeface="Times New Roman"/>
              <a:cs typeface="Times New Roman"/>
            </a:endParaRPr>
          </a:p>
          <a:p>
            <a:r>
              <a:rPr lang="en-UA" sz="1800" b="1" dirty="0">
                <a:latin typeface="Times New Roman"/>
                <a:ea typeface="Times New Roman"/>
                <a:cs typeface="Times New Roman"/>
              </a:rPr>
              <a:t>1 —выход локтя левой руки из воды; 2 - выход левой кисти из воды; 3 —прохождение локтя правой руки мимо плеча; 4 – момент полного погружения левой руки в воду; второй полуцикл аналогичен первому, он начинается с выхода локтя правой руки из воды (по Р. Хальянду)Шестиударный кроль применяется на спринтерских дистанциях, а двукратный - на стайерских. Обучение детей начинают с шестиударного варианта.</a:t>
            </a:r>
          </a:p>
          <a:p>
            <a:endParaRPr lang="en-UA" sz="1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5" name="TextBox 49"/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50"/>
          <p:cNvSpPr txBox="1"/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</a:p>
        </p:txBody>
      </p:sp>
      <p:sp>
        <p:nvSpPr>
          <p:cNvPr id="48" name="TextBox 52"/>
          <p:cNvSpPr txBox="1"/>
          <p:nvPr/>
        </p:nvSpPr>
        <p:spPr>
          <a:xfrm>
            <a:off x="3172010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/>
          <p:cNvSpPr txBox="1"/>
          <p:nvPr/>
        </p:nvSpPr>
        <p:spPr>
          <a:xfrm>
            <a:off x="3172010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5"/>
          <p:cNvSpPr txBox="1"/>
          <p:nvPr/>
        </p:nvSpPr>
        <p:spPr>
          <a:xfrm>
            <a:off x="2780964" y="4518553"/>
            <a:ext cx="4329090" cy="746565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/>
          <p:cNvSpPr txBox="1"/>
          <p:nvPr/>
        </p:nvSpPr>
        <p:spPr>
          <a:xfrm>
            <a:off x="527968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737476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/>
          <p:cNvSpPr txBox="1"/>
          <p:nvPr/>
        </p:nvSpPr>
        <p:spPr>
          <a:xfrm>
            <a:off x="737476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Box 62"/>
          <p:cNvSpPr txBox="1"/>
          <p:nvPr/>
        </p:nvSpPr>
        <p:spPr>
          <a:xfrm>
            <a:off x="9495034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61"/>
          <p:cNvSpPr txBox="1"/>
          <p:nvPr/>
        </p:nvSpPr>
        <p:spPr>
          <a:xfrm>
            <a:off x="2233349" y="3734001"/>
            <a:ext cx="7485752" cy="2822493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  <a:effectLst>
            <a:glow rad="101600">
              <a:schemeClr val="accent3">
                <a:alpha val="40000"/>
                <a:satMod val="175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Текст. поле 58"/>
          <p:cNvSpPr txBox="1"/>
          <p:nvPr/>
        </p:nvSpPr>
        <p:spPr>
          <a:xfrm>
            <a:off x="6864741" y="629174"/>
            <a:ext cx="5105300" cy="310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1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A" sz="1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</a:p>
          <a:p>
            <a:r>
              <a:rPr lang="en-UA" sz="1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I фаза - как можно меньше терять скорость продвижения вперед,II фаза - начать увеличение скорости,III фаза - повысить скорость,IV фаза - как можно более поднять скорость.Выдох (при повороте головы вправо) осуществляется в III и IV фазах первого полуцикла, а вдох - в I и II фазах полуцикла.</a:t>
            </a:r>
          </a:p>
          <a:p>
            <a:endParaRPr lang="en-UA" sz="1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0" name="Текст. поле 59"/>
          <p:cNvSpPr txBox="1"/>
          <p:nvPr/>
        </p:nvSpPr>
        <p:spPr>
          <a:xfrm>
            <a:off x="3609031" y="215717"/>
            <a:ext cx="4961342" cy="103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A" sz="2400" b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КИНЕМАТИКА П</a:t>
            </a:r>
            <a:r>
              <a:rPr lang="en-UA" sz="2000" b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ЛАВАНИЯ: КРОЛЬ</a:t>
            </a:r>
            <a:endParaRPr lang="en-UA" sz="1800" b="1" dirty="0">
              <a:solidFill>
                <a:schemeClr val="bg2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1" name="Тройная стрелка влево-вправо-вверх 60"/>
          <p:cNvSpPr/>
          <p:nvPr/>
        </p:nvSpPr>
        <p:spPr>
          <a:xfrm>
            <a:off x="6096000" y="1027922"/>
            <a:ext cx="696835" cy="2073639"/>
          </a:xfrm>
          <a:prstGeom prst="leftRightUp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86543" y="1135118"/>
            <a:ext cx="4358966" cy="2365125"/>
          </a:xfrm>
        </p:spPr>
        <p:txBody>
          <a:bodyPr/>
          <a:lstStyle/>
          <a:p>
            <a:pPr algn="ctr"/>
            <a:endParaRPr lang="en-UA" sz="2000" b="1" dirty="0">
              <a:latin typeface="Times New Roman"/>
              <a:ea typeface="Times New Roman"/>
              <a:cs typeface="Times New Roman"/>
            </a:endParaRPr>
          </a:p>
          <a:p>
            <a:r>
              <a:rPr lang="en-UA" sz="2000" b="1" dirty="0">
                <a:latin typeface="Times New Roman"/>
                <a:ea typeface="Times New Roman"/>
                <a:cs typeface="Times New Roman"/>
              </a:rPr>
              <a:t>1 – начало разгибания в коленных суставах; 2 – момент выпрямления ног в коленных суставах; 3 – окончание движения кистей назад; 4 – начало разгибания рук в локтевых суставах (по Р. Хальянду с соавт.)</a:t>
            </a:r>
          </a:p>
          <a:p>
            <a:endParaRPr lang="en-UA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5" name="TextBox 49"/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50"/>
          <p:cNvSpPr txBox="1"/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</a:p>
        </p:txBody>
      </p:sp>
      <p:sp>
        <p:nvSpPr>
          <p:cNvPr id="48" name="TextBox 52"/>
          <p:cNvSpPr txBox="1"/>
          <p:nvPr/>
        </p:nvSpPr>
        <p:spPr>
          <a:xfrm>
            <a:off x="3172010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/>
          <p:cNvSpPr txBox="1"/>
          <p:nvPr/>
        </p:nvSpPr>
        <p:spPr>
          <a:xfrm>
            <a:off x="3172010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5"/>
          <p:cNvSpPr txBox="1"/>
          <p:nvPr/>
        </p:nvSpPr>
        <p:spPr>
          <a:xfrm>
            <a:off x="2780964" y="4518553"/>
            <a:ext cx="4329090" cy="746565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/>
          <p:cNvSpPr txBox="1"/>
          <p:nvPr/>
        </p:nvSpPr>
        <p:spPr>
          <a:xfrm>
            <a:off x="527968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737476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/>
          <p:cNvSpPr txBox="1"/>
          <p:nvPr/>
        </p:nvSpPr>
        <p:spPr>
          <a:xfrm>
            <a:off x="737476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61"/>
          <p:cNvSpPr txBox="1"/>
          <p:nvPr/>
        </p:nvSpPr>
        <p:spPr>
          <a:xfrm>
            <a:off x="2696963" y="3617891"/>
            <a:ext cx="6972939" cy="3140566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  <a:effectLst>
            <a:glow rad="228600">
              <a:schemeClr val="accent3">
                <a:alpha val="40000"/>
                <a:satMod val="1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/>
          <p:cNvSpPr txBox="1"/>
          <p:nvPr/>
        </p:nvSpPr>
        <p:spPr>
          <a:xfrm>
            <a:off x="9495034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Текст. поле 58"/>
          <p:cNvSpPr txBox="1"/>
          <p:nvPr/>
        </p:nvSpPr>
        <p:spPr>
          <a:xfrm>
            <a:off x="3844704" y="215717"/>
            <a:ext cx="4893043" cy="81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КИНЕМАТИКА ПЛАВАНИЯ: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БРАСС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0" name="Текст. поле 59"/>
          <p:cNvSpPr txBox="1"/>
          <p:nvPr/>
        </p:nvSpPr>
        <p:spPr>
          <a:xfrm>
            <a:off x="5938956" y="1312278"/>
            <a:ext cx="5176111" cy="2561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1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ЗАДАЧИ:I фаза - повысить скорость,II фаза - как можно выше поднять скорость,III фаза - минимизировать падение скорости,IV фаза - как можно меньше терять скорость.Выдох осуществляется во II фазе и начале III фазы, а вдох - в конце III фазы и начале IV фазы. С конца IV фазы до начала II фазы -задержка дыхания.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Тройная стрелка влево-вправо-вверх 60"/>
          <p:cNvSpPr/>
          <p:nvPr/>
        </p:nvSpPr>
        <p:spPr>
          <a:xfrm>
            <a:off x="4945509" y="737033"/>
            <a:ext cx="903565" cy="2139192"/>
          </a:xfrm>
          <a:prstGeom prst="leftRightUp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96661" y="946039"/>
            <a:ext cx="5751824" cy="1836118"/>
          </a:xfrm>
        </p:spPr>
        <p:txBody>
          <a:bodyPr/>
          <a:lstStyle/>
          <a:p>
            <a:r>
              <a:rPr lang="en-UA" sz="2000" b="1" dirty="0">
                <a:latin typeface="Times New Roman"/>
                <a:ea typeface="Times New Roman"/>
                <a:cs typeface="Times New Roman"/>
              </a:rPr>
              <a:t>Вертикально-направленные силы:</a:t>
            </a:r>
          </a:p>
          <a:p>
            <a:r>
              <a:rPr lang="en-UA" sz="2000" b="1" dirty="0">
                <a:latin typeface="Times New Roman"/>
                <a:ea typeface="Times New Roman"/>
                <a:cs typeface="Times New Roman"/>
              </a:rPr>
              <a:t>силы тяжести;</a:t>
            </a:r>
          </a:p>
          <a:p>
            <a:r>
              <a:rPr lang="en-UA" sz="2000" b="1" dirty="0">
                <a:latin typeface="Times New Roman"/>
                <a:ea typeface="Times New Roman"/>
                <a:cs typeface="Times New Roman"/>
              </a:rPr>
              <a:t>выталкивающая сила;</a:t>
            </a:r>
          </a:p>
          <a:p>
            <a:r>
              <a:rPr lang="en-UA" sz="2000" b="1" dirty="0">
                <a:latin typeface="Times New Roman"/>
                <a:ea typeface="Times New Roman"/>
                <a:cs typeface="Times New Roman"/>
              </a:rPr>
              <a:t>подъемная сила.</a:t>
            </a:r>
          </a:p>
          <a:p>
            <a:endParaRPr lang="en-UA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5" name="TextBox 49"/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50"/>
          <p:cNvSpPr txBox="1"/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</a:p>
        </p:txBody>
      </p:sp>
      <p:sp>
        <p:nvSpPr>
          <p:cNvPr id="48" name="TextBox 52"/>
          <p:cNvSpPr txBox="1"/>
          <p:nvPr/>
        </p:nvSpPr>
        <p:spPr>
          <a:xfrm>
            <a:off x="3172010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/>
          <p:cNvSpPr txBox="1"/>
          <p:nvPr/>
        </p:nvSpPr>
        <p:spPr>
          <a:xfrm>
            <a:off x="3172010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5"/>
          <p:cNvSpPr txBox="1"/>
          <p:nvPr/>
        </p:nvSpPr>
        <p:spPr>
          <a:xfrm>
            <a:off x="6451284" y="3574792"/>
            <a:ext cx="4329090" cy="746565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/>
          <p:cNvSpPr txBox="1"/>
          <p:nvPr/>
        </p:nvSpPr>
        <p:spPr>
          <a:xfrm>
            <a:off x="527968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737476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/>
          <p:cNvSpPr txBox="1"/>
          <p:nvPr/>
        </p:nvSpPr>
        <p:spPr>
          <a:xfrm>
            <a:off x="737476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61"/>
          <p:cNvSpPr txBox="1"/>
          <p:nvPr/>
        </p:nvSpPr>
        <p:spPr>
          <a:xfrm>
            <a:off x="651158" y="2782157"/>
            <a:ext cx="4878271" cy="3839050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  <a:effectLst>
            <a:glow rad="228600">
              <a:schemeClr val="accent1">
                <a:alpha val="40000"/>
                <a:satMod val="175000"/>
              </a:schemeClr>
            </a:glo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/>
          <p:cNvSpPr txBox="1"/>
          <p:nvPr/>
        </p:nvSpPr>
        <p:spPr>
          <a:xfrm>
            <a:off x="9495034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Текст. поле 58"/>
          <p:cNvSpPr txBox="1"/>
          <p:nvPr/>
        </p:nvSpPr>
        <p:spPr>
          <a:xfrm>
            <a:off x="4024469" y="494351"/>
            <a:ext cx="4044691" cy="51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en-UA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инамика</a:t>
            </a:r>
            <a:r>
              <a:rPr lang="en-UA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плавания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Текст. поле 59"/>
          <p:cNvSpPr txBox="1"/>
          <p:nvPr/>
        </p:nvSpPr>
        <p:spPr>
          <a:xfrm>
            <a:off x="6451284" y="1096561"/>
            <a:ext cx="4790713" cy="219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Горизонтально-направленные силы - продвигающая сила;</a:t>
            </a:r>
          </a:p>
          <a:p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сила лобового сопротивления;</a:t>
            </a:r>
          </a:p>
          <a:p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сила сопротивления вихреобразования. (Создается разность давлений, которое как бы отсасывают тело назад).</a:t>
            </a:r>
          </a:p>
          <a:p>
            <a:endParaRPr lang="en-US"/>
          </a:p>
        </p:txBody>
      </p:sp>
      <p:sp>
        <p:nvSpPr>
          <p:cNvPr id="61" name="Текст. поле 60"/>
          <p:cNvSpPr txBox="1"/>
          <p:nvPr/>
        </p:nvSpPr>
        <p:spPr>
          <a:xfrm>
            <a:off x="5831676" y="3574792"/>
            <a:ext cx="5839106" cy="222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 время скольжения опускание головы пловца вниз увеличивает сопротивление на 8-12%, а отклонение ее от оптимального положения вверх - на 10-20%;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сила трения о воду;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сила сопротивления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волнообразования;</a:t>
            </a:r>
          </a:p>
          <a:p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силы инерции.</a:t>
            </a:r>
          </a:p>
          <a:p>
            <a:endParaRPr lang="en-UA" sz="20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4" name="Тройная стрелка влево-вправо-вверх 63"/>
          <p:cNvSpPr/>
          <p:nvPr/>
        </p:nvSpPr>
        <p:spPr>
          <a:xfrm>
            <a:off x="5192935" y="1069596"/>
            <a:ext cx="638741" cy="1312278"/>
          </a:xfrm>
          <a:prstGeom prst="leftRightUp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Стрелка вниз 64"/>
          <p:cNvSpPr/>
          <p:nvPr/>
        </p:nvSpPr>
        <p:spPr>
          <a:xfrm>
            <a:off x="8452083" y="3064978"/>
            <a:ext cx="327492" cy="586008"/>
          </a:xfrm>
          <a:prstGeom prst="down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327498" y="547335"/>
            <a:ext cx="5768502" cy="1853461"/>
          </a:xfrm>
        </p:spPr>
        <p:txBody>
          <a:bodyPr/>
          <a:lstStyle/>
          <a:p>
            <a:pPr algn="ctr"/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r>
              <a:rPr lang="en-UA" sz="2000" b="1" dirty="0">
                <a:latin typeface="Times New Roman"/>
                <a:ea typeface="Times New Roman"/>
                <a:cs typeface="Times New Roman"/>
              </a:rPr>
              <a:t>Основными требованиями к технике и тактике пловца являются требования максимизировать силу тяги и минимизировать сумму тормозящих сил.</a:t>
            </a:r>
          </a:p>
          <a:p>
            <a:endParaRPr lang="en-UA" sz="2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5" name="TextBox 49"/>
          <p:cNvSpPr txBox="1"/>
          <p:nvPr/>
        </p:nvSpPr>
        <p:spPr>
          <a:xfrm>
            <a:off x="106433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50"/>
          <p:cNvSpPr txBox="1"/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</a:p>
        </p:txBody>
      </p:sp>
      <p:sp>
        <p:nvSpPr>
          <p:cNvPr id="48" name="TextBox 52"/>
          <p:cNvSpPr txBox="1"/>
          <p:nvPr/>
        </p:nvSpPr>
        <p:spPr>
          <a:xfrm>
            <a:off x="3172010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/>
          <p:cNvSpPr txBox="1"/>
          <p:nvPr/>
        </p:nvSpPr>
        <p:spPr>
          <a:xfrm>
            <a:off x="318460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5"/>
          <p:cNvSpPr txBox="1"/>
          <p:nvPr/>
        </p:nvSpPr>
        <p:spPr>
          <a:xfrm>
            <a:off x="2780964" y="4518553"/>
            <a:ext cx="4329090" cy="746565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/>
          <p:cNvSpPr txBox="1"/>
          <p:nvPr/>
        </p:nvSpPr>
        <p:spPr>
          <a:xfrm>
            <a:off x="527968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737476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/>
          <p:cNvSpPr txBox="1"/>
          <p:nvPr/>
        </p:nvSpPr>
        <p:spPr>
          <a:xfrm>
            <a:off x="737476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61"/>
          <p:cNvSpPr txBox="1"/>
          <p:nvPr/>
        </p:nvSpPr>
        <p:spPr>
          <a:xfrm>
            <a:off x="327498" y="2158710"/>
            <a:ext cx="4159214" cy="3407616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  <a:effectLst>
            <a:glow rad="228600">
              <a:schemeClr val="accent1">
                <a:alpha val="40000"/>
                <a:satMod val="175000"/>
              </a:schemeClr>
            </a:glo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/>
          <p:cNvSpPr txBox="1"/>
          <p:nvPr/>
        </p:nvSpPr>
        <p:spPr>
          <a:xfrm>
            <a:off x="9495034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Текст. поле 58"/>
          <p:cNvSpPr txBox="1"/>
          <p:nvPr/>
        </p:nvSpPr>
        <p:spPr>
          <a:xfrm>
            <a:off x="3656864" y="253239"/>
            <a:ext cx="4914224" cy="76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ОПТИМИЗАЦИЯ ПЛАВАНИЯ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0" name="Текст. поле 59"/>
          <p:cNvSpPr txBox="1"/>
          <p:nvPr/>
        </p:nvSpPr>
        <p:spPr>
          <a:xfrm>
            <a:off x="6540188" y="998196"/>
            <a:ext cx="5060360" cy="280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Важно исключить непроизводительные затраты энергии:</a:t>
            </a:r>
            <a:endParaRPr lang="ru-RU" sz="20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20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en-UA" sz="2000" b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устранить лишние движения;</a:t>
            </a:r>
          </a:p>
          <a:p>
            <a:pPr algn="ctr"/>
            <a:r>
              <a:rPr lang="en-UA" sz="2000" b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выбрать оптимальный темп движений;</a:t>
            </a:r>
          </a:p>
          <a:p>
            <a:pPr algn="ctr"/>
            <a:r>
              <a:rPr lang="en-UA" sz="2000" b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снизить величины тормозящих сил;</a:t>
            </a:r>
          </a:p>
          <a:p>
            <a:pPr algn="ctr"/>
            <a:r>
              <a:rPr lang="en-UA" sz="2000" b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устранить непроизводительные мышечные напряжения.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Текст. поле 60"/>
          <p:cNvSpPr txBox="1"/>
          <p:nvPr/>
        </p:nvSpPr>
        <p:spPr>
          <a:xfrm>
            <a:off x="4640738" y="3862517"/>
            <a:ext cx="7316397" cy="280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плавании, как ни в одном другом виде спорта, важно умение расслаблять те мышцы, которые в данный момент не участвуют в выполнении продвигающей работы.</a:t>
            </a:r>
          </a:p>
          <a:p>
            <a:r>
              <a:rPr lang="en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Вынос рук по воздуху уменьшает вредное сопротивление воды, и позволяет более быстро занять исходное положение для очередного гребка, т.е. повышает темп плавательных движений. С другой стороны, вынос рук по воздуху ухудшает плавучесть тела.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Счетверенная стрелка 61"/>
          <p:cNvSpPr/>
          <p:nvPr/>
        </p:nvSpPr>
        <p:spPr>
          <a:xfrm>
            <a:off x="5885026" y="826915"/>
            <a:ext cx="907808" cy="2976482"/>
          </a:xfrm>
          <a:prstGeom prst="quad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99587" y="514932"/>
            <a:ext cx="11072841" cy="2662398"/>
          </a:xfrm>
        </p:spPr>
        <p:txBody>
          <a:bodyPr/>
          <a:lstStyle/>
          <a:p>
            <a:pPr algn="ctr"/>
            <a:r>
              <a:rPr lang="en-UA" sz="2800" b="1" dirty="0">
                <a:latin typeface="Times New Roman"/>
                <a:ea typeface="Times New Roman"/>
                <a:cs typeface="Times New Roman"/>
              </a:rPr>
              <a:t>Силы, действующие при плавании</a:t>
            </a:r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en-UA" sz="2000" b="1" dirty="0">
                <a:latin typeface="Times New Roman"/>
                <a:ea typeface="Times New Roman"/>
                <a:cs typeface="Times New Roman"/>
              </a:rPr>
              <a:t>G — сила тяжести;</a:t>
            </a:r>
          </a:p>
          <a:p>
            <a:pPr algn="ctr"/>
            <a:r>
              <a:rPr lang="en-UA" sz="2000" b="1" dirty="0">
                <a:latin typeface="Times New Roman"/>
                <a:ea typeface="Times New Roman"/>
                <a:cs typeface="Times New Roman"/>
              </a:rPr>
              <a:t>Fт — сила тяги, создаваемая движениями пловца;</a:t>
            </a:r>
          </a:p>
          <a:p>
            <a:pPr algn="ctr"/>
            <a:r>
              <a:rPr lang="en-UA" sz="2000" b="1" dirty="0">
                <a:latin typeface="Times New Roman"/>
                <a:ea typeface="Times New Roman"/>
                <a:cs typeface="Times New Roman"/>
              </a:rPr>
              <a:t>Fа — выталкивающая (архимедова) сила; Fин - сила инерции, возникающая при ускорении н торможении тела пловца.</a:t>
            </a:r>
          </a:p>
          <a:p>
            <a:pPr algn="ctr"/>
            <a:r>
              <a:rPr lang="en-UA" sz="2000" b="1" dirty="0">
                <a:latin typeface="Times New Roman"/>
                <a:ea typeface="Times New Roman"/>
                <a:cs typeface="Times New Roman"/>
              </a:rPr>
              <a:t>Fтр — сила трения;</a:t>
            </a:r>
          </a:p>
          <a:p>
            <a:pPr algn="ctr"/>
            <a:r>
              <a:rPr lang="en-UA" sz="2000" b="1" dirty="0">
                <a:latin typeface="Times New Roman"/>
                <a:ea typeface="Times New Roman"/>
                <a:cs typeface="Times New Roman"/>
              </a:rPr>
              <a:t>Fв — сила лобового сопротивления воды. Fтв — тормозящая сила вихреобразования (и сила волнообразования, действующая в том же направлении)</a:t>
            </a:r>
          </a:p>
        </p:txBody>
      </p:sp>
      <p:sp>
        <p:nvSpPr>
          <p:cNvPr id="45" name="TextBox 49"/>
          <p:cNvSpPr txBox="1"/>
          <p:nvPr/>
        </p:nvSpPr>
        <p:spPr>
          <a:xfrm>
            <a:off x="420337" y="3781248"/>
            <a:ext cx="5398686" cy="2742489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  <a:effectLst>
            <a:glow rad="101600">
              <a:schemeClr val="accent2">
                <a:alpha val="40000"/>
                <a:satMod val="175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50"/>
          <p:cNvSpPr txBox="1"/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</a:p>
        </p:txBody>
      </p:sp>
      <p:sp>
        <p:nvSpPr>
          <p:cNvPr id="48" name="TextBox 52"/>
          <p:cNvSpPr txBox="1"/>
          <p:nvPr/>
        </p:nvSpPr>
        <p:spPr>
          <a:xfrm>
            <a:off x="3172010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/>
          <p:cNvSpPr txBox="1"/>
          <p:nvPr/>
        </p:nvSpPr>
        <p:spPr>
          <a:xfrm>
            <a:off x="3172010" y="5265117"/>
            <a:ext cx="1620033" cy="58600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5"/>
          <p:cNvSpPr txBox="1"/>
          <p:nvPr/>
        </p:nvSpPr>
        <p:spPr>
          <a:xfrm>
            <a:off x="2865022" y="4518552"/>
            <a:ext cx="4329090" cy="746565"/>
          </a:xfrm>
          <a:prstGeom prst="rect">
            <a:avLst/>
          </a:prstGeom>
          <a:noFill/>
          <a:effectLst>
            <a:glow rad="139700">
              <a:schemeClr val="accent3">
                <a:alpha val="40000"/>
                <a:satMod val="175000"/>
              </a:schemeClr>
            </a:glo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/>
          <p:cNvSpPr txBox="1"/>
          <p:nvPr/>
        </p:nvSpPr>
        <p:spPr>
          <a:xfrm>
            <a:off x="527968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737476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/>
          <p:cNvSpPr txBox="1"/>
          <p:nvPr/>
        </p:nvSpPr>
        <p:spPr>
          <a:xfrm>
            <a:off x="737476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61"/>
          <p:cNvSpPr txBox="1"/>
          <p:nvPr/>
        </p:nvSpPr>
        <p:spPr>
          <a:xfrm>
            <a:off x="6025752" y="3781248"/>
            <a:ext cx="5746676" cy="2742489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  <a:effectLst>
            <a:glow rad="101600">
              <a:schemeClr val="accent2">
                <a:alpha val="40000"/>
                <a:satMod val="175000"/>
              </a:schemeClr>
            </a:glow>
          </a:effectLst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/>
          <p:cNvSpPr txBox="1"/>
          <p:nvPr/>
        </p:nvSpPr>
        <p:spPr>
          <a:xfrm>
            <a:off x="9495034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537</Words>
  <Application>Microsoft Macintosh PowerPoint</Application>
  <PresentationFormat>Widescreen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华文新魏</vt:lpstr>
      <vt:lpstr>Arial</vt:lpstr>
      <vt:lpstr>Calibri</vt:lpstr>
      <vt:lpstr>Calibri Light</vt:lpstr>
      <vt:lpstr>inpin heiti</vt:lpstr>
      <vt:lpstr>Seravek</vt:lpstr>
      <vt:lpstr>Wingdings</vt:lpstr>
      <vt:lpstr>Office Theme</vt:lpstr>
      <vt:lpstr>NAME OF PRESENTATION</vt:lpstr>
      <vt:lpstr>Slide title</vt:lpstr>
      <vt:lpstr>Slide title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Microsoft Office User</cp:lastModifiedBy>
  <cp:revision>1</cp:revision>
  <dcterms:created xsi:type="dcterms:W3CDTF">2023-07-14T16:05:27Z</dcterms:created>
  <dcterms:modified xsi:type="dcterms:W3CDTF">2023-12-04T18:36:44Z</dcterms:modified>
</cp:coreProperties>
</file>