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80" r:id="rId3"/>
    <p:sldId id="285" r:id="rId4"/>
    <p:sldId id="281" r:id="rId5"/>
    <p:sldId id="295" r:id="rId6"/>
    <p:sldId id="297" r:id="rId7"/>
    <p:sldId id="303" r:id="rId8"/>
    <p:sldId id="305" r:id="rId9"/>
    <p:sldId id="301" r:id="rId10"/>
    <p:sldId id="298" r:id="rId11"/>
    <p:sldId id="306" r:id="rId12"/>
    <p:sldId id="304" r:id="rId13"/>
    <p:sldId id="299" r:id="rId14"/>
    <p:sldId id="308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2060"/>
    <a:srgbClr val="AFF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172F7E-B1DC-4750-A366-6CD05C232ABF}" v="1098" dt="2023-12-18T18:34:45.201"/>
    <p1510:client id="{6C087A38-A317-42B6-85BD-87A6C868CDBB}" v="966" dt="2023-12-14T16:18:07.015"/>
    <p1510:client id="{CD8258FE-58B0-45FE-8041-76985B943260}" v="14" dt="2023-12-14T17:34:27.5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CBDCE74-0AF2-668E-F5C9-9F116F46D7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D107E44-D8F0-2089-5546-C4F973A7FC5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2611991-0C3A-422C-A24B-92AFBAC31DFD}" type="datetimeFigureOut">
              <a:rPr lang="ru-RU"/>
              <a:pPr>
                <a:defRPr/>
              </a:pPr>
              <a:t>18.12.2023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BA9DD55C-57C2-86AC-DFA2-424BB8273A9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A2A1369E-59DA-F38C-F422-30AC455A1B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5E2DDD0-2EE8-EF88-046E-E78713A6A43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03EEFE-546C-983B-B113-991BC120C6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2C5F402-957F-4A74-83B3-2FFE7A78F178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>
            <a:extLst>
              <a:ext uri="{FF2B5EF4-FFF2-40B4-BE49-F238E27FC236}">
                <a16:creationId xmlns:a16="http://schemas.microsoft.com/office/drawing/2014/main" id="{501B77A6-93C6-50A0-EF69-12BF490C83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>
            <a:extLst>
              <a:ext uri="{FF2B5EF4-FFF2-40B4-BE49-F238E27FC236}">
                <a16:creationId xmlns:a16="http://schemas.microsoft.com/office/drawing/2014/main" id="{D86F270F-9D96-D67E-F456-F40E4083B1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3796" name="Номер слайда 3">
            <a:extLst>
              <a:ext uri="{FF2B5EF4-FFF2-40B4-BE49-F238E27FC236}">
                <a16:creationId xmlns:a16="http://schemas.microsoft.com/office/drawing/2014/main" id="{CE972C51-C629-220E-A0DC-86E800A710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7A63879-0723-4603-A225-2C992C39852C}" type="slidenum">
              <a:rPr lang="ru-RU" altLang="en-US"/>
              <a:pPr eaLnBrk="1" hangingPunct="1"/>
              <a:t>1</a:t>
            </a:fld>
            <a:endParaRPr lang="ru-RU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>
            <a:extLst>
              <a:ext uri="{FF2B5EF4-FFF2-40B4-BE49-F238E27FC236}">
                <a16:creationId xmlns:a16="http://schemas.microsoft.com/office/drawing/2014/main" id="{11131EBC-1819-5743-28D5-0A1CEE6B88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>
            <a:extLst>
              <a:ext uri="{FF2B5EF4-FFF2-40B4-BE49-F238E27FC236}">
                <a16:creationId xmlns:a16="http://schemas.microsoft.com/office/drawing/2014/main" id="{65107630-BA3F-2C7B-2405-3EEAF88ED8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34820" name="Номер слайда 3">
            <a:extLst>
              <a:ext uri="{FF2B5EF4-FFF2-40B4-BE49-F238E27FC236}">
                <a16:creationId xmlns:a16="http://schemas.microsoft.com/office/drawing/2014/main" id="{23C558F2-E727-A811-80FD-8601909EE6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2ED7F65-1631-4642-A8B1-71D530BE4937}" type="slidenum">
              <a:rPr lang="ru-RU" altLang="en-US"/>
              <a:pPr eaLnBrk="1" hangingPunct="1"/>
              <a:t>3</a:t>
            </a:fld>
            <a:endParaRPr lang="ru-RU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>
            <a:extLst>
              <a:ext uri="{FF2B5EF4-FFF2-40B4-BE49-F238E27FC236}">
                <a16:creationId xmlns:a16="http://schemas.microsoft.com/office/drawing/2014/main" id="{854CE5D2-35C5-008D-5222-E9A32E4B1C3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>
            <a:extLst>
              <a:ext uri="{FF2B5EF4-FFF2-40B4-BE49-F238E27FC236}">
                <a16:creationId xmlns:a16="http://schemas.microsoft.com/office/drawing/2014/main" id="{41FAAE1E-1A90-782E-3AEB-8315656D72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36868" name="Номер слайда 3">
            <a:extLst>
              <a:ext uri="{FF2B5EF4-FFF2-40B4-BE49-F238E27FC236}">
                <a16:creationId xmlns:a16="http://schemas.microsoft.com/office/drawing/2014/main" id="{0F2DB8E4-4DE9-B336-2366-61F09AFE9D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0537E0F-B988-4DD2-A06A-BED68D8D759E}" type="slidenum">
              <a:rPr lang="ru-RU" altLang="en-US"/>
              <a:pPr eaLnBrk="1" hangingPunct="1"/>
              <a:t>6</a:t>
            </a:fld>
            <a:endParaRPr lang="ru-RU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>
            <a:extLst>
              <a:ext uri="{FF2B5EF4-FFF2-40B4-BE49-F238E27FC236}">
                <a16:creationId xmlns:a16="http://schemas.microsoft.com/office/drawing/2014/main" id="{7D70A99E-C41B-8C06-7247-E135AC9D528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>
            <a:extLst>
              <a:ext uri="{FF2B5EF4-FFF2-40B4-BE49-F238E27FC236}">
                <a16:creationId xmlns:a16="http://schemas.microsoft.com/office/drawing/2014/main" id="{F9663128-668B-2192-B48F-69B3DFCB8D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37892" name="Номер слайда 3">
            <a:extLst>
              <a:ext uri="{FF2B5EF4-FFF2-40B4-BE49-F238E27FC236}">
                <a16:creationId xmlns:a16="http://schemas.microsoft.com/office/drawing/2014/main" id="{39DDA051-ECCD-2554-545C-68E513BBAB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E32D021-82DA-4512-97CC-E8BA5B5ECC92}" type="slidenum">
              <a:rPr lang="ru-RU" altLang="en-US"/>
              <a:pPr eaLnBrk="1" hangingPunct="1"/>
              <a:t>15</a:t>
            </a:fld>
            <a:endParaRPr lang="ru-RU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>
            <a:extLst>
              <a:ext uri="{FF2B5EF4-FFF2-40B4-BE49-F238E27FC236}">
                <a16:creationId xmlns:a16="http://schemas.microsoft.com/office/drawing/2014/main" id="{8707AA34-6C6B-BAC8-E6F8-3D5FAACE047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>
            <a:extLst>
              <a:ext uri="{FF2B5EF4-FFF2-40B4-BE49-F238E27FC236}">
                <a16:creationId xmlns:a16="http://schemas.microsoft.com/office/drawing/2014/main" id="{08B5A4D2-8FB4-0155-DEE0-EB2D7959F0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38916" name="Номер слайда 3">
            <a:extLst>
              <a:ext uri="{FF2B5EF4-FFF2-40B4-BE49-F238E27FC236}">
                <a16:creationId xmlns:a16="http://schemas.microsoft.com/office/drawing/2014/main" id="{D22430C3-4E81-80E6-5123-F90A2CD07E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2E51C83-1409-4AB8-8B23-9803766D2E9B}" type="slidenum">
              <a:rPr lang="ru-RU" altLang="en-US"/>
              <a:pPr eaLnBrk="1" hangingPunct="1"/>
              <a:t>16</a:t>
            </a:fld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Documents and Settings\Admin\Рабочий стол\для шаблонов\ввсс.gif">
            <a:extLst>
              <a:ext uri="{FF2B5EF4-FFF2-40B4-BE49-F238E27FC236}">
                <a16:creationId xmlns:a16="http://schemas.microsoft.com/office/drawing/2014/main" id="{B22C71E8-61AC-2F03-9A55-5ECDCF03A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357313"/>
            <a:ext cx="7400925" cy="389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C:\Documents and Settings\Admin\Рабочий стол\угадай\Зелёный.gif">
            <a:extLst>
              <a:ext uri="{FF2B5EF4-FFF2-40B4-BE49-F238E27FC236}">
                <a16:creationId xmlns:a16="http://schemas.microsoft.com/office/drawing/2014/main" id="{E4C97D6E-747E-AABF-BB08-26925C826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6630988"/>
            <a:ext cx="1066800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Documents and Settings\Admin\Рабочий стол\для шаблонов\Копия прозр.gif">
            <a:extLst>
              <a:ext uri="{FF2B5EF4-FFF2-40B4-BE49-F238E27FC236}">
                <a16:creationId xmlns:a16="http://schemas.microsoft.com/office/drawing/2014/main" id="{B7C1A0BF-674F-62E0-8D9F-A1B15DBBC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313"/>
            <a:ext cx="906463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Documents and Settings\Admin\Рабочий стол\для шаблонов\прозр2.gif">
            <a:extLst>
              <a:ext uri="{FF2B5EF4-FFF2-40B4-BE49-F238E27FC236}">
                <a16:creationId xmlns:a16="http://schemas.microsoft.com/office/drawing/2014/main" id="{EB10F9C3-0CFF-0BEB-A068-C3892EC28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221456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Documents and Settings\Admin\Рабочий стол\для шаблонов\Копия прозр.gif">
            <a:extLst>
              <a:ext uri="{FF2B5EF4-FFF2-40B4-BE49-F238E27FC236}">
                <a16:creationId xmlns:a16="http://schemas.microsoft.com/office/drawing/2014/main" id="{CF0F71AC-00E6-8399-38D7-39C6D934C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538" y="0"/>
            <a:ext cx="779462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C:\Documents and Settings\Admin\Рабочий стол\для шаблонов\прозр2.gif">
            <a:extLst>
              <a:ext uri="{FF2B5EF4-FFF2-40B4-BE49-F238E27FC236}">
                <a16:creationId xmlns:a16="http://schemas.microsoft.com/office/drawing/2014/main" id="{0EC5DCB6-8A60-29C8-2356-C53527C9C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0"/>
            <a:ext cx="2071687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357430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2AFC0B73-4D9B-C097-5DC8-4BC1EDEB9C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id="{44245A5E-12F4-4CE6-FE8E-99913BD1D2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913D0A8-D80A-43CE-86BE-687AD5A6CC6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42880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A76B8D-AB1D-1DE3-6321-2D4921010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F5100-BB7C-42C1-92BF-F0CA0FC651FD}" type="datetimeFigureOut">
              <a:rPr lang="ru-RU"/>
              <a:pPr>
                <a:defRPr/>
              </a:pPr>
              <a:t>18.12.2023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5E57FB-4FB4-FBC8-CE24-E667D8A85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774939-8F2C-2231-7153-A53C8FC54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E95B4-4C39-4230-8B7F-B2C92B88E85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85958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595A5C-36D9-C8B6-0EFD-19C03BCCE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2F51C-CB95-4E8F-9628-DEBC2127A621}" type="datetimeFigureOut">
              <a:rPr lang="ru-RU"/>
              <a:pPr>
                <a:defRPr/>
              </a:pPr>
              <a:t>18.12.2023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966CDA-F4BF-D711-3AFC-070F2AAF2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2AD9E9-384E-52BA-0AF3-0C6FD7902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5748DB-A359-427C-A72A-81352E079D2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83864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C:\Documents and Settings\Admin\Рабочий стол\для шаблонов\ти.gif">
            <a:extLst>
              <a:ext uri="{FF2B5EF4-FFF2-40B4-BE49-F238E27FC236}">
                <a16:creationId xmlns:a16="http://schemas.microsoft.com/office/drawing/2014/main" id="{11EC552D-A24D-6412-3306-2A65B0811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Documents and Settings\Admin\Рабочий стол\для шаблонов\Копия прозр.gif">
            <a:extLst>
              <a:ext uri="{FF2B5EF4-FFF2-40B4-BE49-F238E27FC236}">
                <a16:creationId xmlns:a16="http://schemas.microsoft.com/office/drawing/2014/main" id="{89BF0B9F-DD84-175B-D0B2-42E643333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313"/>
            <a:ext cx="906463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Documents and Settings\Admin\Рабочий стол\для шаблонов\прозр2.gif">
            <a:extLst>
              <a:ext uri="{FF2B5EF4-FFF2-40B4-BE49-F238E27FC236}">
                <a16:creationId xmlns:a16="http://schemas.microsoft.com/office/drawing/2014/main" id="{CCDCB516-A8C4-86C8-8645-48630412C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221456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Documents and Settings\Admin\Рабочий стол\для шаблонов\Копия прозр.gif">
            <a:extLst>
              <a:ext uri="{FF2B5EF4-FFF2-40B4-BE49-F238E27FC236}">
                <a16:creationId xmlns:a16="http://schemas.microsoft.com/office/drawing/2014/main" id="{8B7AC5DE-D40C-9F5B-898F-EB1A0A96F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538" y="0"/>
            <a:ext cx="779462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:\Documents and Settings\Admin\Рабочий стол\для шаблонов\прозр2.gif">
            <a:extLst>
              <a:ext uri="{FF2B5EF4-FFF2-40B4-BE49-F238E27FC236}">
                <a16:creationId xmlns:a16="http://schemas.microsoft.com/office/drawing/2014/main" id="{621A0431-8C78-64A9-9A96-4CF87D131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0"/>
            <a:ext cx="2071687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Дата 3">
            <a:extLst>
              <a:ext uri="{FF2B5EF4-FFF2-40B4-BE49-F238E27FC236}">
                <a16:creationId xmlns:a16="http://schemas.microsoft.com/office/drawing/2014/main" id="{C5817293-B4ED-5226-5B05-2C9FCEACF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FCC5C-C28C-491D-B0EB-42B76F9B426A}" type="datetimeFigureOut">
              <a:rPr lang="ru-RU"/>
              <a:pPr>
                <a:defRPr/>
              </a:pPr>
              <a:t>18.12.2023</a:t>
            </a:fld>
            <a:endParaRPr lang="ru-RU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63DE4986-5CB8-C4AA-AC60-1460B477B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id="{2FAAA946-066C-141A-2453-43674FA4C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0BC83C-F62A-4192-BD81-3D04D9C7CDE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74594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C:\Documents and Settings\Admin\Рабочий стол\для шаблонов\ти.gif">
            <a:extLst>
              <a:ext uri="{FF2B5EF4-FFF2-40B4-BE49-F238E27FC236}">
                <a16:creationId xmlns:a16="http://schemas.microsoft.com/office/drawing/2014/main" id="{3F3AC858-C2C0-F5C6-B9A6-1A055394A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Documents and Settings\Admin\Рабочий стол\для шаблонов\прозр2.gif">
            <a:extLst>
              <a:ext uri="{FF2B5EF4-FFF2-40B4-BE49-F238E27FC236}">
                <a16:creationId xmlns:a16="http://schemas.microsoft.com/office/drawing/2014/main" id="{37F13014-0299-4213-C526-E4C855E7D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221456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Documents and Settings\Admin\Рабочий стол\для шаблонов\Копия прозр.gif">
            <a:extLst>
              <a:ext uri="{FF2B5EF4-FFF2-40B4-BE49-F238E27FC236}">
                <a16:creationId xmlns:a16="http://schemas.microsoft.com/office/drawing/2014/main" id="{684D94E0-FCA9-BB4F-0517-0E627A0A7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313"/>
            <a:ext cx="906463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Documents and Settings\Admin\Рабочий стол\для шаблонов\Копия прозр.gif">
            <a:extLst>
              <a:ext uri="{FF2B5EF4-FFF2-40B4-BE49-F238E27FC236}">
                <a16:creationId xmlns:a16="http://schemas.microsoft.com/office/drawing/2014/main" id="{8E956561-2037-E1C2-DF21-B3D8F313A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538" y="0"/>
            <a:ext cx="779462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:\Documents and Settings\Admin\Рабочий стол\для шаблонов\прозр2.gif">
            <a:extLst>
              <a:ext uri="{FF2B5EF4-FFF2-40B4-BE49-F238E27FC236}">
                <a16:creationId xmlns:a16="http://schemas.microsoft.com/office/drawing/2014/main" id="{0BC323E9-3891-944C-04C7-B88B995DA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0"/>
            <a:ext cx="2071687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Дата 3">
            <a:extLst>
              <a:ext uri="{FF2B5EF4-FFF2-40B4-BE49-F238E27FC236}">
                <a16:creationId xmlns:a16="http://schemas.microsoft.com/office/drawing/2014/main" id="{18B66341-C7CC-C564-05A7-F477BF192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86781-337A-4E2A-BA53-6EE68EBA9238}" type="datetimeFigureOut">
              <a:rPr lang="ru-RU"/>
              <a:pPr>
                <a:defRPr/>
              </a:pPr>
              <a:t>18.12.2023</a:t>
            </a:fld>
            <a:endParaRPr lang="ru-RU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1E967203-C9B2-9688-39DB-CA3F9631D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id="{2025EB9C-3CDA-BD46-767B-FB9269A11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C5A53-8887-42C3-A0F7-BDAF7FC1122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80503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C:\Documents and Settings\Admin\Рабочий стол\для шаблонов\ти.gif">
            <a:extLst>
              <a:ext uri="{FF2B5EF4-FFF2-40B4-BE49-F238E27FC236}">
                <a16:creationId xmlns:a16="http://schemas.microsoft.com/office/drawing/2014/main" id="{A5152802-80B4-E250-1B70-88E17B7C3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Documents and Settings\Admin\Рабочий стол\для шаблонов\прозр2.gif">
            <a:extLst>
              <a:ext uri="{FF2B5EF4-FFF2-40B4-BE49-F238E27FC236}">
                <a16:creationId xmlns:a16="http://schemas.microsoft.com/office/drawing/2014/main" id="{23AC8767-B1DC-7ED4-E02F-152A8583A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221456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Documents and Settings\Admin\Рабочий стол\для шаблонов\Копия прозр.gif">
            <a:extLst>
              <a:ext uri="{FF2B5EF4-FFF2-40B4-BE49-F238E27FC236}">
                <a16:creationId xmlns:a16="http://schemas.microsoft.com/office/drawing/2014/main" id="{60F5F9A5-0EF4-A186-4A41-F9E6CB43A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313"/>
            <a:ext cx="906463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Дата 3">
            <a:extLst>
              <a:ext uri="{FF2B5EF4-FFF2-40B4-BE49-F238E27FC236}">
                <a16:creationId xmlns:a16="http://schemas.microsoft.com/office/drawing/2014/main" id="{2292A675-6A8E-81CC-A0E3-1BCBC8887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D7B7F-5D09-40DE-B772-38EE9D25E693}" type="datetimeFigureOut">
              <a:rPr lang="ru-RU"/>
              <a:pPr>
                <a:defRPr/>
              </a:pPr>
              <a:t>18.12.2023</a:t>
            </a:fld>
            <a:endParaRPr lang="ru-RU"/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75E1C319-407C-F524-5BA5-50CE79014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8BE161E9-15B1-0BF2-A6CA-8A1EDA4A3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3FF4A2-C705-4A3C-94F6-6782AF5C031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936604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 descr="C:\Documents and Settings\Admin\Рабочий стол\для шаблонов\ти.gif">
            <a:extLst>
              <a:ext uri="{FF2B5EF4-FFF2-40B4-BE49-F238E27FC236}">
                <a16:creationId xmlns:a16="http://schemas.microsoft.com/office/drawing/2014/main" id="{BD4E5187-FA7B-2C90-7D2C-DD7ABC924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Дата 3">
            <a:extLst>
              <a:ext uri="{FF2B5EF4-FFF2-40B4-BE49-F238E27FC236}">
                <a16:creationId xmlns:a16="http://schemas.microsoft.com/office/drawing/2014/main" id="{1690843F-4BE6-1A33-578E-2A2385BC9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6BA7B-3F92-4ED1-AEC1-2F3D79A290DB}" type="datetimeFigureOut">
              <a:rPr lang="ru-RU"/>
              <a:pPr>
                <a:defRPr/>
              </a:pPr>
              <a:t>18.12.2023</a:t>
            </a:fld>
            <a:endParaRPr lang="ru-RU"/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B059EE2E-0D58-9B10-6469-490776E53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D54FB500-B302-7B98-14B6-744B25707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990276-A6A8-4CE1-BF6D-C459AEA0B60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33275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 descr="C:\Documents and Settings\Admin\Рабочий стол\для шаблонов\ти.gif">
            <a:extLst>
              <a:ext uri="{FF2B5EF4-FFF2-40B4-BE49-F238E27FC236}">
                <a16:creationId xmlns:a16="http://schemas.microsoft.com/office/drawing/2014/main" id="{0826FF4C-BC1E-099D-2987-255691859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8B2950-2C79-2DDC-1EDC-EB0480332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A1A41-B79C-4450-977D-4A0B2FB83A61}" type="datetimeFigureOut">
              <a:rPr lang="ru-RU"/>
              <a:pPr>
                <a:defRPr/>
              </a:pPr>
              <a:t>18.12.2023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CF8116-EF04-FD8C-3B69-6BF97DE01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09B1A9-3383-436C-5EAD-73ADD97E8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A375B7-1F3C-44E9-BFB9-8DF3902A2E9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66873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C:\Documents and Settings\Admin\Рабочий стол\для шаблонов\ти.gif">
            <a:extLst>
              <a:ext uri="{FF2B5EF4-FFF2-40B4-BE49-F238E27FC236}">
                <a16:creationId xmlns:a16="http://schemas.microsoft.com/office/drawing/2014/main" id="{439B4B54-AA2D-C87F-8BB2-857CB1DA0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Дата 3">
            <a:extLst>
              <a:ext uri="{FF2B5EF4-FFF2-40B4-BE49-F238E27FC236}">
                <a16:creationId xmlns:a16="http://schemas.microsoft.com/office/drawing/2014/main" id="{C51A5F26-C4A7-D582-D1F3-3170F4206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697F6-05A0-4C9E-96F5-0E1283AD1FF9}" type="datetimeFigureOut">
              <a:rPr lang="ru-RU"/>
              <a:pPr>
                <a:defRPr/>
              </a:pPr>
              <a:t>18.12.2023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33830A98-3B2E-BD87-AB35-FFB567861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D20B32E7-4D57-4A87-EE4B-01DCC3E34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E6E73C-5359-4709-840C-5DA7136422D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71743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C:\Documents and Settings\Admin\Рабочий стол\для шаблонов\ти.gif">
            <a:extLst>
              <a:ext uri="{FF2B5EF4-FFF2-40B4-BE49-F238E27FC236}">
                <a16:creationId xmlns:a16="http://schemas.microsoft.com/office/drawing/2014/main" id="{3A133881-C70B-ED7C-0B6D-8ABE109BA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Дата 3">
            <a:extLst>
              <a:ext uri="{FF2B5EF4-FFF2-40B4-BE49-F238E27FC236}">
                <a16:creationId xmlns:a16="http://schemas.microsoft.com/office/drawing/2014/main" id="{44528E11-BB13-3474-3C24-02C3DD296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B2608-6D2A-4E6D-B908-34763C977DD8}" type="datetimeFigureOut">
              <a:rPr lang="ru-RU"/>
              <a:pPr>
                <a:defRPr/>
              </a:pPr>
              <a:t>18.12.2023</a:t>
            </a:fld>
            <a:endParaRPr lang="ru-RU"/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F3696B73-FD0F-B48B-DD1A-14BA9F95C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2774972-E2FE-A2A4-2CA0-69FD729EB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7A0FD8-E7E8-49AE-A912-FC14888E97B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39654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Documents and Settings\Admin\Рабочий стол\для шаблонов\прозр2.gif">
            <a:extLst>
              <a:ext uri="{FF2B5EF4-FFF2-40B4-BE49-F238E27FC236}">
                <a16:creationId xmlns:a16="http://schemas.microsoft.com/office/drawing/2014/main" id="{60323260-C37A-9F1E-7C57-2DD068AF7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221456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Documents and Settings\Admin\Рабочий стол\для шаблонов\Копия прозр.gif">
            <a:extLst>
              <a:ext uri="{FF2B5EF4-FFF2-40B4-BE49-F238E27FC236}">
                <a16:creationId xmlns:a16="http://schemas.microsoft.com/office/drawing/2014/main" id="{8027D027-F93B-5D4B-F6EC-9A35ACE4F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313"/>
            <a:ext cx="906463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Documents and Settings\Admin\Рабочий стол\для шаблонов\Копия прозр.gif">
            <a:extLst>
              <a:ext uri="{FF2B5EF4-FFF2-40B4-BE49-F238E27FC236}">
                <a16:creationId xmlns:a16="http://schemas.microsoft.com/office/drawing/2014/main" id="{94AB25A1-1CD8-B3FB-310D-F1F81F244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538" y="0"/>
            <a:ext cx="779462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:\Documents and Settings\Admin\Рабочий стол\для шаблонов\прозр2.gif">
            <a:extLst>
              <a:ext uri="{FF2B5EF4-FFF2-40B4-BE49-F238E27FC236}">
                <a16:creationId xmlns:a16="http://schemas.microsoft.com/office/drawing/2014/main" id="{160DA5B4-454B-ABDD-A5C0-3F0C6D5E3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0"/>
            <a:ext cx="2071687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Дата 3">
            <a:extLst>
              <a:ext uri="{FF2B5EF4-FFF2-40B4-BE49-F238E27FC236}">
                <a16:creationId xmlns:a16="http://schemas.microsoft.com/office/drawing/2014/main" id="{405E9837-9BD8-288A-B84C-F12A27FA9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9BE5E-972C-4E10-AF0D-2220BE0E360B}" type="datetimeFigureOut">
              <a:rPr lang="ru-RU"/>
              <a:pPr>
                <a:defRPr/>
              </a:pPr>
              <a:t>18.12.2023</a:t>
            </a:fld>
            <a:endParaRPr lang="ru-RU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4351A817-6F41-6C10-26B7-E32D041CA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id="{92ACA2C6-5EF5-2DA7-93F7-FB3EE49A9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768650-2912-4A27-8877-AE4BBA0FD04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9603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F1001BC6-95C0-4D53-2EAE-E845E7B692A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16488024-3B16-E767-DF4E-4D39CE5B1FE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3BBA4D-3CDF-027B-B8AA-C77C954CC2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E3E97B0-5EDF-41AF-9F27-F75121E74973}" type="datetimeFigureOut">
              <a:rPr lang="ru-RU"/>
              <a:pPr>
                <a:defRPr/>
              </a:pPr>
              <a:t>18.12.2023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4DDD28-3AFF-93AB-A29D-2B8D030DA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8A7ED3-45DC-0A2A-D572-92FF1EE368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CAB8432-1C85-464B-BCF3-5CBF2A70D792}" type="slidenum">
              <a:rPr lang="ru-RU" altLang="en-US"/>
              <a:pPr/>
              <a:t>‹#›</a:t>
            </a:fld>
            <a:endParaRPr lang="ru-RU" altLang="en-US"/>
          </a:p>
        </p:txBody>
      </p:sp>
      <p:pic>
        <p:nvPicPr>
          <p:cNvPr id="1031" name="Picture 4" descr="C:\Documents and Settings\Admin\Рабочий стол\для шаблонов\прозр2.gif">
            <a:extLst>
              <a:ext uri="{FF2B5EF4-FFF2-40B4-BE49-F238E27FC236}">
                <a16:creationId xmlns:a16="http://schemas.microsoft.com/office/drawing/2014/main" id="{0D2D7A35-36B5-93CA-F2EB-07CC5FC53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6313"/>
            <a:ext cx="804863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5" descr="C:\Documents and Settings\Admin\Рабочий стол\для шаблонов\Копия прозр2.gif">
            <a:extLst>
              <a:ext uri="{FF2B5EF4-FFF2-40B4-BE49-F238E27FC236}">
                <a16:creationId xmlns:a16="http://schemas.microsoft.com/office/drawing/2014/main" id="{DA288B37-D8B1-49FB-6DF6-5A278D27A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8" y="4572000"/>
            <a:ext cx="88741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4" descr="C:\Documents and Settings\Admin\Рабочий стол\для шаблонов\прозр2.gif">
            <a:extLst>
              <a:ext uri="{FF2B5EF4-FFF2-40B4-BE49-F238E27FC236}">
                <a16:creationId xmlns:a16="http://schemas.microsoft.com/office/drawing/2014/main" id="{2917FE6B-46CC-2B94-4A26-2F1D7EAD7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6053138"/>
            <a:ext cx="2071687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53" r:id="rId10"/>
    <p:sldLayoutId id="21474838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groatlas.ru/content/related/Oxycoccus_palustris/Oxycoccus_palustris.jpg" TargetMode="Externa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dmhmao.ru/obsved/priroda/foto/F_zhivot/sobol.jpg" TargetMode="External"/><Relationship Id="rId13" Type="http://schemas.openxmlformats.org/officeDocument/2006/relationships/image" Target="../media/image39.jpeg"/><Relationship Id="rId3" Type="http://schemas.openxmlformats.org/officeDocument/2006/relationships/image" Target="../media/image32.jpeg"/><Relationship Id="rId7" Type="http://schemas.openxmlformats.org/officeDocument/2006/relationships/image" Target="../media/image34.jpeg"/><Relationship Id="rId12" Type="http://schemas.openxmlformats.org/officeDocument/2006/relationships/image" Target="../media/image38.jpeg"/><Relationship Id="rId2" Type="http://schemas.openxmlformats.org/officeDocument/2006/relationships/hyperlink" Target="http://www.admhmao.ru/obsved/priroda/foto/F_zhivot/sova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dmhmao.ru/obsved/priroda/foto/Foto_riby/muksun.jpg" TargetMode="External"/><Relationship Id="rId11" Type="http://schemas.openxmlformats.org/officeDocument/2006/relationships/image" Target="../media/image37.jpeg"/><Relationship Id="rId5" Type="http://schemas.openxmlformats.org/officeDocument/2006/relationships/image" Target="../media/image33.jpeg"/><Relationship Id="rId10" Type="http://schemas.openxmlformats.org/officeDocument/2006/relationships/image" Target="../media/image36.jpeg"/><Relationship Id="rId4" Type="http://schemas.openxmlformats.org/officeDocument/2006/relationships/hyperlink" Target="http://www.newsprom.ru/photo/114174055242527.jpg" TargetMode="External"/><Relationship Id="rId9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3">
            <a:extLst>
              <a:ext uri="{FF2B5EF4-FFF2-40B4-BE49-F238E27FC236}">
                <a16:creationId xmlns:a16="http://schemas.microsoft.com/office/drawing/2014/main" id="{E2AA8C6A-7E8B-3F87-A01C-ED3BA8B398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3" y="591268"/>
            <a:ext cx="7772400" cy="749930"/>
          </a:xfrm>
        </p:spPr>
        <p:txBody>
          <a:bodyPr/>
          <a:lstStyle/>
          <a:p>
            <a:r>
              <a:rPr lang="ru-RU" altLang="en-US" sz="2800" b="1" dirty="0">
                <a:solidFill>
                  <a:srgbClr val="0000FF"/>
                </a:solidFill>
                <a:latin typeface="Monotype Corsiva"/>
              </a:rPr>
              <a:t>Проект</a:t>
            </a:r>
            <a:br>
              <a:rPr lang="ru-RU" altLang="en-US" sz="2800" b="1" dirty="0">
                <a:solidFill>
                  <a:srgbClr val="0000FF"/>
                </a:solidFill>
                <a:latin typeface="Monotype Corsiva"/>
              </a:rPr>
            </a:br>
            <a:r>
              <a:rPr lang="ru-RU" altLang="en-US" sz="2800" b="1" dirty="0">
                <a:solidFill>
                  <a:srgbClr val="0000FF"/>
                </a:solidFill>
                <a:latin typeface="Monotype Corsiva"/>
              </a:rPr>
              <a:t> к уроку окружающего мира </a:t>
            </a:r>
            <a:br>
              <a:rPr lang="ru-RU" altLang="en-US" sz="2800" b="1" dirty="0">
                <a:latin typeface="Monotype Corsiva" panose="03010101010201010101" pitchFamily="66" charset="0"/>
              </a:rPr>
            </a:br>
            <a:r>
              <a:rPr lang="ru-RU" altLang="en-US" sz="2800" b="1" dirty="0">
                <a:solidFill>
                  <a:srgbClr val="0000FF"/>
                </a:solidFill>
                <a:latin typeface="Monotype Corsiva"/>
              </a:rPr>
              <a:t>учеников 3 "Ц" класса МБОУ СОШ  9</a:t>
            </a:r>
            <a:br>
              <a:rPr lang="ru-RU" altLang="en-US" sz="2800" b="1" dirty="0">
                <a:solidFill>
                  <a:srgbClr val="0000FF"/>
                </a:solidFill>
                <a:latin typeface="Monotype Corsiva"/>
              </a:rPr>
            </a:br>
            <a:r>
              <a:rPr lang="ru-RU" altLang="en-US" sz="2800" b="1" dirty="0">
                <a:solidFill>
                  <a:srgbClr val="0000FF"/>
                </a:solidFill>
                <a:latin typeface="Monotype Corsiva"/>
              </a:rPr>
              <a:t>Якимова Святослава       и   Якимова Всеволода</a:t>
            </a:r>
            <a:br>
              <a:rPr lang="ru-RU" altLang="en-US" sz="2800" b="1" dirty="0">
                <a:solidFill>
                  <a:srgbClr val="0000FF"/>
                </a:solidFill>
                <a:latin typeface="Monotype Corsiva"/>
              </a:rPr>
            </a:br>
            <a:endParaRPr lang="ru-RU" altLang="en-US" sz="2800" b="1" dirty="0">
              <a:solidFill>
                <a:srgbClr val="0000FF"/>
              </a:solidFill>
              <a:latin typeface="Monotype Corsiva"/>
            </a:endParaRP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EC819385-D98A-97D9-67B7-AA7CC4271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3" y="2535907"/>
            <a:ext cx="8964487" cy="1923482"/>
          </a:xfrm>
          <a:prstGeom prst="rect">
            <a:avLst/>
          </a:prstGeom>
          <a:noFill/>
          <a:ln>
            <a:noFill/>
          </a:ln>
          <a:effectLst/>
        </p:spPr>
        <p:txBody>
          <a:bodyPr lIns="91440" tIns="180000" rIns="91440" bIns="18000" anchor="t">
            <a:spAutoFit/>
          </a:bodyPr>
          <a:lstStyle/>
          <a:p>
            <a:pPr algn="ctr">
              <a:defRPr/>
            </a:pPr>
            <a:r>
              <a:rPr lang="ru-RU" sz="2800" b="1" i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/>
                <a:ea typeface="Verdana"/>
              </a:rPr>
              <a:t>Разнообразие природы</a:t>
            </a:r>
          </a:p>
          <a:p>
            <a:pPr algn="ctr">
              <a:defRPr/>
            </a:pPr>
            <a:r>
              <a:rPr lang="ru-RU" sz="2800" b="1" i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/>
                <a:ea typeface="Verdana"/>
              </a:rPr>
              <a:t> родного края-</a:t>
            </a:r>
          </a:p>
          <a:p>
            <a:pPr algn="ctr">
              <a:defRPr/>
            </a:pPr>
            <a:r>
              <a:rPr lang="ru-RU" sz="2800" b="1" i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/>
                <a:ea typeface="Verdana"/>
              </a:rPr>
              <a:t>Ханты-Мансийский округ-Югра.</a:t>
            </a:r>
          </a:p>
          <a:p>
            <a:pPr algn="ctr">
              <a:defRPr/>
            </a:pPr>
            <a:endParaRPr lang="fr-FR" sz="2800" b="1" i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Arial"/>
            </a:endParaRPr>
          </a:p>
        </p:txBody>
      </p:sp>
      <p:sp>
        <p:nvSpPr>
          <p:cNvPr id="11268" name="Прямоугольник 9">
            <a:extLst>
              <a:ext uri="{FF2B5EF4-FFF2-40B4-BE49-F238E27FC236}">
                <a16:creationId xmlns:a16="http://schemas.microsoft.com/office/drawing/2014/main" id="{1F162905-7287-DC02-6950-9CC632683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5732463"/>
            <a:ext cx="35639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>
            <a:extLst>
              <a:ext uri="{FF2B5EF4-FFF2-40B4-BE49-F238E27FC236}">
                <a16:creationId xmlns:a16="http://schemas.microsoft.com/office/drawing/2014/main" id="{1CCAA670-88D7-AF43-49D3-877866450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altLang="en-US" b="1"/>
            </a:br>
            <a:r>
              <a:rPr lang="ru-RU" altLang="en-US" b="1" dirty="0">
                <a:solidFill>
                  <a:srgbClr val="0070C0"/>
                </a:solidFill>
              </a:rPr>
              <a:t>Животный мир Югры</a:t>
            </a:r>
            <a:br>
              <a:rPr lang="ru-RU" altLang="en-US" b="1"/>
            </a:br>
            <a:endParaRPr lang="ru-RU" altLang="en-US"/>
          </a:p>
        </p:txBody>
      </p:sp>
      <p:pic>
        <p:nvPicPr>
          <p:cNvPr id="23555" name="Picture 2" descr="https://xn----8sbiecm6bhdx8i.xn--p1ai/sites/default/files/resize/images/okruzhayushhij_mir/Yugra_5-500x375.jpg">
            <a:extLst>
              <a:ext uri="{FF2B5EF4-FFF2-40B4-BE49-F238E27FC236}">
                <a16:creationId xmlns:a16="http://schemas.microsoft.com/office/drawing/2014/main" id="{B7BA33BF-42A8-6924-3A99-9C4527ABA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12875"/>
            <a:ext cx="374332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Прямоугольник 4">
            <a:extLst>
              <a:ext uri="{FF2B5EF4-FFF2-40B4-BE49-F238E27FC236}">
                <a16:creationId xmlns:a16="http://schemas.microsoft.com/office/drawing/2014/main" id="{E04B3CBE-E7E1-A343-31B2-707A5EA00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4149725"/>
            <a:ext cx="8135938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en-US" sz="2200" b="1" dirty="0">
                <a:latin typeface="Times New Roman"/>
                <a:cs typeface="Times New Roman"/>
              </a:rPr>
              <a:t>В Югре можно встретить представителей более 60 различных видов, 16 из которых хищники. На всей территории тайги благополучно уживаются </a:t>
            </a:r>
            <a:r>
              <a:rPr lang="ru-RU" altLang="en-US" sz="2200" b="1" dirty="0">
                <a:solidFill>
                  <a:srgbClr val="0000FF"/>
                </a:solidFill>
                <a:latin typeface="Times New Roman"/>
                <a:cs typeface="Times New Roman"/>
              </a:rPr>
              <a:t>лоси, олени, кабаны, лисицы, горностаи, белки, куницы</a:t>
            </a:r>
            <a:r>
              <a:rPr lang="ru-RU" altLang="en-US" sz="22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altLang="en-US" sz="2200" b="1" dirty="0">
                <a:latin typeface="Times New Roman"/>
                <a:cs typeface="Times New Roman"/>
              </a:rPr>
              <a:t>и многие другие животные. Самым крупным и свирепым жителем округа  является</a:t>
            </a:r>
            <a:r>
              <a:rPr lang="ru-RU" altLang="en-US"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altLang="en-US" sz="2200" b="1" dirty="0">
                <a:solidFill>
                  <a:srgbClr val="0000FF"/>
                </a:solidFill>
                <a:latin typeface="Times New Roman"/>
                <a:cs typeface="Times New Roman"/>
              </a:rPr>
              <a:t>бурый медведь</a:t>
            </a:r>
            <a:r>
              <a:rPr lang="ru-RU" altLang="en-US" sz="2200" dirty="0">
                <a:solidFill>
                  <a:srgbClr val="002060"/>
                </a:solidFill>
                <a:latin typeface="Times New Roman"/>
                <a:cs typeface="Times New Roman"/>
              </a:rPr>
              <a:t>,</a:t>
            </a:r>
            <a:r>
              <a:rPr lang="ru-RU" altLang="en-US" sz="2200" b="1" dirty="0">
                <a:latin typeface="Times New Roman"/>
                <a:cs typeface="Times New Roman"/>
              </a:rPr>
              <a:t> которого многие называют «хозяином» тайги.</a:t>
            </a:r>
          </a:p>
        </p:txBody>
      </p:sp>
      <p:pic>
        <p:nvPicPr>
          <p:cNvPr id="23557" name="Picture 4" descr="https://xn----8sbiecm6bhdx8i.xn--p1ai/sites/default/files/resize/images/okruzhayushhij_mir/Yugra_6-500x333.jpg">
            <a:extLst>
              <a:ext uri="{FF2B5EF4-FFF2-40B4-BE49-F238E27FC236}">
                <a16:creationId xmlns:a16="http://schemas.microsoft.com/office/drawing/2014/main" id="{318B0E5B-733C-80FD-8974-8E0197782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350" y="1412875"/>
            <a:ext cx="410845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>
            <a:extLst>
              <a:ext uri="{FF2B5EF4-FFF2-40B4-BE49-F238E27FC236}">
                <a16:creationId xmlns:a16="http://schemas.microsoft.com/office/drawing/2014/main" id="{C77A7D39-C162-4250-1207-63550285C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b="1" dirty="0">
                <a:solidFill>
                  <a:srgbClr val="0070C0"/>
                </a:solidFill>
              </a:rPr>
              <a:t>Птицы Югры</a:t>
            </a:r>
          </a:p>
        </p:txBody>
      </p:sp>
      <p:sp>
        <p:nvSpPr>
          <p:cNvPr id="25603" name="Прямоугольник 3">
            <a:extLst>
              <a:ext uri="{FF2B5EF4-FFF2-40B4-BE49-F238E27FC236}">
                <a16:creationId xmlns:a16="http://schemas.microsoft.com/office/drawing/2014/main" id="{F14FD1DD-8B8E-BD36-423C-BA21CFAA8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005263"/>
            <a:ext cx="8135937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en-US" sz="2200" b="1" dirty="0">
                <a:latin typeface="Times New Roman"/>
                <a:cs typeface="Times New Roman"/>
              </a:rPr>
              <a:t>В Югре обитает более 250 различных видов птиц. Для многих из них тайга является постоянным местом обитания, где они выводят и воспитывают потомство.</a:t>
            </a:r>
            <a:r>
              <a:rPr lang="ru-RU" altLang="en-US"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altLang="en-US" sz="2200" b="1" dirty="0">
                <a:solidFill>
                  <a:srgbClr val="0000FF"/>
                </a:solidFill>
                <a:latin typeface="Times New Roman"/>
                <a:cs typeface="Times New Roman"/>
              </a:rPr>
              <a:t>Глухари, куропатки, тетерева,</a:t>
            </a:r>
            <a:r>
              <a:rPr lang="ru-RU" altLang="en-US" sz="2200" b="1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ru-RU" altLang="en-US" sz="2200" b="1" dirty="0">
                <a:solidFill>
                  <a:srgbClr val="0000FF"/>
                </a:solidFill>
                <a:latin typeface="Times New Roman"/>
                <a:cs typeface="Times New Roman"/>
              </a:rPr>
              <a:t>кулики,</a:t>
            </a:r>
            <a:r>
              <a:rPr lang="ru-RU" altLang="en-US" sz="22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altLang="en-US" sz="2200" b="1" dirty="0">
                <a:solidFill>
                  <a:srgbClr val="0000FF"/>
                </a:solidFill>
                <a:latin typeface="Times New Roman"/>
                <a:cs typeface="Times New Roman"/>
              </a:rPr>
              <a:t>рябчики </a:t>
            </a:r>
            <a:r>
              <a:rPr lang="ru-RU" altLang="en-US" sz="2200" dirty="0">
                <a:solidFill>
                  <a:srgbClr val="0000FF"/>
                </a:solidFill>
                <a:latin typeface="Times New Roman"/>
                <a:cs typeface="Times New Roman"/>
              </a:rPr>
              <a:t>и </a:t>
            </a:r>
            <a:r>
              <a:rPr lang="ru-RU" altLang="en-US" sz="2200" b="1" dirty="0">
                <a:solidFill>
                  <a:srgbClr val="0000FF"/>
                </a:solidFill>
                <a:latin typeface="Times New Roman"/>
                <a:cs typeface="Times New Roman"/>
              </a:rPr>
              <a:t>гуси</a:t>
            </a:r>
            <a:r>
              <a:rPr lang="ru-RU" altLang="en-US" sz="22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altLang="en-US" sz="2200" b="1" dirty="0">
                <a:latin typeface="Times New Roman"/>
                <a:cs typeface="Times New Roman"/>
              </a:rPr>
              <a:t>не только  хорошо приспособились к условиям таёжного климата.</a:t>
            </a:r>
          </a:p>
        </p:txBody>
      </p:sp>
      <p:pic>
        <p:nvPicPr>
          <p:cNvPr id="25604" name="Picture 2" descr="kobchik">
            <a:extLst>
              <a:ext uri="{FF2B5EF4-FFF2-40B4-BE49-F238E27FC236}">
                <a16:creationId xmlns:a16="http://schemas.microsoft.com/office/drawing/2014/main" id="{F9B37BCA-8DAF-C8C7-FD10-8960A5CE7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557338"/>
            <a:ext cx="3455988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861789-64CB-3AF3-E34D-0FB798757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429000"/>
            <a:ext cx="1584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>
                <a:solidFill>
                  <a:schemeClr val="bg1"/>
                </a:solidFill>
              </a:rPr>
              <a:t>Кобчик</a:t>
            </a:r>
          </a:p>
        </p:txBody>
      </p:sp>
      <p:pic>
        <p:nvPicPr>
          <p:cNvPr id="25606" name="Picture 4" descr="https://ecoportal.info/wp-content/uploads/2018/11/stepnoy-lun-2-544x317.jpg">
            <a:extLst>
              <a:ext uri="{FF2B5EF4-FFF2-40B4-BE49-F238E27FC236}">
                <a16:creationId xmlns:a16="http://schemas.microsoft.com/office/drawing/2014/main" id="{F2E6D544-4328-3D38-DDC2-5542D8282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557338"/>
            <a:ext cx="3743325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F264893-7BA0-2964-3793-926D04E51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3429000"/>
            <a:ext cx="2016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>
                <a:solidFill>
                  <a:schemeClr val="bg1"/>
                </a:solidFill>
              </a:rPr>
              <a:t>Степной лунь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>
            <a:extLst>
              <a:ext uri="{FF2B5EF4-FFF2-40B4-BE49-F238E27FC236}">
                <a16:creationId xmlns:a16="http://schemas.microsoft.com/office/drawing/2014/main" id="{EEE13045-2E88-9087-9DBA-22FD9787C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b="1" dirty="0">
                <a:solidFill>
                  <a:srgbClr val="0070C0"/>
                </a:solidFill>
              </a:rPr>
              <a:t>Животный мир Югры</a:t>
            </a:r>
            <a:endParaRPr lang="ru-RU" altLang="en-US" dirty="0"/>
          </a:p>
        </p:txBody>
      </p:sp>
      <p:sp>
        <p:nvSpPr>
          <p:cNvPr id="24579" name="Прямоугольник 3">
            <a:extLst>
              <a:ext uri="{FF2B5EF4-FFF2-40B4-BE49-F238E27FC236}">
                <a16:creationId xmlns:a16="http://schemas.microsoft.com/office/drawing/2014/main" id="{997961E7-61E0-172A-A0CE-FC5B97A04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4797425"/>
            <a:ext cx="76327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en-US" sz="2200" b="1" dirty="0">
                <a:latin typeface="Times New Roman"/>
                <a:cs typeface="Times New Roman"/>
              </a:rPr>
              <a:t>Территория округа богата животными, представляющими  определенную хозяйственную ценность. К ним относятся:</a:t>
            </a:r>
            <a:r>
              <a:rPr lang="ru-RU" altLang="en-US"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altLang="en-US" sz="2200" b="1" dirty="0">
                <a:solidFill>
                  <a:srgbClr val="0000FF"/>
                </a:solidFill>
                <a:latin typeface="Times New Roman"/>
                <a:cs typeface="Times New Roman"/>
              </a:rPr>
              <a:t>белка, соболь, песец, лисица, заяц, выдра, ласка </a:t>
            </a:r>
            <a:r>
              <a:rPr lang="ru-RU" altLang="en-US" sz="2200" b="1" dirty="0">
                <a:latin typeface="Times New Roman"/>
                <a:cs typeface="Times New Roman"/>
              </a:rPr>
              <a:t>и много</a:t>
            </a:r>
            <a:r>
              <a:rPr lang="ru-RU" altLang="en-US"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altLang="en-US" sz="2200" b="1" dirty="0">
                <a:latin typeface="Times New Roman"/>
                <a:cs typeface="Times New Roman"/>
              </a:rPr>
              <a:t>других  пушных  зверьков.</a:t>
            </a:r>
          </a:p>
        </p:txBody>
      </p:sp>
      <p:pic>
        <p:nvPicPr>
          <p:cNvPr id="5" name="Рисунок 4" descr="соболь.jpg">
            <a:extLst>
              <a:ext uri="{FF2B5EF4-FFF2-40B4-BE49-F238E27FC236}">
                <a16:creationId xmlns:a16="http://schemas.microsoft.com/office/drawing/2014/main" id="{08BAAE52-DFE6-56C3-FCA5-EFC25D93B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00" y="2636838"/>
            <a:ext cx="2947988" cy="2124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песец.jpg">
            <a:extLst>
              <a:ext uri="{FF2B5EF4-FFF2-40B4-BE49-F238E27FC236}">
                <a16:creationId xmlns:a16="http://schemas.microsoft.com/office/drawing/2014/main" id="{9A21345A-CB45-9E90-276C-4B0B285D575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516688" y="1412875"/>
            <a:ext cx="2376487" cy="2365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582" name="Прямоугольник 6">
            <a:extLst>
              <a:ext uri="{FF2B5EF4-FFF2-40B4-BE49-F238E27FC236}">
                <a16:creationId xmlns:a16="http://schemas.microsoft.com/office/drawing/2014/main" id="{99D89757-9208-3D77-D849-DCED0A9E2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4292600"/>
            <a:ext cx="879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соболь</a:t>
            </a:r>
            <a:endParaRPr lang="ru-RU" altLang="en-US">
              <a:solidFill>
                <a:schemeClr val="bg1"/>
              </a:solidFill>
            </a:endParaRPr>
          </a:p>
        </p:txBody>
      </p:sp>
      <p:sp>
        <p:nvSpPr>
          <p:cNvPr id="24583" name="Прямоугольник 7">
            <a:extLst>
              <a:ext uri="{FF2B5EF4-FFF2-40B4-BE49-F238E27FC236}">
                <a16:creationId xmlns:a16="http://schemas.microsoft.com/office/drawing/2014/main" id="{6FA10347-9831-5438-933E-DFD58E1F7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3284538"/>
            <a:ext cx="763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песец</a:t>
            </a:r>
            <a:endParaRPr lang="ru-RU" altLang="en-US">
              <a:solidFill>
                <a:schemeClr val="bg1"/>
              </a:solidFill>
            </a:endParaRPr>
          </a:p>
        </p:txBody>
      </p:sp>
      <p:pic>
        <p:nvPicPr>
          <p:cNvPr id="24584" name="Picture 2" descr="Все о белках в Ханты-Мансийске | ЗооТом портал о животных">
            <a:extLst>
              <a:ext uri="{FF2B5EF4-FFF2-40B4-BE49-F238E27FC236}">
                <a16:creationId xmlns:a16="http://schemas.microsoft.com/office/drawing/2014/main" id="{AA53BBDA-3647-B12F-DD9C-1E359CFD3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57338"/>
            <a:ext cx="3667125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>
            <a:extLst>
              <a:ext uri="{FF2B5EF4-FFF2-40B4-BE49-F238E27FC236}">
                <a16:creationId xmlns:a16="http://schemas.microsoft.com/office/drawing/2014/main" id="{7D12CCEF-F2DD-82D5-4AFB-39001BEB6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b="1" dirty="0">
                <a:solidFill>
                  <a:srgbClr val="0070C0"/>
                </a:solidFill>
              </a:rPr>
              <a:t>Животные </a:t>
            </a:r>
            <a:r>
              <a:rPr lang="ru-RU" alt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Красной книги</a:t>
            </a:r>
            <a:endParaRPr lang="ru-RU" altLang="en-US" dirty="0">
              <a:solidFill>
                <a:srgbClr val="0070C0"/>
              </a:solidFill>
            </a:endParaRPr>
          </a:p>
        </p:txBody>
      </p:sp>
      <p:sp>
        <p:nvSpPr>
          <p:cNvPr id="26627" name="Прямоугольник 3">
            <a:extLst>
              <a:ext uri="{FF2B5EF4-FFF2-40B4-BE49-F238E27FC236}">
                <a16:creationId xmlns:a16="http://schemas.microsoft.com/office/drawing/2014/main" id="{EB97CD19-57C7-17CD-1B40-933C81586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4868863"/>
            <a:ext cx="741680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en-US" sz="2200" b="1" dirty="0">
                <a:latin typeface="Times New Roman"/>
                <a:cs typeface="Times New Roman"/>
              </a:rPr>
              <a:t>Немало в Югре и животных, занесенных в Красную книгу России. Так,  находятся под охраной государства </a:t>
            </a:r>
            <a:r>
              <a:rPr lang="ru-RU" altLang="en-US" sz="2200" b="1" dirty="0">
                <a:solidFill>
                  <a:srgbClr val="0000FF"/>
                </a:solidFill>
                <a:latin typeface="Times New Roman"/>
                <a:cs typeface="Times New Roman"/>
              </a:rPr>
              <a:t>росомаха, европейская норка</a:t>
            </a:r>
            <a:r>
              <a:rPr lang="ru-RU" altLang="en-US" sz="2200" dirty="0">
                <a:solidFill>
                  <a:srgbClr val="0000FF"/>
                </a:solidFill>
                <a:latin typeface="Times New Roman"/>
                <a:cs typeface="Times New Roman"/>
              </a:rPr>
              <a:t> и </a:t>
            </a:r>
            <a:r>
              <a:rPr lang="ru-RU" altLang="en-US" sz="2200" b="1" dirty="0">
                <a:solidFill>
                  <a:srgbClr val="0000FF"/>
                </a:solidFill>
                <a:latin typeface="Times New Roman"/>
                <a:cs typeface="Times New Roman"/>
              </a:rPr>
              <a:t>западноевропейский речной бобр,</a:t>
            </a:r>
            <a:r>
              <a:rPr lang="ru-RU" altLang="en-US" sz="2200" b="1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altLang="en-US" sz="2200" b="1" dirty="0">
                <a:latin typeface="Times New Roman"/>
                <a:cs typeface="Times New Roman"/>
              </a:rPr>
              <a:t>численность которых, в дикой природе,  постоянно уменьшается.</a:t>
            </a:r>
          </a:p>
        </p:txBody>
      </p:sp>
      <p:pic>
        <p:nvPicPr>
          <p:cNvPr id="26628" name="Picture 2" descr="https://xn----8sbiecm6bhdx8i.xn--p1ai/sites/default/files/resize/images/okruzhayushhij_mir/Yugra_7-500x361.jpg">
            <a:extLst>
              <a:ext uri="{FF2B5EF4-FFF2-40B4-BE49-F238E27FC236}">
                <a16:creationId xmlns:a16="http://schemas.microsoft.com/office/drawing/2014/main" id="{C2D0D772-AD05-7A02-B383-01201188D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557338"/>
            <a:ext cx="3240088" cy="21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россомаха.jpg">
            <a:extLst>
              <a:ext uri="{FF2B5EF4-FFF2-40B4-BE49-F238E27FC236}">
                <a16:creationId xmlns:a16="http://schemas.microsoft.com/office/drawing/2014/main" id="{640C1A80-B59B-CD7B-F316-7D22D1325C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825" y="1557338"/>
            <a:ext cx="3368675" cy="2192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marten3.jpg">
            <a:extLst>
              <a:ext uri="{FF2B5EF4-FFF2-40B4-BE49-F238E27FC236}">
                <a16:creationId xmlns:a16="http://schemas.microsoft.com/office/drawing/2014/main" id="{0716E839-44B6-FA32-A6EC-443D12BF58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600" y="2708275"/>
            <a:ext cx="2760663" cy="2233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ecoportal.info/wp-content/uploads/2020/05/krasnozobaya-kazarka.jpg">
            <a:extLst>
              <a:ext uri="{FF2B5EF4-FFF2-40B4-BE49-F238E27FC236}">
                <a16:creationId xmlns:a16="http://schemas.microsoft.com/office/drawing/2014/main" id="{C703288E-E0C2-2262-3A56-FD19013C1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484313"/>
            <a:ext cx="3671888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42A4475-7071-60C3-64D3-A41FC7A9C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3284538"/>
            <a:ext cx="27146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1600" b="1">
                <a:solidFill>
                  <a:schemeClr val="bg1"/>
                </a:solidFill>
              </a:rPr>
              <a:t>Краснозобая казарка</a:t>
            </a:r>
          </a:p>
        </p:txBody>
      </p:sp>
      <p:pic>
        <p:nvPicPr>
          <p:cNvPr id="27652" name="Picture 4" descr="https://ecoportal.info/wp-content/uploads/2017/02/sterh-544x381.jpg">
            <a:extLst>
              <a:ext uri="{FF2B5EF4-FFF2-40B4-BE49-F238E27FC236}">
                <a16:creationId xmlns:a16="http://schemas.microsoft.com/office/drawing/2014/main" id="{6F1A8122-9DD2-C7C0-37C2-9E15536B3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930650"/>
            <a:ext cx="3743325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7A858DA-163B-7C79-717E-CC0FC2705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6092825"/>
            <a:ext cx="12144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1600" b="1">
                <a:solidFill>
                  <a:schemeClr val="bg1"/>
                </a:solidFill>
              </a:rPr>
              <a:t>Стерх</a:t>
            </a:r>
          </a:p>
        </p:txBody>
      </p:sp>
      <p:pic>
        <p:nvPicPr>
          <p:cNvPr id="27654" name="Picture 6" descr="https://ecoportal.info/wp-content/uploads/2018/03/orlan-belohvost-544x355.jpg">
            <a:extLst>
              <a:ext uri="{FF2B5EF4-FFF2-40B4-BE49-F238E27FC236}">
                <a16:creationId xmlns:a16="http://schemas.microsoft.com/office/drawing/2014/main" id="{1935D342-0F87-2EFF-6DEF-AFA4423F9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933825"/>
            <a:ext cx="3814762" cy="258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BDD3BFE-2112-8A3B-C3B7-3D5F0975B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6092825"/>
            <a:ext cx="27146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1600" b="1">
                <a:solidFill>
                  <a:schemeClr val="bg1"/>
                </a:solidFill>
              </a:rPr>
              <a:t>Орлан-белохвост</a:t>
            </a:r>
          </a:p>
        </p:txBody>
      </p:sp>
      <p:pic>
        <p:nvPicPr>
          <p:cNvPr id="27656" name="Picture 8" descr="https://ecoportal.info/wp-content/uploads/2020/01/filin-foto2-544x307.jpg">
            <a:extLst>
              <a:ext uri="{FF2B5EF4-FFF2-40B4-BE49-F238E27FC236}">
                <a16:creationId xmlns:a16="http://schemas.microsoft.com/office/drawing/2014/main" id="{03CC9E20-EF4E-278A-6802-4D1B1C6C8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84313"/>
            <a:ext cx="37433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E9EB066-6C7C-EA7D-DD69-C6C3F3E42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3213100"/>
            <a:ext cx="13573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1600" b="1">
                <a:solidFill>
                  <a:schemeClr val="bg1"/>
                </a:solidFill>
              </a:rPr>
              <a:t>Филин</a:t>
            </a:r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04F6B00D-21B5-2E5B-3A3E-22574815B380}"/>
              </a:ext>
            </a:extLst>
          </p:cNvPr>
          <p:cNvSpPr txBox="1">
            <a:spLocks/>
          </p:cNvSpPr>
          <p:nvPr/>
        </p:nvSpPr>
        <p:spPr>
          <a:xfrm>
            <a:off x="468313" y="188913"/>
            <a:ext cx="8229600" cy="954087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44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Животные </a:t>
            </a:r>
            <a:r>
              <a:rPr lang="ru-RU" altLang="ru-RU" sz="44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Красной книги</a:t>
            </a:r>
            <a:endParaRPr lang="ru-RU" sz="44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9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Объект 2">
            <a:extLst>
              <a:ext uri="{FF2B5EF4-FFF2-40B4-BE49-F238E27FC236}">
                <a16:creationId xmlns:a16="http://schemas.microsoft.com/office/drawing/2014/main" id="{E4D4EEC2-0853-88E9-A50E-8C101B8A1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088" y="709345"/>
            <a:ext cx="7416800" cy="5761874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altLang="en-US" sz="1600" b="1" u="sng" dirty="0">
                <a:solidFill>
                  <a:srgbClr val="0000FF"/>
                </a:solidFill>
                <a:latin typeface="Verdana"/>
                <a:ea typeface="Verdana"/>
              </a:rPr>
              <a:t>Цель проекта:</a:t>
            </a:r>
            <a:endParaRPr lang="ru-RU" altLang="en-US" sz="1600" b="1" u="sng">
              <a:solidFill>
                <a:srgbClr val="0000FF"/>
              </a:solidFill>
              <a:latin typeface="Calibri"/>
              <a:ea typeface="Verdana"/>
              <a:cs typeface="Calibri"/>
            </a:endParaRPr>
          </a:p>
          <a:p>
            <a:pPr marL="0" indent="0">
              <a:buNone/>
            </a:pPr>
            <a:r>
              <a:rPr lang="ru-RU" altLang="en-US" sz="1600" b="1" dirty="0">
                <a:solidFill>
                  <a:srgbClr val="000000"/>
                </a:solidFill>
                <a:latin typeface="Verdana"/>
                <a:ea typeface="Verdana"/>
              </a:rPr>
              <a:t>ознакомиться с разнообразием природы нашего округа.</a:t>
            </a:r>
            <a:endParaRPr lang="ru-RU" altLang="en-US" sz="1600" b="1">
              <a:solidFill>
                <a:srgbClr val="000000"/>
              </a:solidFill>
              <a:latin typeface="Calibri"/>
              <a:ea typeface="Verdana"/>
              <a:cs typeface="Calibri"/>
            </a:endParaRPr>
          </a:p>
          <a:p>
            <a:pPr marL="0" indent="0">
              <a:buNone/>
            </a:pPr>
            <a:r>
              <a:rPr lang="ru-RU" altLang="en-US" sz="1600" b="1" u="sng" dirty="0">
                <a:solidFill>
                  <a:srgbClr val="0000FF"/>
                </a:solidFill>
                <a:latin typeface="Verdana"/>
              </a:rPr>
              <a:t>Форма проекта</a:t>
            </a:r>
            <a:r>
              <a:rPr lang="ru-RU" altLang="en-US" sz="1600" b="1" dirty="0">
                <a:solidFill>
                  <a:srgbClr val="0000FF"/>
                </a:solidFill>
                <a:latin typeface="Verdana"/>
              </a:rPr>
              <a:t>:</a:t>
            </a:r>
            <a:r>
              <a:rPr lang="ru-RU" altLang="en-US" sz="1600" b="1" dirty="0">
                <a:latin typeface="Verdana"/>
              </a:rPr>
              <a:t> коллективная.</a:t>
            </a:r>
            <a:endParaRPr lang="ru-RU" altLang="en-US" sz="1600" b="1">
              <a:solidFill>
                <a:srgbClr val="FF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ru-RU" altLang="en-US" sz="1600" b="1" u="sng" dirty="0">
                <a:solidFill>
                  <a:srgbClr val="0000FF"/>
                </a:solidFill>
                <a:latin typeface="Verdana"/>
                <a:ea typeface="Verdana"/>
              </a:rPr>
              <a:t>Этапы работы</a:t>
            </a:r>
            <a:r>
              <a:rPr lang="ru-RU" altLang="en-US" sz="1600" b="1" dirty="0">
                <a:solidFill>
                  <a:srgbClr val="0000FF"/>
                </a:solidFill>
                <a:latin typeface="Verdana"/>
                <a:ea typeface="Verdana"/>
              </a:rPr>
              <a:t>:</a:t>
            </a:r>
            <a:endParaRPr lang="ru-RU" altLang="en-US" sz="1600" b="1">
              <a:solidFill>
                <a:srgbClr val="0000FF"/>
              </a:solidFill>
              <a:latin typeface="Calibri"/>
              <a:ea typeface="Verdana"/>
              <a:cs typeface="Calibri"/>
            </a:endParaRPr>
          </a:p>
          <a:p>
            <a:pPr marL="0" indent="0">
              <a:buNone/>
            </a:pPr>
            <a:r>
              <a:rPr lang="ru-RU" altLang="en-US" sz="1600" b="1" dirty="0">
                <a:latin typeface="Verdana"/>
              </a:rPr>
              <a:t>1.Найти информацию о животных родного края.</a:t>
            </a:r>
            <a:endParaRPr lang="ru-RU" altLang="en-US" sz="1600" b="1">
              <a:solidFill>
                <a:srgbClr val="FF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ru-RU" altLang="en-US" sz="1600" b="1" dirty="0">
                <a:latin typeface="Verdana"/>
              </a:rPr>
              <a:t>2.Найти информацию о растениях родного края.</a:t>
            </a:r>
            <a:endParaRPr lang="ru-RU" altLang="en-US" sz="1600" b="1">
              <a:solidFill>
                <a:srgbClr val="FF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ru-RU" altLang="en-US" sz="1600" b="1" dirty="0">
                <a:latin typeface="Verdana"/>
              </a:rPr>
              <a:t>3.Оформить собранный материал в виде презентации.</a:t>
            </a:r>
            <a:endParaRPr lang="ru-RU" altLang="en-US" sz="1600" b="1">
              <a:solidFill>
                <a:srgbClr val="FF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ru-RU" altLang="en-US" sz="1600" b="1" dirty="0">
                <a:latin typeface="Verdana"/>
              </a:rPr>
              <a:t>4.Защитить проект перед классом.</a:t>
            </a:r>
            <a:endParaRPr lang="ru-RU" altLang="en-US" sz="1600" b="1">
              <a:solidFill>
                <a:srgbClr val="FF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ru-RU" altLang="en-US" sz="1600" b="1" u="sng" dirty="0">
                <a:solidFill>
                  <a:srgbClr val="0000FF"/>
                </a:solidFill>
                <a:latin typeface="Verdana"/>
                <a:ea typeface="Verdana"/>
              </a:rPr>
              <a:t>Сроки работы</a:t>
            </a:r>
            <a:r>
              <a:rPr lang="ru-RU" altLang="en-US" sz="1600" b="1" dirty="0">
                <a:latin typeface="Verdana"/>
                <a:ea typeface="Verdana"/>
              </a:rPr>
              <a:t>: декабрь.</a:t>
            </a:r>
            <a:endParaRPr lang="ru-RU" altLang="en-US" sz="1600" b="1">
              <a:solidFill>
                <a:srgbClr val="FF0000"/>
              </a:solidFill>
              <a:latin typeface="Calibri"/>
              <a:ea typeface="Verdana"/>
              <a:cs typeface="Calibri"/>
            </a:endParaRPr>
          </a:p>
          <a:p>
            <a:pPr marL="0" indent="0">
              <a:buNone/>
            </a:pPr>
            <a:r>
              <a:rPr lang="ru-RU" altLang="en-US" sz="1600" b="1" u="sng" dirty="0">
                <a:solidFill>
                  <a:srgbClr val="0000FF"/>
                </a:solidFill>
                <a:latin typeface="Verdana"/>
                <a:ea typeface="Verdana"/>
              </a:rPr>
              <a:t>План выступления</a:t>
            </a:r>
            <a:r>
              <a:rPr lang="ru-RU" altLang="en-US" sz="1600" b="1" dirty="0">
                <a:latin typeface="Verdana"/>
                <a:ea typeface="Verdana"/>
              </a:rPr>
              <a:t>:</a:t>
            </a:r>
            <a:endParaRPr lang="ru-RU" altLang="en-US" sz="1600" b="1">
              <a:solidFill>
                <a:srgbClr val="FF0000"/>
              </a:solidFill>
              <a:latin typeface="Calibri"/>
              <a:ea typeface="Verdana"/>
              <a:cs typeface="Calibri"/>
            </a:endParaRPr>
          </a:p>
          <a:p>
            <a:pPr marL="0" indent="0">
              <a:buNone/>
            </a:pPr>
            <a:r>
              <a:rPr lang="ru-RU" altLang="en-US" sz="1600" b="1" dirty="0">
                <a:latin typeface="Verdana"/>
                <a:ea typeface="Verdana"/>
              </a:rPr>
              <a:t>1.Представить свой родной край.</a:t>
            </a:r>
            <a:endParaRPr lang="ru-RU" altLang="en-US" sz="1600" b="1">
              <a:solidFill>
                <a:srgbClr val="FF0000"/>
              </a:solidFill>
              <a:latin typeface="Calibri"/>
              <a:ea typeface="Verdana"/>
              <a:cs typeface="Calibri"/>
            </a:endParaRPr>
          </a:p>
          <a:p>
            <a:pPr marL="0" indent="0">
              <a:buNone/>
            </a:pPr>
            <a:r>
              <a:rPr lang="ru-RU" altLang="en-US" sz="1600" b="1" dirty="0">
                <a:latin typeface="Verdana"/>
                <a:ea typeface="Verdana"/>
              </a:rPr>
              <a:t>2.Рассказ об особенностях климата.</a:t>
            </a:r>
            <a:endParaRPr lang="ru-RU" altLang="en-US" sz="1600" b="1">
              <a:solidFill>
                <a:srgbClr val="FF0000"/>
              </a:solidFill>
              <a:latin typeface="Calibri"/>
              <a:ea typeface="Verdana"/>
              <a:cs typeface="Calibri"/>
            </a:endParaRPr>
          </a:p>
          <a:p>
            <a:pPr marL="0" indent="0">
              <a:buNone/>
            </a:pPr>
            <a:r>
              <a:rPr lang="ru-RU" altLang="en-US" sz="1600" b="1" dirty="0">
                <a:latin typeface="Verdana"/>
              </a:rPr>
              <a:t>3.Рассказ о растениях.</a:t>
            </a:r>
            <a:endParaRPr lang="ru-RU" altLang="en-US" sz="1600" b="1">
              <a:solidFill>
                <a:srgbClr val="FF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ru-RU" altLang="en-US" sz="1600" b="1" dirty="0">
                <a:latin typeface="Verdana"/>
                <a:ea typeface="Verdana"/>
              </a:rPr>
              <a:t>4. Рассказ о животных.</a:t>
            </a:r>
            <a:endParaRPr lang="ru-RU" altLang="en-US" sz="1600" b="1">
              <a:solidFill>
                <a:srgbClr val="FF0000"/>
              </a:solidFill>
              <a:latin typeface="Calibri"/>
              <a:ea typeface="Verdana"/>
              <a:cs typeface="Calibri"/>
            </a:endParaRPr>
          </a:p>
          <a:p>
            <a:pPr marL="0" indent="0">
              <a:buNone/>
            </a:pPr>
            <a:r>
              <a:rPr lang="ru-RU" altLang="en-US" sz="1600" b="1" dirty="0">
                <a:latin typeface="Verdana"/>
                <a:ea typeface="Verdana"/>
              </a:rPr>
              <a:t>5.Заключение.</a:t>
            </a:r>
            <a:endParaRPr lang="ru-RU" altLang="en-US" sz="1600" b="1">
              <a:solidFill>
                <a:srgbClr val="FF0000"/>
              </a:solidFill>
              <a:latin typeface="Calibri"/>
              <a:ea typeface="Verdana"/>
              <a:cs typeface="Calibri"/>
            </a:endParaRPr>
          </a:p>
          <a:p>
            <a:pPr marL="0" indent="0">
              <a:buNone/>
            </a:pPr>
            <a:r>
              <a:rPr lang="ru-RU" altLang="en-US" sz="1600" b="1" dirty="0">
                <a:latin typeface="Verdana"/>
              </a:rPr>
              <a:t>Материалы к проекту: фотографии.</a:t>
            </a:r>
            <a:endParaRPr lang="ru-RU" altLang="en-US" sz="1600" b="1">
              <a:solidFill>
                <a:srgbClr val="FF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ru-RU" altLang="en-US" sz="1600" b="1" u="sng" dirty="0">
                <a:solidFill>
                  <a:srgbClr val="0000FF"/>
                </a:solidFill>
                <a:latin typeface="Verdana"/>
                <a:ea typeface="Verdana"/>
              </a:rPr>
              <a:t>Оценка работы</a:t>
            </a:r>
            <a:r>
              <a:rPr lang="ru-RU" altLang="en-US" sz="1600" b="1" dirty="0">
                <a:latin typeface="Verdana"/>
                <a:ea typeface="Verdana"/>
              </a:rPr>
              <a:t>: мы считаем, что работа выполнена отлично. Получено много новых знаний о природе нашего родного края</a:t>
            </a:r>
            <a:r>
              <a:rPr lang="ru-RU" altLang="en-US" sz="1600" dirty="0">
                <a:latin typeface="Verdana"/>
                <a:ea typeface="Verdana"/>
              </a:rPr>
              <a:t>.</a:t>
            </a:r>
            <a:br>
              <a:rPr lang="ru-RU" altLang="en-US" sz="1600" dirty="0">
                <a:latin typeface="Verdana" panose="020B0604030504040204" pitchFamily="34" charset="0"/>
              </a:rPr>
            </a:br>
            <a:endParaRPr lang="ru-RU" altLang="en-US" sz="1600">
              <a:solidFill>
                <a:srgbClr val="FF0000"/>
              </a:solidFill>
              <a:cs typeface="Calibri"/>
            </a:endParaRPr>
          </a:p>
          <a:p>
            <a:pPr marL="0" indent="0" eaLnBrk="1" hangingPunct="1">
              <a:buFontTx/>
              <a:buNone/>
            </a:pPr>
            <a:endParaRPr lang="ru-RU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4">
            <a:extLst>
              <a:ext uri="{FF2B5EF4-FFF2-40B4-BE49-F238E27FC236}">
                <a16:creationId xmlns:a16="http://schemas.microsoft.com/office/drawing/2014/main" id="{1E6B6F9B-3E80-E932-87DD-7AB8CFC84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3357563"/>
            <a:ext cx="7775575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200" dirty="0">
                <a:solidFill>
                  <a:srgbClr val="444444"/>
                </a:solidFill>
                <a:latin typeface="Times New Roman"/>
                <a:cs typeface="Times New Roman"/>
              </a:rPr>
              <a:t>   </a:t>
            </a:r>
            <a:r>
              <a:rPr lang="ru-RU" altLang="ru-RU" sz="2200" b="1" dirty="0">
                <a:latin typeface="Times New Roman"/>
                <a:cs typeface="Times New Roman"/>
              </a:rPr>
              <a:t>Автономный округ занимает центральную часть</a:t>
            </a:r>
            <a:r>
              <a:rPr lang="ru-RU" altLang="ru-RU"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altLang="ru-RU" sz="2200" b="1" dirty="0">
                <a:solidFill>
                  <a:srgbClr val="0000FF"/>
                </a:solidFill>
                <a:latin typeface="Times New Roman"/>
                <a:cs typeface="Times New Roman"/>
              </a:rPr>
              <a:t>Западно-Сибирской равнины.</a:t>
            </a:r>
            <a:r>
              <a:rPr lang="ru-RU" altLang="ru-RU" sz="2200" b="1" dirty="0">
                <a:solidFill>
                  <a:srgbClr val="00B050"/>
                </a:solidFill>
                <a:latin typeface="Times New Roman"/>
                <a:cs typeface="Times New Roman"/>
              </a:rPr>
              <a:t> </a:t>
            </a:r>
            <a:r>
              <a:rPr lang="ru-RU" altLang="en-US" sz="2200" b="1" dirty="0">
                <a:latin typeface="Times New Roman"/>
                <a:cs typeface="Times New Roman"/>
              </a:rPr>
              <a:t>Вся территория Югры относится к районам Крайнего Севера. </a:t>
            </a:r>
            <a:endParaRPr lang="ru-RU" altLang="en-US" sz="2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altLang="en-US" sz="2200" b="1" dirty="0">
                <a:latin typeface="Times New Roman"/>
                <a:cs typeface="Times New Roman"/>
              </a:rPr>
              <a:t>На территории Югры есть</a:t>
            </a:r>
            <a:r>
              <a:rPr lang="ru-RU" altLang="en-US"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altLang="en-US" sz="2200" b="1" dirty="0">
                <a:solidFill>
                  <a:srgbClr val="0000FF"/>
                </a:solidFill>
                <a:latin typeface="Times New Roman"/>
                <a:cs typeface="Times New Roman"/>
              </a:rPr>
              <a:t>равнины, предгорья и горы</a:t>
            </a:r>
            <a:r>
              <a:rPr lang="ru-RU" altLang="en-US" sz="2200" dirty="0">
                <a:solidFill>
                  <a:srgbClr val="0000FF"/>
                </a:solidFill>
                <a:latin typeface="Times New Roman"/>
                <a:cs typeface="Times New Roman"/>
              </a:rPr>
              <a:t>.</a:t>
            </a:r>
            <a:r>
              <a:rPr lang="ru-RU" altLang="en-US"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altLang="en-US" sz="2200" b="1" dirty="0">
                <a:latin typeface="Times New Roman"/>
                <a:cs typeface="Times New Roman"/>
              </a:rPr>
              <a:t>В</a:t>
            </a:r>
            <a:r>
              <a:rPr lang="ru-RU" altLang="en-US" sz="2200" dirty="0">
                <a:latin typeface="Times New Roman"/>
                <a:cs typeface="Times New Roman"/>
              </a:rPr>
              <a:t> </a:t>
            </a:r>
            <a:r>
              <a:rPr lang="ru-RU" altLang="en-US"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altLang="en-US" sz="2200" b="1" dirty="0">
                <a:latin typeface="Times New Roman"/>
                <a:cs typeface="Times New Roman"/>
              </a:rPr>
              <a:t>округе протекают две крупных реки:</a:t>
            </a:r>
            <a:r>
              <a:rPr lang="ru-RU" altLang="en-US" sz="2200" dirty="0">
                <a:latin typeface="Times New Roman"/>
                <a:cs typeface="Times New Roman"/>
              </a:rPr>
              <a:t> </a:t>
            </a:r>
            <a:r>
              <a:rPr lang="ru-RU" altLang="en-US" sz="2200" b="1" dirty="0">
                <a:solidFill>
                  <a:srgbClr val="0000FF"/>
                </a:solidFill>
                <a:latin typeface="Times New Roman"/>
                <a:cs typeface="Times New Roman"/>
              </a:rPr>
              <a:t>Обь</a:t>
            </a:r>
            <a:r>
              <a:rPr lang="ru-RU" altLang="en-US" sz="22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altLang="en-US" sz="2200" b="1" dirty="0">
                <a:solidFill>
                  <a:srgbClr val="002060"/>
                </a:solidFill>
                <a:latin typeface="Times New Roman"/>
                <a:cs typeface="Times New Roman"/>
              </a:rPr>
              <a:t>и ее приток</a:t>
            </a:r>
            <a:r>
              <a:rPr lang="ru-RU" altLang="en-US"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altLang="en-US" sz="2200" b="1" dirty="0">
                <a:solidFill>
                  <a:srgbClr val="0000FF"/>
                </a:solidFill>
                <a:latin typeface="Times New Roman"/>
                <a:cs typeface="Times New Roman"/>
              </a:rPr>
              <a:t>Иртыш. </a:t>
            </a:r>
            <a:endParaRPr lang="ru-RU" altLang="en-US" sz="2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altLang="en-US" sz="2200" b="1" dirty="0">
                <a:latin typeface="Times New Roman"/>
                <a:cs typeface="Times New Roman"/>
              </a:rPr>
              <a:t>Основную часть территории округа занимает сильно</a:t>
            </a:r>
            <a:r>
              <a:rPr lang="ru-RU" altLang="en-US"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altLang="en-US" sz="2200" b="1" dirty="0">
                <a:solidFill>
                  <a:srgbClr val="0000FF"/>
                </a:solidFill>
                <a:latin typeface="Times New Roman"/>
                <a:cs typeface="Times New Roman"/>
              </a:rPr>
              <a:t>заболоченная тайга.</a:t>
            </a:r>
            <a:r>
              <a:rPr lang="ru-RU" altLang="en-US"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altLang="en-US" sz="2200" b="1" dirty="0">
                <a:latin typeface="Times New Roman"/>
                <a:cs typeface="Times New Roman"/>
              </a:rPr>
              <a:t>В нашем округе около 300 тыс. озёр.</a:t>
            </a:r>
            <a:r>
              <a:rPr lang="ru-RU" altLang="en-US"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altLang="en-US" sz="2200" b="1" dirty="0">
                <a:solidFill>
                  <a:srgbClr val="0000FF"/>
                </a:solidFill>
                <a:latin typeface="Times New Roman"/>
                <a:cs typeface="Times New Roman"/>
              </a:rPr>
              <a:t>Климат резко континентальный:</a:t>
            </a:r>
            <a:r>
              <a:rPr lang="ru-RU" altLang="en-US" sz="2200" b="1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ru-RU" altLang="en-US" sz="2200" b="1" dirty="0">
                <a:latin typeface="Times New Roman"/>
                <a:cs typeface="Times New Roman"/>
              </a:rPr>
              <a:t>суровая зима с ветрами и метелями и короткое, не всегда теплое лето.</a:t>
            </a:r>
          </a:p>
        </p:txBody>
      </p:sp>
      <p:pic>
        <p:nvPicPr>
          <p:cNvPr id="2" name="Рисунок 1" descr="Изображение выглядит как текст, карта, атлас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74C404FE-CA36-5298-C427-063E7BE8E7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4476" y="256450"/>
            <a:ext cx="6107500" cy="322521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:a16="http://schemas.microsoft.com/office/drawing/2014/main" id="{1E2F50D1-9E0A-4677-32C6-3938D60E2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868362"/>
          </a:xfrm>
        </p:spPr>
        <p:txBody>
          <a:bodyPr/>
          <a:lstStyle/>
          <a:p>
            <a:br>
              <a:rPr lang="ru-RU" altLang="en-US" b="1"/>
            </a:br>
            <a:r>
              <a:rPr lang="ru-RU" altLang="en-US" b="1">
                <a:solidFill>
                  <a:srgbClr val="0070C0"/>
                </a:solidFill>
              </a:rPr>
              <a:t>Растительный мир Югры</a:t>
            </a:r>
            <a:br>
              <a:rPr lang="ru-RU" altLang="en-US" b="1"/>
            </a:br>
            <a:endParaRPr lang="ru-RU" altLang="en-US"/>
          </a:p>
        </p:txBody>
      </p:sp>
      <p:sp>
        <p:nvSpPr>
          <p:cNvPr id="16387" name="Прямоугольник 3">
            <a:extLst>
              <a:ext uri="{FF2B5EF4-FFF2-40B4-BE49-F238E27FC236}">
                <a16:creationId xmlns:a16="http://schemas.microsoft.com/office/drawing/2014/main" id="{8EC971E1-45A7-3C4B-8703-E825D5E49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412875"/>
            <a:ext cx="80645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en-US" sz="2200" b="1" dirty="0">
                <a:latin typeface="Times New Roman"/>
                <a:cs typeface="Times New Roman"/>
              </a:rPr>
              <a:t>На территории округа растет свыше 800 видов различных растений. В северной подзоне Югры растет </a:t>
            </a:r>
            <a:r>
              <a:rPr lang="ru-RU" altLang="en-US" sz="2200" b="1" dirty="0">
                <a:solidFill>
                  <a:srgbClr val="0000FF"/>
                </a:solidFill>
                <a:latin typeface="Times New Roman"/>
                <a:cs typeface="Times New Roman"/>
              </a:rPr>
              <a:t>кедр, ель</a:t>
            </a:r>
            <a:r>
              <a:rPr lang="ru-RU" altLang="en-US" sz="2200" b="1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ru-RU" altLang="en-US" sz="2200" dirty="0">
                <a:solidFill>
                  <a:srgbClr val="002060"/>
                </a:solidFill>
                <a:latin typeface="Times New Roman"/>
                <a:cs typeface="Times New Roman"/>
              </a:rPr>
              <a:t>и </a:t>
            </a:r>
            <a:r>
              <a:rPr lang="ru-RU" altLang="en-US" sz="2200" b="1" dirty="0">
                <a:solidFill>
                  <a:srgbClr val="0000FF"/>
                </a:solidFill>
                <a:latin typeface="Times New Roman"/>
                <a:cs typeface="Times New Roman"/>
              </a:rPr>
              <a:t>лиственница</a:t>
            </a:r>
            <a:r>
              <a:rPr lang="ru-RU" altLang="en-US" sz="2200" dirty="0">
                <a:solidFill>
                  <a:srgbClr val="002060"/>
                </a:solidFill>
                <a:latin typeface="Times New Roman"/>
                <a:cs typeface="Times New Roman"/>
              </a:rPr>
              <a:t>. </a:t>
            </a:r>
            <a:r>
              <a:rPr lang="ru-RU" altLang="en-US" sz="2200" b="1" dirty="0">
                <a:latin typeface="Times New Roman"/>
                <a:cs typeface="Times New Roman"/>
              </a:rPr>
              <a:t>Нередко в этой местности можно встретить так же</a:t>
            </a:r>
            <a:r>
              <a:rPr lang="ru-RU" altLang="en-US"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altLang="en-US" sz="2200" b="1" dirty="0">
                <a:solidFill>
                  <a:srgbClr val="0000FF"/>
                </a:solidFill>
                <a:latin typeface="Times New Roman"/>
                <a:cs typeface="Times New Roman"/>
              </a:rPr>
              <a:t>сосну</a:t>
            </a:r>
            <a:r>
              <a:rPr lang="ru-RU" altLang="en-US" sz="2200" dirty="0">
                <a:solidFill>
                  <a:srgbClr val="002060"/>
                </a:solidFill>
                <a:latin typeface="Times New Roman"/>
                <a:cs typeface="Times New Roman"/>
              </a:rPr>
              <a:t> и </a:t>
            </a:r>
            <a:r>
              <a:rPr lang="ru-RU" altLang="en-US" sz="2200" b="1" dirty="0">
                <a:solidFill>
                  <a:srgbClr val="0000FF"/>
                </a:solidFill>
                <a:latin typeface="Times New Roman"/>
                <a:cs typeface="Times New Roman"/>
              </a:rPr>
              <a:t>березу</a:t>
            </a:r>
            <a:r>
              <a:rPr lang="ru-RU" altLang="en-US" sz="2200" dirty="0">
                <a:solidFill>
                  <a:srgbClr val="0000FF"/>
                </a:solidFill>
                <a:latin typeface="Times New Roman"/>
                <a:cs typeface="Times New Roman"/>
              </a:rPr>
              <a:t>. </a:t>
            </a:r>
            <a:r>
              <a:rPr lang="ru-RU" altLang="en-US" sz="2200" b="1" dirty="0">
                <a:latin typeface="Times New Roman"/>
                <a:cs typeface="Times New Roman"/>
              </a:rPr>
              <a:t>Особенностями территории является чередование болотистых участков и торфяников с лесами.</a:t>
            </a:r>
          </a:p>
        </p:txBody>
      </p:sp>
      <p:pic>
        <p:nvPicPr>
          <p:cNvPr id="16388" name="Рисунок 8" descr="D:\Data\Picture\41LesOsen.bmp">
            <a:extLst>
              <a:ext uri="{FF2B5EF4-FFF2-40B4-BE49-F238E27FC236}">
                <a16:creationId xmlns:a16="http://schemas.microsoft.com/office/drawing/2014/main" id="{F9425DFA-6808-77FA-478C-693491C64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644900"/>
            <a:ext cx="3889375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https://xn----8sbiecm6bhdx8i.xn--p1ai/sites/default/files/resize/images/okruzhayushhij_mir/Yugra_1-500x322.jpg">
            <a:extLst>
              <a:ext uri="{FF2B5EF4-FFF2-40B4-BE49-F238E27FC236}">
                <a16:creationId xmlns:a16="http://schemas.microsoft.com/office/drawing/2014/main" id="{617DCEC3-9852-F144-BC77-CB2AFA693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75" y="3644900"/>
            <a:ext cx="4024313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3">
            <a:extLst>
              <a:ext uri="{FF2B5EF4-FFF2-40B4-BE49-F238E27FC236}">
                <a16:creationId xmlns:a16="http://schemas.microsoft.com/office/drawing/2014/main" id="{95066FBB-C322-B537-96B9-772A6440A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484313"/>
            <a:ext cx="80645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en-US" sz="2200" b="1" dirty="0">
                <a:latin typeface="Times New Roman"/>
                <a:cs typeface="Times New Roman"/>
              </a:rPr>
              <a:t>Средняя зона Ханты-Мансийского округа более разнообразна. Здесь болота встречаются чаще, а участки суши занимают хвойные леса и березовые рощи. Причем в последних, не редко</a:t>
            </a:r>
            <a:r>
              <a:rPr lang="ru-RU" altLang="en-US"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altLang="en-US" sz="2200" b="1" dirty="0">
                <a:latin typeface="Times New Roman"/>
                <a:cs typeface="Times New Roman"/>
              </a:rPr>
              <a:t>можно встретить</a:t>
            </a:r>
            <a:r>
              <a:rPr lang="ru-RU" altLang="en-US"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altLang="en-US" sz="2200" b="1" dirty="0">
                <a:solidFill>
                  <a:srgbClr val="00B050"/>
                </a:solidFill>
                <a:latin typeface="Times New Roman"/>
                <a:cs typeface="Times New Roman"/>
              </a:rPr>
              <a:t>осину</a:t>
            </a:r>
            <a:r>
              <a:rPr lang="ru-RU" altLang="en-US"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altLang="en-US" sz="2200" b="1" dirty="0">
                <a:latin typeface="Times New Roman"/>
                <a:cs typeface="Times New Roman"/>
              </a:rPr>
              <a:t>и</a:t>
            </a:r>
            <a:r>
              <a:rPr lang="ru-RU" altLang="en-US"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altLang="en-US" sz="2200" b="1" dirty="0">
                <a:solidFill>
                  <a:srgbClr val="00B050"/>
                </a:solidFill>
                <a:latin typeface="Times New Roman"/>
                <a:cs typeface="Times New Roman"/>
              </a:rPr>
              <a:t>лиственницу.</a:t>
            </a:r>
            <a:r>
              <a:rPr lang="ru-RU" altLang="en-US"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altLang="en-US" sz="2200" b="1" dirty="0">
                <a:latin typeface="Times New Roman"/>
                <a:cs typeface="Times New Roman"/>
              </a:rPr>
              <a:t>Подлески в свою</a:t>
            </a:r>
            <a:r>
              <a:rPr lang="ru-RU" altLang="en-US"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altLang="en-US" sz="2200" b="1" dirty="0">
                <a:latin typeface="Times New Roman"/>
                <a:cs typeface="Times New Roman"/>
              </a:rPr>
              <a:t>очередь состоят из зарослей</a:t>
            </a:r>
            <a:r>
              <a:rPr lang="ru-RU" altLang="en-US"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altLang="en-US" sz="2200" b="1" dirty="0">
                <a:solidFill>
                  <a:srgbClr val="00B050"/>
                </a:solidFill>
                <a:latin typeface="Times New Roman"/>
                <a:cs typeface="Times New Roman"/>
              </a:rPr>
              <a:t>шиповника, ив</a:t>
            </a:r>
            <a:r>
              <a:rPr lang="ru-RU" altLang="en-US" sz="2200" b="1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altLang="en-US" sz="2200" b="1" dirty="0">
                <a:latin typeface="Times New Roman"/>
                <a:cs typeface="Times New Roman"/>
              </a:rPr>
              <a:t>и</a:t>
            </a:r>
            <a:r>
              <a:rPr lang="ru-RU" altLang="en-US" sz="2200" b="1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altLang="en-US" sz="2200" b="1" dirty="0">
                <a:solidFill>
                  <a:srgbClr val="00B050"/>
                </a:solidFill>
                <a:latin typeface="Times New Roman"/>
                <a:cs typeface="Times New Roman"/>
              </a:rPr>
              <a:t>рябин</a:t>
            </a:r>
            <a:r>
              <a:rPr lang="ru-RU" altLang="en-US" sz="2200" dirty="0">
                <a:solidFill>
                  <a:srgbClr val="00206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7411" name="Заголовок 1">
            <a:extLst>
              <a:ext uri="{FF2B5EF4-FFF2-40B4-BE49-F238E27FC236}">
                <a16:creationId xmlns:a16="http://schemas.microsoft.com/office/drawing/2014/main" id="{E337B5C3-FE47-7367-8926-DD5B87EC5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altLang="en-US" b="1"/>
            </a:br>
            <a:r>
              <a:rPr lang="ru-RU" altLang="en-US" b="1">
                <a:solidFill>
                  <a:srgbClr val="0070C0"/>
                </a:solidFill>
              </a:rPr>
              <a:t>Растительный мир Югры</a:t>
            </a:r>
            <a:br>
              <a:rPr lang="ru-RU" altLang="en-US" b="1"/>
            </a:br>
            <a:endParaRPr lang="ru-RU" altLang="en-US"/>
          </a:p>
        </p:txBody>
      </p:sp>
      <p:pic>
        <p:nvPicPr>
          <p:cNvPr id="17412" name="Picture 2" descr="https://xn----8sbiecm6bhdx8i.xn--p1ai/sites/default/files/resize/images/okruzhayushhij_mir/Yugra_2-500x333.jpg">
            <a:extLst>
              <a:ext uri="{FF2B5EF4-FFF2-40B4-BE49-F238E27FC236}">
                <a16:creationId xmlns:a16="http://schemas.microsoft.com/office/drawing/2014/main" id="{368611C0-F722-9F06-0336-F92ACDED4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644900"/>
            <a:ext cx="4546600" cy="302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5F55930-D046-A606-A192-0FF083223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307975"/>
            <a:ext cx="6913562" cy="10763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Щедра Югорская земля,</a:t>
            </a:r>
            <a:b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Щедра в любое время года…</a:t>
            </a:r>
          </a:p>
        </p:txBody>
      </p:sp>
      <p:pic>
        <p:nvPicPr>
          <p:cNvPr id="5" name="Picture 4" descr="http://img0.liveinternet.ru/images/attach/c/1/50/749/50749812_brusnika.jpg">
            <a:extLst>
              <a:ext uri="{FF2B5EF4-FFF2-40B4-BE49-F238E27FC236}">
                <a16:creationId xmlns:a16="http://schemas.microsoft.com/office/drawing/2014/main" id="{3CA04ECB-699F-56D9-8591-2D40EBEA4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484313"/>
            <a:ext cx="2521430" cy="2333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8" descr="http://stat15.privet.ru/lr/0908d46acef185a6f163f60a3fc45042">
            <a:extLst>
              <a:ext uri="{FF2B5EF4-FFF2-40B4-BE49-F238E27FC236}">
                <a16:creationId xmlns:a16="http://schemas.microsoft.com/office/drawing/2014/main" id="{99AF1A99-7E73-38DB-A2D5-446805813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58009" y="1484313"/>
            <a:ext cx="2390716" cy="218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http://lespol.totalh.com/img/chernika.jpg">
            <a:extLst>
              <a:ext uri="{FF2B5EF4-FFF2-40B4-BE49-F238E27FC236}">
                <a16:creationId xmlns:a16="http://schemas.microsoft.com/office/drawing/2014/main" id="{CFE70D3E-08FF-EAF8-7C02-559C09592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4076700"/>
            <a:ext cx="2593317" cy="2446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 descr="http://www.admhmao.ru/fotoal/priroda/9.jpg">
            <a:extLst>
              <a:ext uri="{FF2B5EF4-FFF2-40B4-BE49-F238E27FC236}">
                <a16:creationId xmlns:a16="http://schemas.microsoft.com/office/drawing/2014/main" id="{33FD18D6-1B90-D44D-68B4-019EF66EE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19475" y="4076700"/>
            <a:ext cx="2447925" cy="2476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463" name="Прямоугольник 8">
            <a:extLst>
              <a:ext uri="{FF2B5EF4-FFF2-40B4-BE49-F238E27FC236}">
                <a16:creationId xmlns:a16="http://schemas.microsoft.com/office/drawing/2014/main" id="{663C5A66-97FD-CC01-FBAC-D54715670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0454" y="1384121"/>
            <a:ext cx="3727057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000" b="1" dirty="0">
                <a:latin typeface="Times New Roman"/>
                <a:cs typeface="Times New Roman"/>
              </a:rPr>
              <a:t>В тайге растёт множество</a:t>
            </a:r>
            <a:r>
              <a:rPr lang="ru-RU" sz="20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000" b="1" dirty="0">
                <a:solidFill>
                  <a:srgbClr val="00B050"/>
                </a:solidFill>
                <a:latin typeface="Times New Roman"/>
                <a:cs typeface="Times New Roman"/>
              </a:rPr>
              <a:t>грибов :</a:t>
            </a:r>
            <a:r>
              <a:rPr lang="ru-RU"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белые грибы, маслята, опята, лисички</a:t>
            </a:r>
            <a:r>
              <a:rPr lang="ru-RU" sz="2000" dirty="0">
                <a:solidFill>
                  <a:srgbClr val="002060"/>
                </a:solidFill>
                <a:latin typeface="Times New Roman"/>
                <a:cs typeface="Times New Roman"/>
              </a:rPr>
              <a:t> и </a:t>
            </a:r>
            <a:r>
              <a:rPr lang="ru-RU" sz="2000" b="1" dirty="0">
                <a:solidFill>
                  <a:srgbClr val="00B050"/>
                </a:solidFill>
                <a:latin typeface="Times New Roman"/>
                <a:cs typeface="Times New Roman"/>
              </a:rPr>
              <a:t>ягод:</a:t>
            </a:r>
            <a:r>
              <a:rPr lang="ru-RU" sz="2000" dirty="0">
                <a:solidFill>
                  <a:srgbClr val="002060"/>
                </a:solidFill>
                <a:latin typeface="Times New Roman"/>
                <a:cs typeface="Times New Roman"/>
              </a:rPr>
              <a:t> </a:t>
            </a:r>
            <a:r>
              <a:rPr lang="ru-RU"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брусника, клюква, морошка, княженика и голубика. </a:t>
            </a:r>
            <a:endParaRPr lang="ru-RU" sz="2000" b="1">
              <a:solidFill>
                <a:srgbClr val="0000FF"/>
              </a:solidFill>
              <a:cs typeface="Arial"/>
            </a:endParaRPr>
          </a:p>
          <a:p>
            <a:r>
              <a:rPr lang="ru-RU" sz="2000" dirty="0">
                <a:solidFill>
                  <a:srgbClr val="002060"/>
                </a:solidFill>
                <a:latin typeface="Times New Roman"/>
                <a:cs typeface="Times New Roman"/>
              </a:rPr>
              <a:t> </a:t>
            </a:r>
            <a:r>
              <a:rPr lang="ru-RU" sz="2000" b="1" dirty="0">
                <a:latin typeface="Times New Roman"/>
                <a:cs typeface="Times New Roman"/>
              </a:rPr>
              <a:t>Это повседневное лакомство  диких животных.</a:t>
            </a:r>
            <a:endParaRPr lang="ru-RU" sz="2000" b="1">
              <a:cs typeface="Arial"/>
            </a:endParaRPr>
          </a:p>
          <a:p>
            <a:endParaRPr lang="ru-RU" alt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7183A7-DBF4-2D60-FB34-B5492AA82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3357563"/>
            <a:ext cx="1285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>
                <a:solidFill>
                  <a:schemeClr val="bg1"/>
                </a:solidFill>
              </a:rPr>
              <a:t>брусника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40C0CA-DE9A-1117-BC36-DEC90F3D7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3357563"/>
            <a:ext cx="1285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>
                <a:solidFill>
                  <a:schemeClr val="bg1"/>
                </a:solidFill>
              </a:rPr>
              <a:t>морошка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E5B043-43A8-80C8-CD73-E3288A730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6021388"/>
            <a:ext cx="1285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>
                <a:solidFill>
                  <a:schemeClr val="bg1"/>
                </a:solidFill>
              </a:rPr>
              <a:t>черника</a:t>
            </a:r>
          </a:p>
        </p:txBody>
      </p:sp>
      <p:pic>
        <p:nvPicPr>
          <p:cNvPr id="14" name="Picture 7" descr="Картинка 19 из 517">
            <a:hlinkClick r:id="rId6"/>
            <a:extLst>
              <a:ext uri="{FF2B5EF4-FFF2-40B4-BE49-F238E27FC236}">
                <a16:creationId xmlns:a16="http://schemas.microsoft.com/office/drawing/2014/main" id="{4A7476B8-A433-EFE2-4BF5-1EA634F56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123" y="4004814"/>
            <a:ext cx="2507052" cy="2522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5DB1DB1-7BBE-528C-BBBA-F3C90734D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6165850"/>
            <a:ext cx="1285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>
                <a:solidFill>
                  <a:schemeClr val="bg1"/>
                </a:solidFill>
              </a:rPr>
              <a:t>клюква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id="{63564285-0EBC-9C52-0F53-921713AC6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88913"/>
            <a:ext cx="8229600" cy="1143000"/>
          </a:xfrm>
        </p:spPr>
        <p:txBody>
          <a:bodyPr/>
          <a:lstStyle/>
          <a:p>
            <a:br>
              <a:rPr lang="ru-RU" altLang="en-US" b="1" i="1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altLang="en-US" sz="4000" b="1" i="1">
                <a:solidFill>
                  <a:srgbClr val="002060"/>
                </a:solidFill>
                <a:latin typeface="Georgia" panose="02040502050405020303" pitchFamily="18" charset="0"/>
              </a:rPr>
              <a:t>Лекарственные </a:t>
            </a:r>
            <a:br>
              <a:rPr lang="ru-RU" altLang="en-US" sz="4000" b="1" i="1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altLang="en-US" sz="4000" b="1" i="1">
                <a:solidFill>
                  <a:srgbClr val="002060"/>
                </a:solidFill>
                <a:latin typeface="Georgia" panose="02040502050405020303" pitchFamily="18" charset="0"/>
              </a:rPr>
              <a:t>растения Югры</a:t>
            </a:r>
            <a:br>
              <a:rPr lang="ru-RU" altLang="en-US" b="1" i="1">
                <a:solidFill>
                  <a:srgbClr val="002060"/>
                </a:solidFill>
                <a:latin typeface="Georgia" panose="02040502050405020303" pitchFamily="18" charset="0"/>
              </a:rPr>
            </a:br>
            <a:endParaRPr lang="ru-RU" altLang="en-US"/>
          </a:p>
        </p:txBody>
      </p:sp>
      <p:pic>
        <p:nvPicPr>
          <p:cNvPr id="4" name="Рисунок 3" descr="можжев..jpg">
            <a:extLst>
              <a:ext uri="{FF2B5EF4-FFF2-40B4-BE49-F238E27FC236}">
                <a16:creationId xmlns:a16="http://schemas.microsoft.com/office/drawing/2014/main" id="{9E72DD9A-4820-F5CC-EDD3-75F623BA7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205038"/>
            <a:ext cx="3373438" cy="2303462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зверобой1.jpg">
            <a:extLst>
              <a:ext uri="{FF2B5EF4-FFF2-40B4-BE49-F238E27FC236}">
                <a16:creationId xmlns:a16="http://schemas.microsoft.com/office/drawing/2014/main" id="{B1F80C67-EFD9-9688-4E7F-2DE6319A2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205038"/>
            <a:ext cx="3600450" cy="235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можжевельник.jpg">
            <a:extLst>
              <a:ext uri="{FF2B5EF4-FFF2-40B4-BE49-F238E27FC236}">
                <a16:creationId xmlns:a16="http://schemas.microsoft.com/office/drawing/2014/main" id="{817B9498-ECBD-28AD-E262-BC87E8DA28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57338"/>
            <a:ext cx="1639887" cy="1031875"/>
          </a:xfrm>
          <a:prstGeom prst="rect">
            <a:avLst/>
          </a:prstGeom>
          <a:noFill/>
          <a:ln w="1905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зверобой.jpg">
            <a:extLst>
              <a:ext uri="{FF2B5EF4-FFF2-40B4-BE49-F238E27FC236}">
                <a16:creationId xmlns:a16="http://schemas.microsoft.com/office/drawing/2014/main" id="{BE095121-B4C5-01BB-FE86-2048B8B84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412875"/>
            <a:ext cx="1049338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19F542F-E7B6-620A-6C63-08FE9356D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4076700"/>
            <a:ext cx="2181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2000" b="1">
                <a:solidFill>
                  <a:schemeClr val="bg1"/>
                </a:solidFill>
              </a:rPr>
              <a:t>Можжевельник</a:t>
            </a:r>
            <a:r>
              <a:rPr lang="ru-RU" altLang="en-US" sz="2000" b="1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FB8B2D-3301-3E24-DB5D-809F6E6FC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4149725"/>
            <a:ext cx="1498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2000" b="1">
                <a:solidFill>
                  <a:schemeClr val="bg1"/>
                </a:solidFill>
              </a:rPr>
              <a:t>Зверобой</a:t>
            </a:r>
            <a:r>
              <a:rPr lang="ru-RU" altLang="en-US" sz="2000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>
            <a:extLst>
              <a:ext uri="{FF2B5EF4-FFF2-40B4-BE49-F238E27FC236}">
                <a16:creationId xmlns:a16="http://schemas.microsoft.com/office/drawing/2014/main" id="{5ADBA8B8-316D-29BC-92FC-19FD1F80CD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92125"/>
            <a:ext cx="8229600" cy="708025"/>
          </a:xfrm>
          <a:noFill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 из Красной книги</a:t>
            </a:r>
            <a:endParaRPr lang="en-US" altLang="ru-RU" sz="40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7" name="Picture 10" descr="Кувшинка четырёхгранная.jpg">
            <a:extLst>
              <a:ext uri="{FF2B5EF4-FFF2-40B4-BE49-F238E27FC236}">
                <a16:creationId xmlns:a16="http://schemas.microsoft.com/office/drawing/2014/main" id="{0F517594-0110-1C01-F259-7D9550A8A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12875"/>
            <a:ext cx="2808287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Прямоугольник 11">
            <a:extLst>
              <a:ext uri="{FF2B5EF4-FFF2-40B4-BE49-F238E27FC236}">
                <a16:creationId xmlns:a16="http://schemas.microsoft.com/office/drawing/2014/main" id="{2CF82F8F-006A-A703-E990-8741372A5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068638"/>
            <a:ext cx="28151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Кувшинка четырёхгранная</a:t>
            </a:r>
          </a:p>
        </p:txBody>
      </p:sp>
      <p:pic>
        <p:nvPicPr>
          <p:cNvPr id="21509" name="Picture 18" descr="https://dic.academic.ru/pictures/wiki/files/80/Pulmonaria.JPG">
            <a:extLst>
              <a:ext uri="{FF2B5EF4-FFF2-40B4-BE49-F238E27FC236}">
                <a16:creationId xmlns:a16="http://schemas.microsoft.com/office/drawing/2014/main" id="{84168C1D-993F-9491-EA4A-C2429BCDA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716338"/>
            <a:ext cx="2349500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2" descr="https://dic.academic.ru/pictures/wiki/files/80/Pulsatilla_flavescens.jpg">
            <a:extLst>
              <a:ext uri="{FF2B5EF4-FFF2-40B4-BE49-F238E27FC236}">
                <a16:creationId xmlns:a16="http://schemas.microsoft.com/office/drawing/2014/main" id="{A858F141-6D62-C939-9682-910295DDB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412875"/>
            <a:ext cx="273685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Прямоугольник 18">
            <a:extLst>
              <a:ext uri="{FF2B5EF4-FFF2-40B4-BE49-F238E27FC236}">
                <a16:creationId xmlns:a16="http://schemas.microsoft.com/office/drawing/2014/main" id="{EF1F0441-EBB5-ECA0-EE18-F66A61CBE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6165850"/>
            <a:ext cx="2241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Медуница мягенькая</a:t>
            </a:r>
          </a:p>
        </p:txBody>
      </p:sp>
      <p:sp>
        <p:nvSpPr>
          <p:cNvPr id="21512" name="Прямоугольник 13">
            <a:extLst>
              <a:ext uri="{FF2B5EF4-FFF2-40B4-BE49-F238E27FC236}">
                <a16:creationId xmlns:a16="http://schemas.microsoft.com/office/drawing/2014/main" id="{BEB53A40-55AB-1AF6-6E01-24C0AB379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3068638"/>
            <a:ext cx="23606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Прострел желтеющий</a:t>
            </a:r>
          </a:p>
        </p:txBody>
      </p:sp>
      <p:pic>
        <p:nvPicPr>
          <p:cNvPr id="21513" name="Picture 16" descr="https://dic.academic.ru/pictures/wiki/files/84/Tuftedsaxifrage1-1.jpg">
            <a:extLst>
              <a:ext uri="{FF2B5EF4-FFF2-40B4-BE49-F238E27FC236}">
                <a16:creationId xmlns:a16="http://schemas.microsoft.com/office/drawing/2014/main" id="{850EABD5-72F8-8631-7932-69AE6F481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412875"/>
            <a:ext cx="283210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4" name="Прямоугольник 16">
            <a:extLst>
              <a:ext uri="{FF2B5EF4-FFF2-40B4-BE49-F238E27FC236}">
                <a16:creationId xmlns:a16="http://schemas.microsoft.com/office/drawing/2014/main" id="{CE7159E7-0616-0E79-1BEE-26F291FDE2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3068638"/>
            <a:ext cx="2447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Камнеломка дернистая</a:t>
            </a:r>
          </a:p>
        </p:txBody>
      </p:sp>
      <p:pic>
        <p:nvPicPr>
          <p:cNvPr id="21515" name="Picture 20" descr="https://dic.academic.ru/pictures/wiki/files/65/Aster_sibiricus_3.jpg">
            <a:extLst>
              <a:ext uri="{FF2B5EF4-FFF2-40B4-BE49-F238E27FC236}">
                <a16:creationId xmlns:a16="http://schemas.microsoft.com/office/drawing/2014/main" id="{3A24AFD8-D13F-404E-FF7C-BB6526BF8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716338"/>
            <a:ext cx="4173538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6" name="Прямоугольник 21">
            <a:extLst>
              <a:ext uri="{FF2B5EF4-FFF2-40B4-BE49-F238E27FC236}">
                <a16:creationId xmlns:a16="http://schemas.microsoft.com/office/drawing/2014/main" id="{4E48A4B3-EE62-9B6E-B9F3-B3CBFE9C3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6021388"/>
            <a:ext cx="1828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Астра сибирская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>
            <a:extLst>
              <a:ext uri="{FF2B5EF4-FFF2-40B4-BE49-F238E27FC236}">
                <a16:creationId xmlns:a16="http://schemas.microsoft.com/office/drawing/2014/main" id="{B06E3EFE-15E9-A34F-296F-5B2992410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altLang="en-US" b="1">
                <a:solidFill>
                  <a:srgbClr val="0070C0"/>
                </a:solidFill>
              </a:rPr>
            </a:br>
            <a:r>
              <a:rPr lang="ru-RU" altLang="en-US" b="1" dirty="0">
                <a:solidFill>
                  <a:srgbClr val="0070C0"/>
                </a:solidFill>
              </a:rPr>
              <a:t>Животный мир Югры</a:t>
            </a:r>
            <a:br>
              <a:rPr lang="ru-RU" altLang="en-US" b="1"/>
            </a:br>
            <a:endParaRPr lang="ru-RU" altLang="en-US"/>
          </a:p>
        </p:txBody>
      </p:sp>
      <p:sp>
        <p:nvSpPr>
          <p:cNvPr id="22531" name="Прямоугольник 3">
            <a:extLst>
              <a:ext uri="{FF2B5EF4-FFF2-40B4-BE49-F238E27FC236}">
                <a16:creationId xmlns:a16="http://schemas.microsoft.com/office/drawing/2014/main" id="{7114ABB1-26B7-E4BF-065C-DD01E5451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5084763"/>
            <a:ext cx="74168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en-US" sz="2200" b="1" dirty="0">
                <a:latin typeface="Times New Roman"/>
                <a:cs typeface="Times New Roman"/>
              </a:rPr>
              <a:t>Всего на территории Ханты-Мансийского автономного округа зарегистрировано 60 видов млекопитающих, около </a:t>
            </a:r>
            <a:r>
              <a:rPr lang="ru-RU" altLang="en-US" sz="2200" b="1" dirty="0">
                <a:solidFill>
                  <a:srgbClr val="0000FF"/>
                </a:solidFill>
                <a:latin typeface="Times New Roman"/>
                <a:cs typeface="Times New Roman"/>
              </a:rPr>
              <a:t>260 видов птиц</a:t>
            </a:r>
            <a:r>
              <a:rPr lang="ru-RU" altLang="en-US" sz="2200" b="1" dirty="0">
                <a:latin typeface="Times New Roman"/>
                <a:cs typeface="Times New Roman"/>
              </a:rPr>
              <a:t>, </a:t>
            </a:r>
            <a:r>
              <a:rPr lang="ru-RU" altLang="en-US" sz="2200" b="1" dirty="0">
                <a:solidFill>
                  <a:srgbClr val="0000FF"/>
                </a:solidFill>
                <a:latin typeface="Times New Roman"/>
                <a:cs typeface="Times New Roman"/>
              </a:rPr>
              <a:t>4 вида рептилий</a:t>
            </a:r>
            <a:r>
              <a:rPr lang="ru-RU" altLang="en-US" sz="2200" b="1" dirty="0">
                <a:latin typeface="Times New Roman"/>
                <a:cs typeface="Times New Roman"/>
              </a:rPr>
              <a:t> (пресмыкающихся), </a:t>
            </a:r>
            <a:r>
              <a:rPr lang="ru-RU" altLang="en-US" sz="2200" b="1" dirty="0">
                <a:solidFill>
                  <a:srgbClr val="0000FF"/>
                </a:solidFill>
                <a:latin typeface="Times New Roman"/>
                <a:cs typeface="Times New Roman"/>
              </a:rPr>
              <a:t>6 видов амфибий </a:t>
            </a:r>
            <a:r>
              <a:rPr lang="ru-RU" altLang="en-US" sz="2200" b="1" dirty="0">
                <a:latin typeface="Times New Roman"/>
                <a:cs typeface="Times New Roman"/>
              </a:rPr>
              <a:t>(земноводных) и </a:t>
            </a:r>
            <a:r>
              <a:rPr lang="ru-RU" altLang="en-US" sz="2200" b="1" dirty="0">
                <a:solidFill>
                  <a:srgbClr val="0000FF"/>
                </a:solidFill>
                <a:latin typeface="Times New Roman"/>
                <a:cs typeface="Times New Roman"/>
              </a:rPr>
              <a:t>42 вида рыб</a:t>
            </a:r>
            <a:r>
              <a:rPr lang="ru-RU" altLang="en-US" sz="2200" b="1" dirty="0">
                <a:latin typeface="Times New Roman"/>
                <a:cs typeface="Times New Roman"/>
              </a:rPr>
              <a:t>.</a:t>
            </a:r>
          </a:p>
        </p:txBody>
      </p:sp>
      <p:pic>
        <p:nvPicPr>
          <p:cNvPr id="22532" name="Picture 13" descr="sovasm">
            <a:hlinkClick r:id="rId2"/>
            <a:extLst>
              <a:ext uri="{FF2B5EF4-FFF2-40B4-BE49-F238E27FC236}">
                <a16:creationId xmlns:a16="http://schemas.microsoft.com/office/drawing/2014/main" id="{7195028B-3CB9-CCC3-0DCB-1FAF8E7E1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57338"/>
            <a:ext cx="221297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15" descr="Картинка 6 из 88">
            <a:hlinkClick r:id="rId4"/>
            <a:extLst>
              <a:ext uri="{FF2B5EF4-FFF2-40B4-BE49-F238E27FC236}">
                <a16:creationId xmlns:a16="http://schemas.microsoft.com/office/drawing/2014/main" id="{7E45ABB6-DE4D-F3A8-5A0E-ACA6784B2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557338"/>
            <a:ext cx="1085850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5" descr="muksunsm">
            <a:hlinkClick r:id="rId6"/>
            <a:extLst>
              <a:ext uri="{FF2B5EF4-FFF2-40B4-BE49-F238E27FC236}">
                <a16:creationId xmlns:a16="http://schemas.microsoft.com/office/drawing/2014/main" id="{43F1D0E2-7A7C-18E7-F004-396A0FBFC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284538"/>
            <a:ext cx="2160588" cy="141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9" descr="sobolsm">
            <a:hlinkClick r:id="rId8"/>
            <a:extLst>
              <a:ext uri="{FF2B5EF4-FFF2-40B4-BE49-F238E27FC236}">
                <a16:creationId xmlns:a16="http://schemas.microsoft.com/office/drawing/2014/main" id="{2CDAAF70-25D8-F866-EF65-43534B568981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81763" y="1557338"/>
            <a:ext cx="2122487" cy="1439862"/>
          </a:xfrm>
        </p:spPr>
      </p:pic>
      <p:pic>
        <p:nvPicPr>
          <p:cNvPr id="22536" name="Picture 2" descr="Бархатница ликаон">
            <a:extLst>
              <a:ext uri="{FF2B5EF4-FFF2-40B4-BE49-F238E27FC236}">
                <a16:creationId xmlns:a16="http://schemas.microsoft.com/office/drawing/2014/main" id="{646C9E0D-DD5C-F09F-F394-D1846500A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557338"/>
            <a:ext cx="1946275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4" descr="https://ecoportal.info/wp-content/uploads/2019/12/sibirskiy-osetr-544x306.jpg">
            <a:extLst>
              <a:ext uri="{FF2B5EF4-FFF2-40B4-BE49-F238E27FC236}">
                <a16:creationId xmlns:a16="http://schemas.microsoft.com/office/drawing/2014/main" id="{F6ECAF6D-BFB3-8306-C3CE-F790DFDBD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746500"/>
            <a:ext cx="2376487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87E8D12-FDC0-C191-8A95-704A32570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4797425"/>
            <a:ext cx="2016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1600" b="1">
                <a:solidFill>
                  <a:schemeClr val="bg1"/>
                </a:solidFill>
              </a:rPr>
              <a:t>Сибирский  осётр</a:t>
            </a:r>
          </a:p>
        </p:txBody>
      </p:sp>
      <p:pic>
        <p:nvPicPr>
          <p:cNvPr id="22539" name="Picture 6" descr="https://ecoportal.info/wp-content/uploads/2017/02/severniy-olen-544x362.jpg">
            <a:extLst>
              <a:ext uri="{FF2B5EF4-FFF2-40B4-BE49-F238E27FC236}">
                <a16:creationId xmlns:a16="http://schemas.microsoft.com/office/drawing/2014/main" id="{37301AD3-F2C5-4373-680B-B561BF107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573463"/>
            <a:ext cx="23812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8" descr="https://ecoportal.info/wp-content/uploads/2019/07/lyagushka-travyanaya-544x408.jpg">
            <a:extLst>
              <a:ext uri="{FF2B5EF4-FFF2-40B4-BE49-F238E27FC236}">
                <a16:creationId xmlns:a16="http://schemas.microsoft.com/office/drawing/2014/main" id="{DE2CA94E-861F-4004-5665-81DFFAB15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924175"/>
            <a:ext cx="2159000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D9364E3-B7B4-AF37-BB74-5FA3C6C03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4005263"/>
            <a:ext cx="2016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1400" b="1">
                <a:solidFill>
                  <a:schemeClr val="bg1"/>
                </a:solidFill>
              </a:rPr>
              <a:t>Травяная лягушка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theme/theme1.xml><?xml version="1.0" encoding="utf-8"?>
<a:theme xmlns:a="http://schemas.openxmlformats.org/drawingml/2006/main" name="Берёз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Берёзка</Template>
  <TotalTime>1024</TotalTime>
  <Words>777</Words>
  <Application>Microsoft Office PowerPoint</Application>
  <PresentationFormat>Экран (4:3)</PresentationFormat>
  <Paragraphs>87</Paragraphs>
  <Slides>14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Берёзка</vt:lpstr>
      <vt:lpstr>Проект  к уроку окружающего мира  учеников 3 "Ц" класса МБОУ СОШ  9 Якимова Святослава       и   Якимова Всеволода </vt:lpstr>
      <vt:lpstr>Презентация PowerPoint</vt:lpstr>
      <vt:lpstr>Презентация PowerPoint</vt:lpstr>
      <vt:lpstr> Растительный мир Югры </vt:lpstr>
      <vt:lpstr> Растительный мир Югры </vt:lpstr>
      <vt:lpstr>Щедра Югорская земля, Щедра в любое время года…</vt:lpstr>
      <vt:lpstr> Лекарственные  растения Югры </vt:lpstr>
      <vt:lpstr>Растения из Красной книги</vt:lpstr>
      <vt:lpstr> Животный мир Югры </vt:lpstr>
      <vt:lpstr> Животный мир Югры </vt:lpstr>
      <vt:lpstr>Птицы Югры</vt:lpstr>
      <vt:lpstr>Животный мир Югры</vt:lpstr>
      <vt:lpstr>Животные Красной книги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Княгиня Ольга</dc:title>
  <dc:creator>User</dc:creator>
  <cp:lastModifiedBy>user</cp:lastModifiedBy>
  <cp:revision>521</cp:revision>
  <dcterms:created xsi:type="dcterms:W3CDTF">2012-12-22T14:33:56Z</dcterms:created>
  <dcterms:modified xsi:type="dcterms:W3CDTF">2023-12-18T18:35:59Z</dcterms:modified>
</cp:coreProperties>
</file>