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68" r:id="rId4"/>
    <p:sldId id="258" r:id="rId5"/>
    <p:sldId id="259" r:id="rId6"/>
    <p:sldId id="269" r:id="rId7"/>
    <p:sldId id="260" r:id="rId8"/>
    <p:sldId id="270" r:id="rId9"/>
    <p:sldId id="271" r:id="rId10"/>
    <p:sldId id="272" r:id="rId11"/>
    <p:sldId id="273" r:id="rId12"/>
    <p:sldId id="261" r:id="rId13"/>
    <p:sldId id="274" r:id="rId14"/>
    <p:sldId id="275" r:id="rId15"/>
    <p:sldId id="276" r:id="rId16"/>
    <p:sldId id="277" r:id="rId17"/>
    <p:sldId id="278" r:id="rId18"/>
    <p:sldId id="279" r:id="rId19"/>
    <p:sldId id="264"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норма</c:v>
                </c:pt>
              </c:strCache>
            </c:strRef>
          </c:tx>
          <c:invertIfNegative val="0"/>
          <c:cat>
            <c:strRef>
              <c:f>Лист1!$A$2:$A$4</c:f>
              <c:strCache>
                <c:ptCount val="3"/>
                <c:pt idx="0">
                  <c:v>аммиак</c:v>
                </c:pt>
                <c:pt idx="1">
                  <c:v>железо общее </c:v>
                </c:pt>
                <c:pt idx="2">
                  <c:v>нитрит-ионы </c:v>
                </c:pt>
              </c:strCache>
            </c:strRef>
          </c:cat>
          <c:val>
            <c:numRef>
              <c:f>Лист1!$B$2:$B$4</c:f>
              <c:numCache>
                <c:formatCode>General</c:formatCode>
                <c:ptCount val="3"/>
                <c:pt idx="0">
                  <c:v>2</c:v>
                </c:pt>
                <c:pt idx="1">
                  <c:v>0.3</c:v>
                </c:pt>
                <c:pt idx="2">
                  <c:v>3.3</c:v>
                </c:pt>
              </c:numCache>
            </c:numRef>
          </c:val>
          <c:extLst>
            <c:ext xmlns:c16="http://schemas.microsoft.com/office/drawing/2014/chart" uri="{C3380CC4-5D6E-409C-BE32-E72D297353CC}">
              <c16:uniqueId val="{00000000-DE21-4E62-8557-DFD199D51BBC}"/>
            </c:ext>
          </c:extLst>
        </c:ser>
        <c:ser>
          <c:idx val="1"/>
          <c:order val="1"/>
          <c:tx>
            <c:strRef>
              <c:f>Лист1!$C$1</c:f>
              <c:strCache>
                <c:ptCount val="1"/>
                <c:pt idx="0">
                  <c:v>значение</c:v>
                </c:pt>
              </c:strCache>
            </c:strRef>
          </c:tx>
          <c:invertIfNegative val="0"/>
          <c:cat>
            <c:strRef>
              <c:f>Лист1!$A$2:$A$4</c:f>
              <c:strCache>
                <c:ptCount val="3"/>
                <c:pt idx="0">
                  <c:v>аммиак</c:v>
                </c:pt>
                <c:pt idx="1">
                  <c:v>железо общее </c:v>
                </c:pt>
                <c:pt idx="2">
                  <c:v>нитрит-ионы </c:v>
                </c:pt>
              </c:strCache>
            </c:strRef>
          </c:cat>
          <c:val>
            <c:numRef>
              <c:f>Лист1!$C$2:$C$4</c:f>
              <c:numCache>
                <c:formatCode>General</c:formatCode>
                <c:ptCount val="3"/>
                <c:pt idx="0">
                  <c:v>4.2</c:v>
                </c:pt>
                <c:pt idx="1">
                  <c:v>1.8</c:v>
                </c:pt>
                <c:pt idx="2">
                  <c:v>4</c:v>
                </c:pt>
              </c:numCache>
            </c:numRef>
          </c:val>
          <c:extLst>
            <c:ext xmlns:c16="http://schemas.microsoft.com/office/drawing/2014/chart" uri="{C3380CC4-5D6E-409C-BE32-E72D297353CC}">
              <c16:uniqueId val="{00000001-DE21-4E62-8557-DFD199D51BBC}"/>
            </c:ext>
          </c:extLst>
        </c:ser>
        <c:dLbls>
          <c:showLegendKey val="0"/>
          <c:showVal val="0"/>
          <c:showCatName val="0"/>
          <c:showSerName val="0"/>
          <c:showPercent val="0"/>
          <c:showBubbleSize val="0"/>
        </c:dLbls>
        <c:gapWidth val="150"/>
        <c:axId val="225573888"/>
        <c:axId val="230392960"/>
      </c:barChart>
      <c:catAx>
        <c:axId val="225573888"/>
        <c:scaling>
          <c:orientation val="minMax"/>
        </c:scaling>
        <c:delete val="0"/>
        <c:axPos val="b"/>
        <c:numFmt formatCode="General" sourceLinked="0"/>
        <c:majorTickMark val="out"/>
        <c:minorTickMark val="none"/>
        <c:tickLblPos val="nextTo"/>
        <c:crossAx val="230392960"/>
        <c:crosses val="autoZero"/>
        <c:auto val="1"/>
        <c:lblAlgn val="ctr"/>
        <c:lblOffset val="100"/>
        <c:noMultiLvlLbl val="0"/>
      </c:catAx>
      <c:valAx>
        <c:axId val="230392960"/>
        <c:scaling>
          <c:orientation val="minMax"/>
        </c:scaling>
        <c:delete val="0"/>
        <c:axPos val="l"/>
        <c:majorGridlines/>
        <c:numFmt formatCode="General" sourceLinked="1"/>
        <c:majorTickMark val="out"/>
        <c:minorTickMark val="none"/>
        <c:tickLblPos val="nextTo"/>
        <c:crossAx val="225573888"/>
        <c:crosses val="autoZero"/>
        <c:crossBetween val="between"/>
      </c:valAx>
    </c:plotArea>
    <c:legend>
      <c:legendPos val="r"/>
      <c:overlay val="0"/>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B4EAA-AC44-4617-ACE9-795F3E97B4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904F6567-109E-4A6A-B795-67D023562D75}">
      <dgm:prSet phldrT="[Текст]"/>
      <dgm:spPr/>
      <dgm:t>
        <a:bodyPr/>
        <a:lstStyle/>
        <a:p>
          <a:r>
            <a:rPr lang="ru-RU" dirty="0"/>
            <a:t>Сточные воды</a:t>
          </a:r>
        </a:p>
      </dgm:t>
    </dgm:pt>
    <dgm:pt modelId="{9BC7293C-C921-482E-8C26-E752B0810BEF}" type="parTrans" cxnId="{0E7702B8-2EE1-40D4-805D-4D639EC484D1}">
      <dgm:prSet/>
      <dgm:spPr/>
      <dgm:t>
        <a:bodyPr/>
        <a:lstStyle/>
        <a:p>
          <a:endParaRPr lang="ru-RU"/>
        </a:p>
      </dgm:t>
    </dgm:pt>
    <dgm:pt modelId="{2BB78596-455B-494C-A160-8FB042FEA5F8}" type="sibTrans" cxnId="{0E7702B8-2EE1-40D4-805D-4D639EC484D1}">
      <dgm:prSet/>
      <dgm:spPr/>
      <dgm:t>
        <a:bodyPr/>
        <a:lstStyle/>
        <a:p>
          <a:endParaRPr lang="ru-RU"/>
        </a:p>
      </dgm:t>
    </dgm:pt>
    <dgm:pt modelId="{7B4D0E88-440E-4F53-B6C1-5E9794A19FD2}">
      <dgm:prSet phldrT="[Текст]"/>
      <dgm:spPr/>
      <dgm:t>
        <a:bodyPr/>
        <a:lstStyle/>
        <a:p>
          <a:r>
            <a:rPr lang="ru-RU" dirty="0"/>
            <a:t>Хозяйственные</a:t>
          </a:r>
        </a:p>
      </dgm:t>
    </dgm:pt>
    <dgm:pt modelId="{700E5A81-2035-4C16-9169-E538EFAD24DC}" type="parTrans" cxnId="{A3FB7324-ABD1-4E4B-8976-76E226E36FBE}">
      <dgm:prSet/>
      <dgm:spPr/>
      <dgm:t>
        <a:bodyPr/>
        <a:lstStyle/>
        <a:p>
          <a:endParaRPr lang="ru-RU"/>
        </a:p>
      </dgm:t>
    </dgm:pt>
    <dgm:pt modelId="{B8B7D574-47E4-4DFD-85F2-D6EA09009E9F}" type="sibTrans" cxnId="{A3FB7324-ABD1-4E4B-8976-76E226E36FBE}">
      <dgm:prSet/>
      <dgm:spPr/>
      <dgm:t>
        <a:bodyPr/>
        <a:lstStyle/>
        <a:p>
          <a:endParaRPr lang="ru-RU"/>
        </a:p>
      </dgm:t>
    </dgm:pt>
    <dgm:pt modelId="{F78044A5-387D-4F44-91A1-A22142CBD76F}">
      <dgm:prSet phldrT="[Текст]"/>
      <dgm:spPr/>
      <dgm:t>
        <a:bodyPr/>
        <a:lstStyle/>
        <a:p>
          <a:r>
            <a:rPr lang="ru-RU" dirty="0"/>
            <a:t>Производственные</a:t>
          </a:r>
        </a:p>
      </dgm:t>
    </dgm:pt>
    <dgm:pt modelId="{4E07C98B-0554-47AB-AF0B-6C831EC281C3}" type="parTrans" cxnId="{D689C14E-E187-462E-8104-3C15BEF5F39F}">
      <dgm:prSet/>
      <dgm:spPr/>
      <dgm:t>
        <a:bodyPr/>
        <a:lstStyle/>
        <a:p>
          <a:endParaRPr lang="ru-RU"/>
        </a:p>
      </dgm:t>
    </dgm:pt>
    <dgm:pt modelId="{DB9E1BEE-2615-489D-881D-35B550E32006}" type="sibTrans" cxnId="{D689C14E-E187-462E-8104-3C15BEF5F39F}">
      <dgm:prSet/>
      <dgm:spPr/>
      <dgm:t>
        <a:bodyPr/>
        <a:lstStyle/>
        <a:p>
          <a:endParaRPr lang="ru-RU"/>
        </a:p>
      </dgm:t>
    </dgm:pt>
    <dgm:pt modelId="{E442BE0F-9D82-448F-8CA8-938D9CD89E3F}">
      <dgm:prSet phldrT="[Текст]"/>
      <dgm:spPr/>
      <dgm:t>
        <a:bodyPr/>
        <a:lstStyle/>
        <a:p>
          <a:r>
            <a:rPr lang="ru-RU" dirty="0"/>
            <a:t>Атмосферные </a:t>
          </a:r>
        </a:p>
      </dgm:t>
    </dgm:pt>
    <dgm:pt modelId="{23F1D441-F7A7-4F48-BAB5-635D0D87F25A}" type="parTrans" cxnId="{8ABBB57E-F905-485D-B07F-4F613363A860}">
      <dgm:prSet/>
      <dgm:spPr/>
      <dgm:t>
        <a:bodyPr/>
        <a:lstStyle/>
        <a:p>
          <a:endParaRPr lang="ru-RU"/>
        </a:p>
      </dgm:t>
    </dgm:pt>
    <dgm:pt modelId="{8D46B278-05F2-4AE7-BE78-06CE85966EBD}" type="sibTrans" cxnId="{8ABBB57E-F905-485D-B07F-4F613363A860}">
      <dgm:prSet/>
      <dgm:spPr/>
      <dgm:t>
        <a:bodyPr/>
        <a:lstStyle/>
        <a:p>
          <a:endParaRPr lang="ru-RU"/>
        </a:p>
      </dgm:t>
    </dgm:pt>
    <dgm:pt modelId="{2B7D4023-8A69-4E53-B6AD-3C747F32C3F6}" type="pres">
      <dgm:prSet presAssocID="{F3EB4EAA-AC44-4617-ACE9-795F3E97B4D2}" presName="hierChild1" presStyleCnt="0">
        <dgm:presLayoutVars>
          <dgm:orgChart val="1"/>
          <dgm:chPref val="1"/>
          <dgm:dir/>
          <dgm:animOne val="branch"/>
          <dgm:animLvl val="lvl"/>
          <dgm:resizeHandles/>
        </dgm:presLayoutVars>
      </dgm:prSet>
      <dgm:spPr/>
    </dgm:pt>
    <dgm:pt modelId="{FB7BD9D7-C2DC-4BB0-B5E7-CAEAF9B102DA}" type="pres">
      <dgm:prSet presAssocID="{904F6567-109E-4A6A-B795-67D023562D75}" presName="hierRoot1" presStyleCnt="0">
        <dgm:presLayoutVars>
          <dgm:hierBranch val="init"/>
        </dgm:presLayoutVars>
      </dgm:prSet>
      <dgm:spPr/>
    </dgm:pt>
    <dgm:pt modelId="{011681DF-3D45-4F79-92D6-26798FBE2EA0}" type="pres">
      <dgm:prSet presAssocID="{904F6567-109E-4A6A-B795-67D023562D75}" presName="rootComposite1" presStyleCnt="0"/>
      <dgm:spPr/>
    </dgm:pt>
    <dgm:pt modelId="{87E3FCD5-27B2-46BA-AD8E-EF49069E2201}" type="pres">
      <dgm:prSet presAssocID="{904F6567-109E-4A6A-B795-67D023562D75}" presName="rootText1" presStyleLbl="node0" presStyleIdx="0" presStyleCnt="1">
        <dgm:presLayoutVars>
          <dgm:chPref val="3"/>
        </dgm:presLayoutVars>
      </dgm:prSet>
      <dgm:spPr/>
    </dgm:pt>
    <dgm:pt modelId="{9EC034DB-E399-47E2-9945-F4FAE93B473F}" type="pres">
      <dgm:prSet presAssocID="{904F6567-109E-4A6A-B795-67D023562D75}" presName="rootConnector1" presStyleLbl="node1" presStyleIdx="0" presStyleCnt="0"/>
      <dgm:spPr/>
    </dgm:pt>
    <dgm:pt modelId="{8E250855-A3F8-4259-83DB-E0C43EEFF485}" type="pres">
      <dgm:prSet presAssocID="{904F6567-109E-4A6A-B795-67D023562D75}" presName="hierChild2" presStyleCnt="0"/>
      <dgm:spPr/>
    </dgm:pt>
    <dgm:pt modelId="{225C0E8F-AD3F-4FEA-960B-C0D5F00B1926}" type="pres">
      <dgm:prSet presAssocID="{700E5A81-2035-4C16-9169-E538EFAD24DC}" presName="Name37" presStyleLbl="parChTrans1D2" presStyleIdx="0" presStyleCnt="3"/>
      <dgm:spPr/>
    </dgm:pt>
    <dgm:pt modelId="{7154F2FA-E1F5-4D2D-AD54-09D8AFD872BE}" type="pres">
      <dgm:prSet presAssocID="{7B4D0E88-440E-4F53-B6C1-5E9794A19FD2}" presName="hierRoot2" presStyleCnt="0">
        <dgm:presLayoutVars>
          <dgm:hierBranch val="init"/>
        </dgm:presLayoutVars>
      </dgm:prSet>
      <dgm:spPr/>
    </dgm:pt>
    <dgm:pt modelId="{6B0BFA2F-63E7-459A-8A8F-EF2D4074D9C0}" type="pres">
      <dgm:prSet presAssocID="{7B4D0E88-440E-4F53-B6C1-5E9794A19FD2}" presName="rootComposite" presStyleCnt="0"/>
      <dgm:spPr/>
    </dgm:pt>
    <dgm:pt modelId="{9B581D9D-D2A7-4C2C-861F-360349C0DEED}" type="pres">
      <dgm:prSet presAssocID="{7B4D0E88-440E-4F53-B6C1-5E9794A19FD2}" presName="rootText" presStyleLbl="node2" presStyleIdx="0" presStyleCnt="3">
        <dgm:presLayoutVars>
          <dgm:chPref val="3"/>
        </dgm:presLayoutVars>
      </dgm:prSet>
      <dgm:spPr/>
    </dgm:pt>
    <dgm:pt modelId="{19D08080-266A-4ED3-ABCF-48526ECFF460}" type="pres">
      <dgm:prSet presAssocID="{7B4D0E88-440E-4F53-B6C1-5E9794A19FD2}" presName="rootConnector" presStyleLbl="node2" presStyleIdx="0" presStyleCnt="3"/>
      <dgm:spPr/>
    </dgm:pt>
    <dgm:pt modelId="{B3F19A74-5BE3-4D9D-A356-1731B25452E1}" type="pres">
      <dgm:prSet presAssocID="{7B4D0E88-440E-4F53-B6C1-5E9794A19FD2}" presName="hierChild4" presStyleCnt="0"/>
      <dgm:spPr/>
    </dgm:pt>
    <dgm:pt modelId="{2C352525-98E1-4E93-B94B-4E455C30FC01}" type="pres">
      <dgm:prSet presAssocID="{7B4D0E88-440E-4F53-B6C1-5E9794A19FD2}" presName="hierChild5" presStyleCnt="0"/>
      <dgm:spPr/>
    </dgm:pt>
    <dgm:pt modelId="{2E6EDF84-772A-4E28-851C-B200134FA28C}" type="pres">
      <dgm:prSet presAssocID="{4E07C98B-0554-47AB-AF0B-6C831EC281C3}" presName="Name37" presStyleLbl="parChTrans1D2" presStyleIdx="1" presStyleCnt="3"/>
      <dgm:spPr/>
    </dgm:pt>
    <dgm:pt modelId="{9771B4CB-05C1-4762-8898-DA21EB2CA27A}" type="pres">
      <dgm:prSet presAssocID="{F78044A5-387D-4F44-91A1-A22142CBD76F}" presName="hierRoot2" presStyleCnt="0">
        <dgm:presLayoutVars>
          <dgm:hierBranch val="init"/>
        </dgm:presLayoutVars>
      </dgm:prSet>
      <dgm:spPr/>
    </dgm:pt>
    <dgm:pt modelId="{B7C17D5C-F8CA-4CCD-8EB2-6384A6E2EFBE}" type="pres">
      <dgm:prSet presAssocID="{F78044A5-387D-4F44-91A1-A22142CBD76F}" presName="rootComposite" presStyleCnt="0"/>
      <dgm:spPr/>
    </dgm:pt>
    <dgm:pt modelId="{CAEA3E27-881E-456B-BE3D-C300C5811EA5}" type="pres">
      <dgm:prSet presAssocID="{F78044A5-387D-4F44-91A1-A22142CBD76F}" presName="rootText" presStyleLbl="node2" presStyleIdx="1" presStyleCnt="3">
        <dgm:presLayoutVars>
          <dgm:chPref val="3"/>
        </dgm:presLayoutVars>
      </dgm:prSet>
      <dgm:spPr/>
    </dgm:pt>
    <dgm:pt modelId="{0527CB46-3E47-43F0-8F15-1BDAD817EC4F}" type="pres">
      <dgm:prSet presAssocID="{F78044A5-387D-4F44-91A1-A22142CBD76F}" presName="rootConnector" presStyleLbl="node2" presStyleIdx="1" presStyleCnt="3"/>
      <dgm:spPr/>
    </dgm:pt>
    <dgm:pt modelId="{4EC6C376-E0D7-4C18-94CE-6DF4519DA490}" type="pres">
      <dgm:prSet presAssocID="{F78044A5-387D-4F44-91A1-A22142CBD76F}" presName="hierChild4" presStyleCnt="0"/>
      <dgm:spPr/>
    </dgm:pt>
    <dgm:pt modelId="{9935DDF2-9A2D-44E2-97D0-4272D97B10E0}" type="pres">
      <dgm:prSet presAssocID="{F78044A5-387D-4F44-91A1-A22142CBD76F}" presName="hierChild5" presStyleCnt="0"/>
      <dgm:spPr/>
    </dgm:pt>
    <dgm:pt modelId="{84425F58-E47A-4548-B777-F4DEE984071C}" type="pres">
      <dgm:prSet presAssocID="{23F1D441-F7A7-4F48-BAB5-635D0D87F25A}" presName="Name37" presStyleLbl="parChTrans1D2" presStyleIdx="2" presStyleCnt="3"/>
      <dgm:spPr/>
    </dgm:pt>
    <dgm:pt modelId="{BFB8DE22-D650-4D79-B591-18DB97B12E9A}" type="pres">
      <dgm:prSet presAssocID="{E442BE0F-9D82-448F-8CA8-938D9CD89E3F}" presName="hierRoot2" presStyleCnt="0">
        <dgm:presLayoutVars>
          <dgm:hierBranch val="init"/>
        </dgm:presLayoutVars>
      </dgm:prSet>
      <dgm:spPr/>
    </dgm:pt>
    <dgm:pt modelId="{0B06F414-53FA-42A5-9B68-5DBAAB57F0D5}" type="pres">
      <dgm:prSet presAssocID="{E442BE0F-9D82-448F-8CA8-938D9CD89E3F}" presName="rootComposite" presStyleCnt="0"/>
      <dgm:spPr/>
    </dgm:pt>
    <dgm:pt modelId="{BB1B8215-780F-43CA-89C3-D7D79D69020E}" type="pres">
      <dgm:prSet presAssocID="{E442BE0F-9D82-448F-8CA8-938D9CD89E3F}" presName="rootText" presStyleLbl="node2" presStyleIdx="2" presStyleCnt="3">
        <dgm:presLayoutVars>
          <dgm:chPref val="3"/>
        </dgm:presLayoutVars>
      </dgm:prSet>
      <dgm:spPr/>
    </dgm:pt>
    <dgm:pt modelId="{5C687981-2E93-4B03-A618-F6DD6324350E}" type="pres">
      <dgm:prSet presAssocID="{E442BE0F-9D82-448F-8CA8-938D9CD89E3F}" presName="rootConnector" presStyleLbl="node2" presStyleIdx="2" presStyleCnt="3"/>
      <dgm:spPr/>
    </dgm:pt>
    <dgm:pt modelId="{1384408F-EAE6-41B0-AA3C-F515EE404C5D}" type="pres">
      <dgm:prSet presAssocID="{E442BE0F-9D82-448F-8CA8-938D9CD89E3F}" presName="hierChild4" presStyleCnt="0"/>
      <dgm:spPr/>
    </dgm:pt>
    <dgm:pt modelId="{BFA35973-EB7B-4276-A864-D731394AB65F}" type="pres">
      <dgm:prSet presAssocID="{E442BE0F-9D82-448F-8CA8-938D9CD89E3F}" presName="hierChild5" presStyleCnt="0"/>
      <dgm:spPr/>
    </dgm:pt>
    <dgm:pt modelId="{C5365DBD-9C97-4386-BC20-6C27A70DC537}" type="pres">
      <dgm:prSet presAssocID="{904F6567-109E-4A6A-B795-67D023562D75}" presName="hierChild3" presStyleCnt="0"/>
      <dgm:spPr/>
    </dgm:pt>
  </dgm:ptLst>
  <dgm:cxnLst>
    <dgm:cxn modelId="{A91EF00B-837F-47D7-85EF-B1ACF7647B37}" type="presOf" srcId="{904F6567-109E-4A6A-B795-67D023562D75}" destId="{9EC034DB-E399-47E2-9945-F4FAE93B473F}" srcOrd="1" destOrd="0" presId="urn:microsoft.com/office/officeart/2005/8/layout/orgChart1"/>
    <dgm:cxn modelId="{D623A40E-812F-4AC1-9222-8A551875BCD3}" type="presOf" srcId="{904F6567-109E-4A6A-B795-67D023562D75}" destId="{87E3FCD5-27B2-46BA-AD8E-EF49069E2201}" srcOrd="0" destOrd="0" presId="urn:microsoft.com/office/officeart/2005/8/layout/orgChart1"/>
    <dgm:cxn modelId="{029CD315-330D-4A3F-ADD6-325E9FE643D2}" type="presOf" srcId="{E442BE0F-9D82-448F-8CA8-938D9CD89E3F}" destId="{BB1B8215-780F-43CA-89C3-D7D79D69020E}" srcOrd="0" destOrd="0" presId="urn:microsoft.com/office/officeart/2005/8/layout/orgChart1"/>
    <dgm:cxn modelId="{6FA6431F-916C-48F1-B079-F40DE3F53C46}" type="presOf" srcId="{23F1D441-F7A7-4F48-BAB5-635D0D87F25A}" destId="{84425F58-E47A-4548-B777-F4DEE984071C}" srcOrd="0" destOrd="0" presId="urn:microsoft.com/office/officeart/2005/8/layout/orgChart1"/>
    <dgm:cxn modelId="{A3FB7324-ABD1-4E4B-8976-76E226E36FBE}" srcId="{904F6567-109E-4A6A-B795-67D023562D75}" destId="{7B4D0E88-440E-4F53-B6C1-5E9794A19FD2}" srcOrd="0" destOrd="0" parTransId="{700E5A81-2035-4C16-9169-E538EFAD24DC}" sibTransId="{B8B7D574-47E4-4DFD-85F2-D6EA09009E9F}"/>
    <dgm:cxn modelId="{09FF6431-FCA0-474F-8D96-18948F729712}" type="presOf" srcId="{F78044A5-387D-4F44-91A1-A22142CBD76F}" destId="{0527CB46-3E47-43F0-8F15-1BDAD817EC4F}" srcOrd="1" destOrd="0" presId="urn:microsoft.com/office/officeart/2005/8/layout/orgChart1"/>
    <dgm:cxn modelId="{6BE7293C-8133-4FFE-B84E-D17385CF2B77}" type="presOf" srcId="{7B4D0E88-440E-4F53-B6C1-5E9794A19FD2}" destId="{19D08080-266A-4ED3-ABCF-48526ECFF460}" srcOrd="1" destOrd="0" presId="urn:microsoft.com/office/officeart/2005/8/layout/orgChart1"/>
    <dgm:cxn modelId="{D689C14E-E187-462E-8104-3C15BEF5F39F}" srcId="{904F6567-109E-4A6A-B795-67D023562D75}" destId="{F78044A5-387D-4F44-91A1-A22142CBD76F}" srcOrd="1" destOrd="0" parTransId="{4E07C98B-0554-47AB-AF0B-6C831EC281C3}" sibTransId="{DB9E1BEE-2615-489D-881D-35B550E32006}"/>
    <dgm:cxn modelId="{8ABBB57E-F905-485D-B07F-4F613363A860}" srcId="{904F6567-109E-4A6A-B795-67D023562D75}" destId="{E442BE0F-9D82-448F-8CA8-938D9CD89E3F}" srcOrd="2" destOrd="0" parTransId="{23F1D441-F7A7-4F48-BAB5-635D0D87F25A}" sibTransId="{8D46B278-05F2-4AE7-BE78-06CE85966EBD}"/>
    <dgm:cxn modelId="{0B561A88-848C-4A76-9E33-9AEE2E69E0F3}" type="presOf" srcId="{4E07C98B-0554-47AB-AF0B-6C831EC281C3}" destId="{2E6EDF84-772A-4E28-851C-B200134FA28C}" srcOrd="0" destOrd="0" presId="urn:microsoft.com/office/officeart/2005/8/layout/orgChart1"/>
    <dgm:cxn modelId="{36ECDB8F-50FD-4D38-9B28-F492240F96A9}" type="presOf" srcId="{700E5A81-2035-4C16-9169-E538EFAD24DC}" destId="{225C0E8F-AD3F-4FEA-960B-C0D5F00B1926}" srcOrd="0" destOrd="0" presId="urn:microsoft.com/office/officeart/2005/8/layout/orgChart1"/>
    <dgm:cxn modelId="{E031BEAF-1DE8-49C3-A6B4-21F90F4A0218}" type="presOf" srcId="{7B4D0E88-440E-4F53-B6C1-5E9794A19FD2}" destId="{9B581D9D-D2A7-4C2C-861F-360349C0DEED}" srcOrd="0" destOrd="0" presId="urn:microsoft.com/office/officeart/2005/8/layout/orgChart1"/>
    <dgm:cxn modelId="{0A5A90B7-C5A3-4671-8E9A-C6CA0DDCE5F9}" type="presOf" srcId="{E442BE0F-9D82-448F-8CA8-938D9CD89E3F}" destId="{5C687981-2E93-4B03-A618-F6DD6324350E}" srcOrd="1" destOrd="0" presId="urn:microsoft.com/office/officeart/2005/8/layout/orgChart1"/>
    <dgm:cxn modelId="{0E7702B8-2EE1-40D4-805D-4D639EC484D1}" srcId="{F3EB4EAA-AC44-4617-ACE9-795F3E97B4D2}" destId="{904F6567-109E-4A6A-B795-67D023562D75}" srcOrd="0" destOrd="0" parTransId="{9BC7293C-C921-482E-8C26-E752B0810BEF}" sibTransId="{2BB78596-455B-494C-A160-8FB042FEA5F8}"/>
    <dgm:cxn modelId="{D63453D1-FADC-4B49-A25D-A8F466296D11}" type="presOf" srcId="{F78044A5-387D-4F44-91A1-A22142CBD76F}" destId="{CAEA3E27-881E-456B-BE3D-C300C5811EA5}" srcOrd="0" destOrd="0" presId="urn:microsoft.com/office/officeart/2005/8/layout/orgChart1"/>
    <dgm:cxn modelId="{C9065BDB-E251-40D0-97D9-34EE39330917}" type="presOf" srcId="{F3EB4EAA-AC44-4617-ACE9-795F3E97B4D2}" destId="{2B7D4023-8A69-4E53-B6AD-3C747F32C3F6}" srcOrd="0" destOrd="0" presId="urn:microsoft.com/office/officeart/2005/8/layout/orgChart1"/>
    <dgm:cxn modelId="{7737AC21-776E-4156-867B-F5EC27C6E612}" type="presParOf" srcId="{2B7D4023-8A69-4E53-B6AD-3C747F32C3F6}" destId="{FB7BD9D7-C2DC-4BB0-B5E7-CAEAF9B102DA}" srcOrd="0" destOrd="0" presId="urn:microsoft.com/office/officeart/2005/8/layout/orgChart1"/>
    <dgm:cxn modelId="{11253FA9-17A9-4A81-81CD-82957BC43048}" type="presParOf" srcId="{FB7BD9D7-C2DC-4BB0-B5E7-CAEAF9B102DA}" destId="{011681DF-3D45-4F79-92D6-26798FBE2EA0}" srcOrd="0" destOrd="0" presId="urn:microsoft.com/office/officeart/2005/8/layout/orgChart1"/>
    <dgm:cxn modelId="{E211BCF3-34DA-46FB-8727-C43F5794E953}" type="presParOf" srcId="{011681DF-3D45-4F79-92D6-26798FBE2EA0}" destId="{87E3FCD5-27B2-46BA-AD8E-EF49069E2201}" srcOrd="0" destOrd="0" presId="urn:microsoft.com/office/officeart/2005/8/layout/orgChart1"/>
    <dgm:cxn modelId="{3C7EDD47-520C-4474-AF16-5C5EE9265998}" type="presParOf" srcId="{011681DF-3D45-4F79-92D6-26798FBE2EA0}" destId="{9EC034DB-E399-47E2-9945-F4FAE93B473F}" srcOrd="1" destOrd="0" presId="urn:microsoft.com/office/officeart/2005/8/layout/orgChart1"/>
    <dgm:cxn modelId="{CB45B72A-FADB-4FE2-B90B-55A8B2F9E34F}" type="presParOf" srcId="{FB7BD9D7-C2DC-4BB0-B5E7-CAEAF9B102DA}" destId="{8E250855-A3F8-4259-83DB-E0C43EEFF485}" srcOrd="1" destOrd="0" presId="urn:microsoft.com/office/officeart/2005/8/layout/orgChart1"/>
    <dgm:cxn modelId="{79058875-85CC-4DB4-9A40-D7F27D662AB6}" type="presParOf" srcId="{8E250855-A3F8-4259-83DB-E0C43EEFF485}" destId="{225C0E8F-AD3F-4FEA-960B-C0D5F00B1926}" srcOrd="0" destOrd="0" presId="urn:microsoft.com/office/officeart/2005/8/layout/orgChart1"/>
    <dgm:cxn modelId="{036A7B9E-4509-4145-B706-5E97B7DF3FF4}" type="presParOf" srcId="{8E250855-A3F8-4259-83DB-E0C43EEFF485}" destId="{7154F2FA-E1F5-4D2D-AD54-09D8AFD872BE}" srcOrd="1" destOrd="0" presId="urn:microsoft.com/office/officeart/2005/8/layout/orgChart1"/>
    <dgm:cxn modelId="{4CF53558-C1F6-4E65-AB8B-9308C240844B}" type="presParOf" srcId="{7154F2FA-E1F5-4D2D-AD54-09D8AFD872BE}" destId="{6B0BFA2F-63E7-459A-8A8F-EF2D4074D9C0}" srcOrd="0" destOrd="0" presId="urn:microsoft.com/office/officeart/2005/8/layout/orgChart1"/>
    <dgm:cxn modelId="{6AC5AF15-7810-4EEE-A681-483841469BC1}" type="presParOf" srcId="{6B0BFA2F-63E7-459A-8A8F-EF2D4074D9C0}" destId="{9B581D9D-D2A7-4C2C-861F-360349C0DEED}" srcOrd="0" destOrd="0" presId="urn:microsoft.com/office/officeart/2005/8/layout/orgChart1"/>
    <dgm:cxn modelId="{A78D396C-5E37-4930-8987-B110DA909381}" type="presParOf" srcId="{6B0BFA2F-63E7-459A-8A8F-EF2D4074D9C0}" destId="{19D08080-266A-4ED3-ABCF-48526ECFF460}" srcOrd="1" destOrd="0" presId="urn:microsoft.com/office/officeart/2005/8/layout/orgChart1"/>
    <dgm:cxn modelId="{F9A1089F-B284-4B03-AF17-64CEF97C98A2}" type="presParOf" srcId="{7154F2FA-E1F5-4D2D-AD54-09D8AFD872BE}" destId="{B3F19A74-5BE3-4D9D-A356-1731B25452E1}" srcOrd="1" destOrd="0" presId="urn:microsoft.com/office/officeart/2005/8/layout/orgChart1"/>
    <dgm:cxn modelId="{3923E3B6-EF0E-4154-BE62-1FE16591F229}" type="presParOf" srcId="{7154F2FA-E1F5-4D2D-AD54-09D8AFD872BE}" destId="{2C352525-98E1-4E93-B94B-4E455C30FC01}" srcOrd="2" destOrd="0" presId="urn:microsoft.com/office/officeart/2005/8/layout/orgChart1"/>
    <dgm:cxn modelId="{C6769AC3-AE27-4C75-99F7-E610AEB58C3B}" type="presParOf" srcId="{8E250855-A3F8-4259-83DB-E0C43EEFF485}" destId="{2E6EDF84-772A-4E28-851C-B200134FA28C}" srcOrd="2" destOrd="0" presId="urn:microsoft.com/office/officeart/2005/8/layout/orgChart1"/>
    <dgm:cxn modelId="{6CDB6575-484E-44C7-ADD4-22E47B9271E9}" type="presParOf" srcId="{8E250855-A3F8-4259-83DB-E0C43EEFF485}" destId="{9771B4CB-05C1-4762-8898-DA21EB2CA27A}" srcOrd="3" destOrd="0" presId="urn:microsoft.com/office/officeart/2005/8/layout/orgChart1"/>
    <dgm:cxn modelId="{80C031F5-BACE-4BE3-AA9E-36F72739452A}" type="presParOf" srcId="{9771B4CB-05C1-4762-8898-DA21EB2CA27A}" destId="{B7C17D5C-F8CA-4CCD-8EB2-6384A6E2EFBE}" srcOrd="0" destOrd="0" presId="urn:microsoft.com/office/officeart/2005/8/layout/orgChart1"/>
    <dgm:cxn modelId="{1958692A-1F7F-4D3F-9E6A-3708F1EAF740}" type="presParOf" srcId="{B7C17D5C-F8CA-4CCD-8EB2-6384A6E2EFBE}" destId="{CAEA3E27-881E-456B-BE3D-C300C5811EA5}" srcOrd="0" destOrd="0" presId="urn:microsoft.com/office/officeart/2005/8/layout/orgChart1"/>
    <dgm:cxn modelId="{6772AE8A-F58C-4130-8282-8BDEC2411FFE}" type="presParOf" srcId="{B7C17D5C-F8CA-4CCD-8EB2-6384A6E2EFBE}" destId="{0527CB46-3E47-43F0-8F15-1BDAD817EC4F}" srcOrd="1" destOrd="0" presId="urn:microsoft.com/office/officeart/2005/8/layout/orgChart1"/>
    <dgm:cxn modelId="{D4D6BAF6-D307-48A1-9C74-4C8CCFDDF135}" type="presParOf" srcId="{9771B4CB-05C1-4762-8898-DA21EB2CA27A}" destId="{4EC6C376-E0D7-4C18-94CE-6DF4519DA490}" srcOrd="1" destOrd="0" presId="urn:microsoft.com/office/officeart/2005/8/layout/orgChart1"/>
    <dgm:cxn modelId="{EBE19CE0-F038-42D4-A2ED-858983D9DE31}" type="presParOf" srcId="{9771B4CB-05C1-4762-8898-DA21EB2CA27A}" destId="{9935DDF2-9A2D-44E2-97D0-4272D97B10E0}" srcOrd="2" destOrd="0" presId="urn:microsoft.com/office/officeart/2005/8/layout/orgChart1"/>
    <dgm:cxn modelId="{2838834E-D1E7-495A-A5A8-DA9B317F600D}" type="presParOf" srcId="{8E250855-A3F8-4259-83DB-E0C43EEFF485}" destId="{84425F58-E47A-4548-B777-F4DEE984071C}" srcOrd="4" destOrd="0" presId="urn:microsoft.com/office/officeart/2005/8/layout/orgChart1"/>
    <dgm:cxn modelId="{05FEEE29-E6A0-4C26-8F26-9336A5CCAC4A}" type="presParOf" srcId="{8E250855-A3F8-4259-83DB-E0C43EEFF485}" destId="{BFB8DE22-D650-4D79-B591-18DB97B12E9A}" srcOrd="5" destOrd="0" presId="urn:microsoft.com/office/officeart/2005/8/layout/orgChart1"/>
    <dgm:cxn modelId="{8307AB79-5DD6-4524-A196-DE810EBF52C4}" type="presParOf" srcId="{BFB8DE22-D650-4D79-B591-18DB97B12E9A}" destId="{0B06F414-53FA-42A5-9B68-5DBAAB57F0D5}" srcOrd="0" destOrd="0" presId="urn:microsoft.com/office/officeart/2005/8/layout/orgChart1"/>
    <dgm:cxn modelId="{C71B8F7A-CCA4-4909-B839-76A9383C3512}" type="presParOf" srcId="{0B06F414-53FA-42A5-9B68-5DBAAB57F0D5}" destId="{BB1B8215-780F-43CA-89C3-D7D79D69020E}" srcOrd="0" destOrd="0" presId="urn:microsoft.com/office/officeart/2005/8/layout/orgChart1"/>
    <dgm:cxn modelId="{487D2425-64D6-4867-B349-71068D5C8A30}" type="presParOf" srcId="{0B06F414-53FA-42A5-9B68-5DBAAB57F0D5}" destId="{5C687981-2E93-4B03-A618-F6DD6324350E}" srcOrd="1" destOrd="0" presId="urn:microsoft.com/office/officeart/2005/8/layout/orgChart1"/>
    <dgm:cxn modelId="{789C67C4-7903-4FE8-ACAF-DA863A547D04}" type="presParOf" srcId="{BFB8DE22-D650-4D79-B591-18DB97B12E9A}" destId="{1384408F-EAE6-41B0-AA3C-F515EE404C5D}" srcOrd="1" destOrd="0" presId="urn:microsoft.com/office/officeart/2005/8/layout/orgChart1"/>
    <dgm:cxn modelId="{30AA28BD-5E84-4AFD-B4A7-769E917071C6}" type="presParOf" srcId="{BFB8DE22-D650-4D79-B591-18DB97B12E9A}" destId="{BFA35973-EB7B-4276-A864-D731394AB65F}" srcOrd="2" destOrd="0" presId="urn:microsoft.com/office/officeart/2005/8/layout/orgChart1"/>
    <dgm:cxn modelId="{B8817FAE-22D9-4A4A-BD70-95263C654C7E}" type="presParOf" srcId="{FB7BD9D7-C2DC-4BB0-B5E7-CAEAF9B102DA}" destId="{C5365DBD-9C97-4386-BC20-6C27A70DC5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25F58-E47A-4548-B777-F4DEE984071C}">
      <dsp:nvSpPr>
        <dsp:cNvPr id="0" name=""/>
        <dsp:cNvSpPr/>
      </dsp:nvSpPr>
      <dsp:spPr>
        <a:xfrm>
          <a:off x="5029199" y="1702593"/>
          <a:ext cx="3558195" cy="617538"/>
        </a:xfrm>
        <a:custGeom>
          <a:avLst/>
          <a:gdLst/>
          <a:ahLst/>
          <a:cxnLst/>
          <a:rect l="0" t="0" r="0" b="0"/>
          <a:pathLst>
            <a:path>
              <a:moveTo>
                <a:pt x="0" y="0"/>
              </a:moveTo>
              <a:lnTo>
                <a:pt x="0" y="308769"/>
              </a:lnTo>
              <a:lnTo>
                <a:pt x="3558195" y="308769"/>
              </a:lnTo>
              <a:lnTo>
                <a:pt x="3558195"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6EDF84-772A-4E28-851C-B200134FA28C}">
      <dsp:nvSpPr>
        <dsp:cNvPr id="0" name=""/>
        <dsp:cNvSpPr/>
      </dsp:nvSpPr>
      <dsp:spPr>
        <a:xfrm>
          <a:off x="4983479" y="1702593"/>
          <a:ext cx="91440" cy="617538"/>
        </a:xfrm>
        <a:custGeom>
          <a:avLst/>
          <a:gdLst/>
          <a:ahLst/>
          <a:cxnLst/>
          <a:rect l="0" t="0" r="0" b="0"/>
          <a:pathLst>
            <a:path>
              <a:moveTo>
                <a:pt x="45720" y="0"/>
              </a:moveTo>
              <a:lnTo>
                <a:pt x="45720"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5C0E8F-AD3F-4FEA-960B-C0D5F00B1926}">
      <dsp:nvSpPr>
        <dsp:cNvPr id="0" name=""/>
        <dsp:cNvSpPr/>
      </dsp:nvSpPr>
      <dsp:spPr>
        <a:xfrm>
          <a:off x="1471004" y="1702593"/>
          <a:ext cx="3558195" cy="617538"/>
        </a:xfrm>
        <a:custGeom>
          <a:avLst/>
          <a:gdLst/>
          <a:ahLst/>
          <a:cxnLst/>
          <a:rect l="0" t="0" r="0" b="0"/>
          <a:pathLst>
            <a:path>
              <a:moveTo>
                <a:pt x="3558195" y="0"/>
              </a:moveTo>
              <a:lnTo>
                <a:pt x="3558195" y="308769"/>
              </a:lnTo>
              <a:lnTo>
                <a:pt x="0" y="308769"/>
              </a:lnTo>
              <a:lnTo>
                <a:pt x="0"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3FCD5-27B2-46BA-AD8E-EF49069E2201}">
      <dsp:nvSpPr>
        <dsp:cNvPr id="0" name=""/>
        <dsp:cNvSpPr/>
      </dsp:nvSpPr>
      <dsp:spPr>
        <a:xfrm>
          <a:off x="3558871" y="232264"/>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Сточные воды</a:t>
          </a:r>
        </a:p>
      </dsp:txBody>
      <dsp:txXfrm>
        <a:off x="3558871" y="232264"/>
        <a:ext cx="2940657" cy="1470328"/>
      </dsp:txXfrm>
    </dsp:sp>
    <dsp:sp modelId="{9B581D9D-D2A7-4C2C-861F-360349C0DEED}">
      <dsp:nvSpPr>
        <dsp:cNvPr id="0" name=""/>
        <dsp:cNvSpPr/>
      </dsp:nvSpPr>
      <dsp:spPr>
        <a:xfrm>
          <a:off x="675" y="2320131"/>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Хозяйственные</a:t>
          </a:r>
        </a:p>
      </dsp:txBody>
      <dsp:txXfrm>
        <a:off x="675" y="2320131"/>
        <a:ext cx="2940657" cy="1470328"/>
      </dsp:txXfrm>
    </dsp:sp>
    <dsp:sp modelId="{CAEA3E27-881E-456B-BE3D-C300C5811EA5}">
      <dsp:nvSpPr>
        <dsp:cNvPr id="0" name=""/>
        <dsp:cNvSpPr/>
      </dsp:nvSpPr>
      <dsp:spPr>
        <a:xfrm>
          <a:off x="3558871" y="2320131"/>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Производственные</a:t>
          </a:r>
        </a:p>
      </dsp:txBody>
      <dsp:txXfrm>
        <a:off x="3558871" y="2320131"/>
        <a:ext cx="2940657" cy="1470328"/>
      </dsp:txXfrm>
    </dsp:sp>
    <dsp:sp modelId="{BB1B8215-780F-43CA-89C3-D7D79D69020E}">
      <dsp:nvSpPr>
        <dsp:cNvPr id="0" name=""/>
        <dsp:cNvSpPr/>
      </dsp:nvSpPr>
      <dsp:spPr>
        <a:xfrm>
          <a:off x="7117066" y="2320131"/>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Атмосферные </a:t>
          </a:r>
        </a:p>
      </dsp:txBody>
      <dsp:txXfrm>
        <a:off x="7117066" y="2320131"/>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6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84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655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EB9C5D3-0140-4E75-8D7F-C0623D06DFD7}"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87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69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56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63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01AE78-96A2-4A23-B183-3B6DB4374FE7}" type="datetimeFigureOut">
              <a:rPr lang="en-US" smtClean="0"/>
              <a:t>12/3/2023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8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AE0757-B101-4811-9189-10EB2F458E2D}" type="datetimeFigureOut">
              <a:rPr lang="en-US" smtClean="0"/>
              <a:t>12/3/2023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32733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7004436-CA73-4D53-89B4-2A5C7347BF2F}"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63752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004436-CA73-4D53-89B4-2A5C7347BF2F}" type="datetimeFigureOut">
              <a:rPr lang="en-US" smtClean="0"/>
              <a:t>12/3/2023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356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01F7D-E518-438C-AB1A-BE8EAA4F76F9}"/>
              </a:ext>
            </a:extLst>
          </p:cNvPr>
          <p:cNvSpPr>
            <a:spLocks noGrp="1"/>
          </p:cNvSpPr>
          <p:nvPr>
            <p:ph type="ctrTitle"/>
          </p:nvPr>
        </p:nvSpPr>
        <p:spPr/>
        <p:txBody>
          <a:bodyPr/>
          <a:lstStyle/>
          <a:p>
            <a:pPr algn="ctr"/>
            <a:r>
              <a:rPr lang="ru-RU" sz="4000" dirty="0"/>
              <a:t>Очистка сточных вод в хозяйственно-бытовых условиях</a:t>
            </a:r>
          </a:p>
        </p:txBody>
      </p:sp>
      <p:sp>
        <p:nvSpPr>
          <p:cNvPr id="3" name="Подзаголовок 2">
            <a:extLst>
              <a:ext uri="{FF2B5EF4-FFF2-40B4-BE49-F238E27FC236}">
                <a16:creationId xmlns:a16="http://schemas.microsoft.com/office/drawing/2014/main" id="{B10BD576-4802-4821-AC6D-4FF3F79C7F26}"/>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152826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0C78E-9222-4B0A-B4A0-E2FFBBAE53CE}"/>
              </a:ext>
            </a:extLst>
          </p:cNvPr>
          <p:cNvSpPr>
            <a:spLocks noGrp="1"/>
          </p:cNvSpPr>
          <p:nvPr>
            <p:ph type="title"/>
          </p:nvPr>
        </p:nvSpPr>
        <p:spPr/>
        <p:txBody>
          <a:bodyPr/>
          <a:lstStyle/>
          <a:p>
            <a:pPr algn="ctr"/>
            <a:r>
              <a:rPr lang="ru-RU" dirty="0"/>
              <a:t>Анализ эффективности  очистки сточных вод города Армавира</a:t>
            </a:r>
          </a:p>
        </p:txBody>
      </p:sp>
      <p:graphicFrame>
        <p:nvGraphicFramePr>
          <p:cNvPr id="4" name="Таблица 3">
            <a:extLst>
              <a:ext uri="{FF2B5EF4-FFF2-40B4-BE49-F238E27FC236}">
                <a16:creationId xmlns:a16="http://schemas.microsoft.com/office/drawing/2014/main" id="{8A9B7126-0D14-4032-B0D4-0D8A6CC0408F}"/>
              </a:ext>
            </a:extLst>
          </p:cNvPr>
          <p:cNvGraphicFramePr>
            <a:graphicFrameLocks noGrp="1"/>
          </p:cNvGraphicFramePr>
          <p:nvPr>
            <p:extLst>
              <p:ext uri="{D42A27DB-BD31-4B8C-83A1-F6EECF244321}">
                <p14:modId xmlns:p14="http://schemas.microsoft.com/office/powerpoint/2010/main" val="1053614444"/>
              </p:ext>
            </p:extLst>
          </p:nvPr>
        </p:nvGraphicFramePr>
        <p:xfrm>
          <a:off x="1608666" y="1737360"/>
          <a:ext cx="9309950" cy="4864456"/>
        </p:xfrm>
        <a:graphic>
          <a:graphicData uri="http://schemas.openxmlformats.org/drawingml/2006/table">
            <a:tbl>
              <a:tblPr firstRow="1" firstCol="1" bandRow="1">
                <a:tableStyleId>{5C22544A-7EE6-4342-B048-85BDC9FD1C3A}</a:tableStyleId>
              </a:tblPr>
              <a:tblGrid>
                <a:gridCol w="1861796">
                  <a:extLst>
                    <a:ext uri="{9D8B030D-6E8A-4147-A177-3AD203B41FA5}">
                      <a16:colId xmlns:a16="http://schemas.microsoft.com/office/drawing/2014/main" val="3993682181"/>
                    </a:ext>
                  </a:extLst>
                </a:gridCol>
                <a:gridCol w="1861796">
                  <a:extLst>
                    <a:ext uri="{9D8B030D-6E8A-4147-A177-3AD203B41FA5}">
                      <a16:colId xmlns:a16="http://schemas.microsoft.com/office/drawing/2014/main" val="229051482"/>
                    </a:ext>
                  </a:extLst>
                </a:gridCol>
                <a:gridCol w="1861796">
                  <a:extLst>
                    <a:ext uri="{9D8B030D-6E8A-4147-A177-3AD203B41FA5}">
                      <a16:colId xmlns:a16="http://schemas.microsoft.com/office/drawing/2014/main" val="1309640499"/>
                    </a:ext>
                  </a:extLst>
                </a:gridCol>
                <a:gridCol w="1861796">
                  <a:extLst>
                    <a:ext uri="{9D8B030D-6E8A-4147-A177-3AD203B41FA5}">
                      <a16:colId xmlns:a16="http://schemas.microsoft.com/office/drawing/2014/main" val="1649044905"/>
                    </a:ext>
                  </a:extLst>
                </a:gridCol>
                <a:gridCol w="1862766">
                  <a:extLst>
                    <a:ext uri="{9D8B030D-6E8A-4147-A177-3AD203B41FA5}">
                      <a16:colId xmlns:a16="http://schemas.microsoft.com/office/drawing/2014/main" val="2801280287"/>
                    </a:ext>
                  </a:extLst>
                </a:gridCol>
              </a:tblGrid>
              <a:tr h="1198051">
                <a:tc>
                  <a:txBody>
                    <a:bodyPr/>
                    <a:lstStyle/>
                    <a:p>
                      <a:pPr algn="just">
                        <a:lnSpc>
                          <a:spcPct val="150000"/>
                        </a:lnSpc>
                        <a:spcAft>
                          <a:spcPts val="0"/>
                        </a:spcAft>
                      </a:pPr>
                      <a:r>
                        <a:rPr lang="ru-RU" sz="1050">
                          <a:effectLst/>
                        </a:rPr>
                        <a:t>Наименование</a:t>
                      </a:r>
                      <a:endParaRPr lang="ru-RU" sz="1000">
                        <a:effectLst/>
                      </a:endParaRPr>
                    </a:p>
                    <a:p>
                      <a:pPr algn="just">
                        <a:lnSpc>
                          <a:spcPct val="150000"/>
                        </a:lnSpc>
                        <a:spcAft>
                          <a:spcPts val="0"/>
                        </a:spcAft>
                      </a:pPr>
                      <a:r>
                        <a:rPr lang="ru-RU" sz="1050">
                          <a:effectLst/>
                        </a:rPr>
                        <a:t>веществ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Фоновые</a:t>
                      </a:r>
                      <a:endParaRPr lang="ru-RU" sz="1000">
                        <a:effectLst/>
                      </a:endParaRPr>
                    </a:p>
                    <a:p>
                      <a:pPr algn="just">
                        <a:lnSpc>
                          <a:spcPct val="150000"/>
                        </a:lnSpc>
                        <a:spcAft>
                          <a:spcPts val="0"/>
                        </a:spcAft>
                      </a:pPr>
                      <a:r>
                        <a:rPr lang="ru-RU" sz="1050">
                          <a:effectLst/>
                        </a:rPr>
                        <a:t>концентрации накопителя,</a:t>
                      </a:r>
                      <a:endParaRPr lang="ru-RU" sz="1000">
                        <a:effectLst/>
                      </a:endParaRPr>
                    </a:p>
                    <a:p>
                      <a:pPr algn="just">
                        <a:lnSpc>
                          <a:spcPct val="150000"/>
                        </a:lnSpc>
                        <a:spcAft>
                          <a:spcPts val="0"/>
                        </a:spcAft>
                      </a:pPr>
                      <a:r>
                        <a:rPr lang="ru-RU" sz="1050">
                          <a:effectLst/>
                        </a:rPr>
                        <a:t>мг/дм</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Концентрация на входе в</a:t>
                      </a:r>
                      <a:endParaRPr lang="ru-RU" sz="1000">
                        <a:effectLst/>
                      </a:endParaRPr>
                    </a:p>
                    <a:p>
                      <a:pPr algn="just">
                        <a:lnSpc>
                          <a:spcPct val="150000"/>
                        </a:lnSpc>
                        <a:spcAft>
                          <a:spcPts val="0"/>
                        </a:spcAft>
                      </a:pPr>
                      <a:r>
                        <a:rPr lang="ru-RU" sz="1050">
                          <a:effectLst/>
                        </a:rPr>
                        <a:t>очистные сооружения</a:t>
                      </a:r>
                      <a:endParaRPr lang="ru-RU" sz="1000">
                        <a:effectLst/>
                      </a:endParaRPr>
                    </a:p>
                    <a:p>
                      <a:pPr algn="just">
                        <a:lnSpc>
                          <a:spcPct val="150000"/>
                        </a:lnSpc>
                        <a:spcAft>
                          <a:spcPts val="0"/>
                        </a:spcAft>
                      </a:pPr>
                      <a:r>
                        <a:rPr lang="ru-RU" sz="1050">
                          <a:effectLst/>
                        </a:rPr>
                        <a:t>мг/дм3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Концентрация</a:t>
                      </a:r>
                      <a:endParaRPr lang="ru-RU" sz="1000">
                        <a:effectLst/>
                      </a:endParaRPr>
                    </a:p>
                    <a:p>
                      <a:pPr algn="just">
                        <a:lnSpc>
                          <a:spcPct val="150000"/>
                        </a:lnSpc>
                        <a:spcAft>
                          <a:spcPts val="0"/>
                        </a:spcAft>
                      </a:pPr>
                      <a:r>
                        <a:rPr lang="ru-RU" sz="1050">
                          <a:effectLst/>
                        </a:rPr>
                        <a:t>на выходе в</a:t>
                      </a:r>
                      <a:endParaRPr lang="ru-RU" sz="1000">
                        <a:effectLst/>
                      </a:endParaRPr>
                    </a:p>
                    <a:p>
                      <a:pPr algn="just">
                        <a:lnSpc>
                          <a:spcPct val="150000"/>
                        </a:lnSpc>
                        <a:spcAft>
                          <a:spcPts val="0"/>
                        </a:spcAft>
                      </a:pPr>
                      <a:r>
                        <a:rPr lang="ru-RU" sz="1050">
                          <a:effectLst/>
                        </a:rPr>
                        <a:t>накопитель</a:t>
                      </a:r>
                      <a:endParaRPr lang="ru-RU" sz="1000">
                        <a:effectLst/>
                      </a:endParaRPr>
                    </a:p>
                    <a:p>
                      <a:pPr algn="just">
                        <a:lnSpc>
                          <a:spcPct val="150000"/>
                        </a:lnSpc>
                        <a:spcAft>
                          <a:spcPts val="0"/>
                        </a:spcAft>
                      </a:pPr>
                      <a:r>
                        <a:rPr lang="ru-RU" sz="1050">
                          <a:effectLst/>
                        </a:rPr>
                        <a:t>после очистных сооружений</a:t>
                      </a:r>
                      <a:endParaRPr lang="ru-RU" sz="1000">
                        <a:effectLst/>
                      </a:endParaRPr>
                    </a:p>
                    <a:p>
                      <a:pPr algn="just">
                        <a:lnSpc>
                          <a:spcPct val="150000"/>
                        </a:lnSpc>
                        <a:spcAft>
                          <a:spcPts val="0"/>
                        </a:spcAft>
                      </a:pPr>
                      <a:r>
                        <a:rPr lang="ru-RU" sz="1050">
                          <a:effectLst/>
                        </a:rPr>
                        <a:t>мг/дм</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Допустимая концентрация очищенных сточных</a:t>
                      </a:r>
                      <a:endParaRPr lang="ru-RU" sz="1000">
                        <a:effectLst/>
                      </a:endParaRPr>
                    </a:p>
                    <a:p>
                      <a:pPr algn="just">
                        <a:lnSpc>
                          <a:spcPct val="150000"/>
                        </a:lnSpc>
                        <a:spcAft>
                          <a:spcPts val="0"/>
                        </a:spcAft>
                      </a:pPr>
                      <a:r>
                        <a:rPr lang="ru-RU" sz="1050">
                          <a:effectLst/>
                        </a:rPr>
                        <a:t>вод на сбросе</a:t>
                      </a:r>
                      <a:endParaRPr lang="ru-RU" sz="1000">
                        <a:effectLst/>
                      </a:endParaRPr>
                    </a:p>
                    <a:p>
                      <a:pPr algn="just">
                        <a:lnSpc>
                          <a:spcPct val="150000"/>
                        </a:lnSpc>
                        <a:spcAft>
                          <a:spcPts val="0"/>
                        </a:spcAft>
                      </a:pPr>
                      <a:r>
                        <a:rPr lang="ru-RU" sz="1050">
                          <a:effectLst/>
                        </a:rPr>
                        <a:t>мг/дм</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4090286286"/>
                  </a:ext>
                </a:extLst>
              </a:tr>
              <a:tr h="588179">
                <a:tc>
                  <a:txBody>
                    <a:bodyPr/>
                    <a:lstStyle/>
                    <a:p>
                      <a:pPr algn="just">
                        <a:lnSpc>
                          <a:spcPct val="150000"/>
                        </a:lnSpc>
                        <a:spcAft>
                          <a:spcPts val="0"/>
                        </a:spcAft>
                      </a:pPr>
                      <a:r>
                        <a:rPr lang="ru-RU" sz="1050">
                          <a:effectLst/>
                        </a:rPr>
                        <a:t>Химическое потребление кислорода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7,1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10,8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7,3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30,0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3316911604"/>
                  </a:ext>
                </a:extLst>
              </a:tr>
              <a:tr h="181597">
                <a:tc>
                  <a:txBody>
                    <a:bodyPr/>
                    <a:lstStyle/>
                    <a:p>
                      <a:pPr algn="just">
                        <a:lnSpc>
                          <a:spcPct val="150000"/>
                        </a:lnSpc>
                        <a:spcAft>
                          <a:spcPts val="0"/>
                        </a:spcAft>
                      </a:pPr>
                      <a:r>
                        <a:rPr lang="ru-RU" sz="1050">
                          <a:effectLst/>
                        </a:rPr>
                        <a:t>Аммиак</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4,1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8,6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4,2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2,0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3979603750"/>
                  </a:ext>
                </a:extLst>
              </a:tr>
              <a:tr h="384888">
                <a:tc>
                  <a:txBody>
                    <a:bodyPr/>
                    <a:lstStyle/>
                    <a:p>
                      <a:pPr algn="just">
                        <a:lnSpc>
                          <a:spcPct val="150000"/>
                        </a:lnSpc>
                        <a:spcAft>
                          <a:spcPts val="0"/>
                        </a:spcAft>
                      </a:pPr>
                      <a:r>
                        <a:rPr lang="ru-RU" sz="1050">
                          <a:effectLst/>
                        </a:rPr>
                        <a:t>Взвешенные</a:t>
                      </a:r>
                      <a:endParaRPr lang="ru-RU" sz="1000">
                        <a:effectLst/>
                      </a:endParaRPr>
                    </a:p>
                    <a:p>
                      <a:pPr algn="just">
                        <a:lnSpc>
                          <a:spcPct val="150000"/>
                        </a:lnSpc>
                        <a:spcAft>
                          <a:spcPts val="0"/>
                        </a:spcAft>
                      </a:pPr>
                      <a:r>
                        <a:rPr lang="ru-RU" sz="1050">
                          <a:effectLst/>
                        </a:rPr>
                        <a:t>вещества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0,07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0,09</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фон+0,75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698785944"/>
                  </a:ext>
                </a:extLst>
              </a:tr>
              <a:tr h="181597">
                <a:tc>
                  <a:txBody>
                    <a:bodyPr/>
                    <a:lstStyle/>
                    <a:p>
                      <a:pPr algn="just">
                        <a:lnSpc>
                          <a:spcPct val="150000"/>
                        </a:lnSpc>
                        <a:spcAft>
                          <a:spcPts val="0"/>
                        </a:spcAft>
                      </a:pPr>
                      <a:r>
                        <a:rPr lang="ru-RU" sz="1050">
                          <a:effectLst/>
                        </a:rPr>
                        <a:t>Нефтепродукты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&lt;0,05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0,09</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0,008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2630990763"/>
                  </a:ext>
                </a:extLst>
              </a:tr>
              <a:tr h="384888">
                <a:tc>
                  <a:txBody>
                    <a:bodyPr/>
                    <a:lstStyle/>
                    <a:p>
                      <a:pPr algn="just">
                        <a:lnSpc>
                          <a:spcPct val="150000"/>
                        </a:lnSpc>
                        <a:spcAft>
                          <a:spcPts val="0"/>
                        </a:spcAft>
                      </a:pPr>
                      <a:r>
                        <a:rPr lang="ru-RU" sz="1050">
                          <a:effectLst/>
                        </a:rPr>
                        <a:t>Железо</a:t>
                      </a:r>
                      <a:endParaRPr lang="ru-RU" sz="1000">
                        <a:effectLst/>
                      </a:endParaRPr>
                    </a:p>
                    <a:p>
                      <a:pPr algn="just">
                        <a:lnSpc>
                          <a:spcPct val="150000"/>
                        </a:lnSpc>
                        <a:spcAft>
                          <a:spcPts val="0"/>
                        </a:spcAft>
                      </a:pPr>
                      <a:r>
                        <a:rPr lang="ru-RU" sz="1050">
                          <a:effectLst/>
                        </a:rPr>
                        <a:t>общее</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2,26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1,8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780646731"/>
                  </a:ext>
                </a:extLst>
              </a:tr>
              <a:tr h="181597">
                <a:tc>
                  <a:txBody>
                    <a:bodyPr/>
                    <a:lstStyle/>
                    <a:p>
                      <a:pPr algn="just">
                        <a:lnSpc>
                          <a:spcPct val="150000"/>
                        </a:lnSpc>
                        <a:spcAft>
                          <a:spcPts val="0"/>
                        </a:spcAft>
                      </a:pPr>
                      <a:r>
                        <a:rPr lang="ru-RU" sz="1050">
                          <a:effectLst/>
                        </a:rPr>
                        <a:t>Нитраты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5,2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2,87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1,8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45,0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788323291"/>
                  </a:ext>
                </a:extLst>
              </a:tr>
              <a:tr h="181597">
                <a:tc>
                  <a:txBody>
                    <a:bodyPr/>
                    <a:lstStyle/>
                    <a:p>
                      <a:pPr algn="just">
                        <a:lnSpc>
                          <a:spcPct val="150000"/>
                        </a:lnSpc>
                        <a:spcAft>
                          <a:spcPts val="0"/>
                        </a:spcAft>
                      </a:pPr>
                      <a:r>
                        <a:rPr lang="ru-RU" sz="1050">
                          <a:effectLst/>
                        </a:rPr>
                        <a:t>Нитриты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5,3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4,0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1059415022"/>
                  </a:ext>
                </a:extLst>
              </a:tr>
              <a:tr h="181597">
                <a:tc>
                  <a:txBody>
                    <a:bodyPr/>
                    <a:lstStyle/>
                    <a:p>
                      <a:pPr algn="just">
                        <a:lnSpc>
                          <a:spcPct val="150000"/>
                        </a:lnSpc>
                        <a:spcAft>
                          <a:spcPts val="0"/>
                        </a:spcAft>
                      </a:pPr>
                      <a:r>
                        <a:rPr lang="ru-RU" sz="1050">
                          <a:effectLst/>
                        </a:rPr>
                        <a:t>Хлориды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347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380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340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350,0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477624487"/>
                  </a:ext>
                </a:extLst>
              </a:tr>
              <a:tr h="181597">
                <a:tc>
                  <a:txBody>
                    <a:bodyPr/>
                    <a:lstStyle/>
                    <a:p>
                      <a:pPr algn="just">
                        <a:lnSpc>
                          <a:spcPct val="150000"/>
                        </a:lnSpc>
                        <a:spcAft>
                          <a:spcPts val="0"/>
                        </a:spcAft>
                      </a:pPr>
                      <a:r>
                        <a:rPr lang="ru-RU" sz="1050">
                          <a:effectLst/>
                        </a:rPr>
                        <a:t>Сульфаты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496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556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28,82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500,0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1013911372"/>
                  </a:ext>
                </a:extLst>
              </a:tr>
              <a:tr h="181597">
                <a:tc>
                  <a:txBody>
                    <a:bodyPr/>
                    <a:lstStyle/>
                    <a:p>
                      <a:pPr algn="just">
                        <a:lnSpc>
                          <a:spcPct val="150000"/>
                        </a:lnSpc>
                        <a:spcAft>
                          <a:spcPts val="0"/>
                        </a:spcAft>
                      </a:pPr>
                      <a:r>
                        <a:rPr lang="ru-RU" sz="1050">
                          <a:effectLst/>
                        </a:rPr>
                        <a:t>СПАВ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0,03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0,54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0,46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0,5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2850858355"/>
                  </a:ext>
                </a:extLst>
              </a:tr>
              <a:tr h="181597">
                <a:tc>
                  <a:txBody>
                    <a:bodyPr/>
                    <a:lstStyle/>
                    <a:p>
                      <a:pPr algn="just">
                        <a:lnSpc>
                          <a:spcPct val="150000"/>
                        </a:lnSpc>
                        <a:spcAft>
                          <a:spcPts val="0"/>
                        </a:spcAft>
                      </a:pPr>
                      <a:r>
                        <a:rPr lang="ru-RU" sz="1050">
                          <a:effectLst/>
                        </a:rPr>
                        <a:t>рН</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7,3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7,9</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7,5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6,5-8,5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427609557"/>
                  </a:ext>
                </a:extLst>
              </a:tr>
              <a:tr h="384888">
                <a:tc>
                  <a:txBody>
                    <a:bodyPr/>
                    <a:lstStyle/>
                    <a:p>
                      <a:pPr algn="just">
                        <a:lnSpc>
                          <a:spcPct val="150000"/>
                        </a:lnSpc>
                        <a:spcAft>
                          <a:spcPts val="0"/>
                        </a:spcAft>
                      </a:pPr>
                      <a:r>
                        <a:rPr lang="ru-RU" sz="1050">
                          <a:effectLst/>
                        </a:rPr>
                        <a:t>Сухой</a:t>
                      </a:r>
                      <a:endParaRPr lang="ru-RU" sz="1000">
                        <a:effectLst/>
                      </a:endParaRPr>
                    </a:p>
                    <a:p>
                      <a:pPr algn="just">
                        <a:lnSpc>
                          <a:spcPct val="150000"/>
                        </a:lnSpc>
                        <a:spcAft>
                          <a:spcPts val="0"/>
                        </a:spcAft>
                      </a:pPr>
                      <a:r>
                        <a:rPr lang="ru-RU" sz="1050">
                          <a:effectLst/>
                        </a:rPr>
                        <a:t>остаток</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1032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1464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a:effectLst/>
                        </a:rPr>
                        <a:t>1150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tc>
                  <a:txBody>
                    <a:bodyPr/>
                    <a:lstStyle/>
                    <a:p>
                      <a:pPr algn="just">
                        <a:lnSpc>
                          <a:spcPct val="150000"/>
                        </a:lnSpc>
                        <a:spcAft>
                          <a:spcPts val="0"/>
                        </a:spcAft>
                      </a:pPr>
                      <a:r>
                        <a:rPr lang="ru-RU" sz="1050" dirty="0">
                          <a:effectLst/>
                        </a:rPr>
                        <a:t>1000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532" marR="46532" marT="0" marB="0"/>
                </a:tc>
                <a:extLst>
                  <a:ext uri="{0D108BD9-81ED-4DB2-BD59-A6C34878D82A}">
                    <a16:rowId xmlns:a16="http://schemas.microsoft.com/office/drawing/2014/main" val="4179993882"/>
                  </a:ext>
                </a:extLst>
              </a:tr>
            </a:tbl>
          </a:graphicData>
        </a:graphic>
      </p:graphicFrame>
    </p:spTree>
    <p:extLst>
      <p:ext uri="{BB962C8B-B14F-4D97-AF65-F5344CB8AC3E}">
        <p14:creationId xmlns:p14="http://schemas.microsoft.com/office/powerpoint/2010/main" val="72421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E097A4-D087-4D39-AAC5-98FF24008811}"/>
              </a:ext>
            </a:extLst>
          </p:cNvPr>
          <p:cNvSpPr>
            <a:spLocks noGrp="1"/>
          </p:cNvSpPr>
          <p:nvPr>
            <p:ph type="title"/>
          </p:nvPr>
        </p:nvSpPr>
        <p:spPr/>
        <p:txBody>
          <a:bodyPr/>
          <a:lstStyle/>
          <a:p>
            <a:pPr algn="ctr"/>
            <a:r>
              <a:rPr lang="ru-RU" dirty="0"/>
              <a:t>Оценка эффективности  очистки сточных вод города Армавира</a:t>
            </a:r>
          </a:p>
        </p:txBody>
      </p:sp>
      <p:graphicFrame>
        <p:nvGraphicFramePr>
          <p:cNvPr id="4" name="Диаграмма 3">
            <a:extLst>
              <a:ext uri="{FF2B5EF4-FFF2-40B4-BE49-F238E27FC236}">
                <a16:creationId xmlns:a16="http://schemas.microsoft.com/office/drawing/2014/main" id="{F4B6B5E3-2DCF-4858-92C3-1E5DEEBB6AC6}"/>
              </a:ext>
            </a:extLst>
          </p:cNvPr>
          <p:cNvGraphicFramePr/>
          <p:nvPr>
            <p:extLst>
              <p:ext uri="{D42A27DB-BD31-4B8C-83A1-F6EECF244321}">
                <p14:modId xmlns:p14="http://schemas.microsoft.com/office/powerpoint/2010/main" val="2017441745"/>
              </p:ext>
            </p:extLst>
          </p:nvPr>
        </p:nvGraphicFramePr>
        <p:xfrm>
          <a:off x="3383280" y="2038985"/>
          <a:ext cx="5486400" cy="3491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4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032B8-C23B-497D-B1FA-7D90B1EC08FA}"/>
              </a:ext>
            </a:extLst>
          </p:cNvPr>
          <p:cNvSpPr>
            <a:spLocks noGrp="1"/>
          </p:cNvSpPr>
          <p:nvPr>
            <p:ph type="title"/>
          </p:nvPr>
        </p:nvSpPr>
        <p:spPr/>
        <p:txBody>
          <a:bodyPr>
            <a:normAutofit/>
          </a:bodyPr>
          <a:lstStyle/>
          <a:p>
            <a:pPr algn="ctr"/>
            <a:r>
              <a:rPr lang="ru-RU" dirty="0"/>
              <a:t>Экспериментальная часть</a:t>
            </a:r>
          </a:p>
        </p:txBody>
      </p:sp>
      <p:sp>
        <p:nvSpPr>
          <p:cNvPr id="3" name="Объект 2">
            <a:extLst>
              <a:ext uri="{FF2B5EF4-FFF2-40B4-BE49-F238E27FC236}">
                <a16:creationId xmlns:a16="http://schemas.microsoft.com/office/drawing/2014/main" id="{5B675EDC-23E5-435C-B60A-C0149DE7AE38}"/>
              </a:ext>
            </a:extLst>
          </p:cNvPr>
          <p:cNvSpPr>
            <a:spLocks noGrp="1"/>
          </p:cNvSpPr>
          <p:nvPr>
            <p:ph idx="1"/>
          </p:nvPr>
        </p:nvSpPr>
        <p:spPr/>
        <p:txBody>
          <a:bodyPr/>
          <a:lstStyle/>
          <a:p>
            <a:r>
              <a:rPr lang="ru-RU" dirty="0"/>
              <a:t>Для анализа взяты образцы проб пресной воды из трех различных источников: образец №1 - водопроводная вода, образец №2 - вода подземного бассейна (колодезная), образец №3 - вода из природного водоема.</a:t>
            </a:r>
          </a:p>
        </p:txBody>
      </p:sp>
      <p:pic>
        <p:nvPicPr>
          <p:cNvPr id="6" name="Рисунок 5">
            <a:extLst>
              <a:ext uri="{FF2B5EF4-FFF2-40B4-BE49-F238E27FC236}">
                <a16:creationId xmlns:a16="http://schemas.microsoft.com/office/drawing/2014/main" id="{8D82B003-6D41-4FCA-B809-F1D12A0655E9}"/>
              </a:ext>
            </a:extLst>
          </p:cNvPr>
          <p:cNvPicPr>
            <a:picLocks noChangeAspect="1"/>
          </p:cNvPicPr>
          <p:nvPr/>
        </p:nvPicPr>
        <p:blipFill>
          <a:blip r:embed="rId2"/>
          <a:stretch>
            <a:fillRect/>
          </a:stretch>
        </p:blipFill>
        <p:spPr>
          <a:xfrm>
            <a:off x="3853317" y="2562642"/>
            <a:ext cx="5570083" cy="4124506"/>
          </a:xfrm>
          <a:prstGeom prst="rect">
            <a:avLst/>
          </a:prstGeom>
        </p:spPr>
      </p:pic>
    </p:spTree>
    <p:extLst>
      <p:ext uri="{BB962C8B-B14F-4D97-AF65-F5344CB8AC3E}">
        <p14:creationId xmlns:p14="http://schemas.microsoft.com/office/powerpoint/2010/main" val="204926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032B8-C23B-497D-B1FA-7D90B1EC08FA}"/>
              </a:ext>
            </a:extLst>
          </p:cNvPr>
          <p:cNvSpPr>
            <a:spLocks noGrp="1"/>
          </p:cNvSpPr>
          <p:nvPr>
            <p:ph type="title"/>
          </p:nvPr>
        </p:nvSpPr>
        <p:spPr/>
        <p:txBody>
          <a:bodyPr>
            <a:normAutofit/>
          </a:bodyPr>
          <a:lstStyle/>
          <a:p>
            <a:pPr algn="ctr"/>
            <a:r>
              <a:rPr lang="ru-RU" dirty="0"/>
              <a:t>Экспериментальная часть</a:t>
            </a:r>
          </a:p>
        </p:txBody>
      </p:sp>
      <p:sp>
        <p:nvSpPr>
          <p:cNvPr id="3" name="Объект 2">
            <a:extLst>
              <a:ext uri="{FF2B5EF4-FFF2-40B4-BE49-F238E27FC236}">
                <a16:creationId xmlns:a16="http://schemas.microsoft.com/office/drawing/2014/main" id="{5B675EDC-23E5-435C-B60A-C0149DE7AE38}"/>
              </a:ext>
            </a:extLst>
          </p:cNvPr>
          <p:cNvSpPr>
            <a:spLocks noGrp="1"/>
          </p:cNvSpPr>
          <p:nvPr>
            <p:ph idx="1"/>
          </p:nvPr>
        </p:nvSpPr>
        <p:spPr/>
        <p:txBody>
          <a:bodyPr/>
          <a:lstStyle/>
          <a:p>
            <a:r>
              <a:rPr lang="ru-RU" dirty="0"/>
              <a:t>Для анализа взяты образцы проб пресной воды из трех различных источников: образец №1 - водопроводная вода, образец №2 - вода подземного бассейна (колодезная), образец №3 - вода из природного водоема.</a:t>
            </a:r>
          </a:p>
        </p:txBody>
      </p:sp>
      <p:pic>
        <p:nvPicPr>
          <p:cNvPr id="6" name="Рисунок 5">
            <a:extLst>
              <a:ext uri="{FF2B5EF4-FFF2-40B4-BE49-F238E27FC236}">
                <a16:creationId xmlns:a16="http://schemas.microsoft.com/office/drawing/2014/main" id="{8D82B003-6D41-4FCA-B809-F1D12A0655E9}"/>
              </a:ext>
            </a:extLst>
          </p:cNvPr>
          <p:cNvPicPr>
            <a:picLocks noChangeAspect="1"/>
          </p:cNvPicPr>
          <p:nvPr/>
        </p:nvPicPr>
        <p:blipFill>
          <a:blip r:embed="rId2"/>
          <a:stretch>
            <a:fillRect/>
          </a:stretch>
        </p:blipFill>
        <p:spPr>
          <a:xfrm>
            <a:off x="3853317" y="2562642"/>
            <a:ext cx="5570083" cy="4124506"/>
          </a:xfrm>
          <a:prstGeom prst="rect">
            <a:avLst/>
          </a:prstGeom>
        </p:spPr>
      </p:pic>
    </p:spTree>
    <p:extLst>
      <p:ext uri="{BB962C8B-B14F-4D97-AF65-F5344CB8AC3E}">
        <p14:creationId xmlns:p14="http://schemas.microsoft.com/office/powerpoint/2010/main" val="261540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0EEBB4-24F3-42B0-A9D5-2F04A97BD05D}"/>
              </a:ext>
            </a:extLst>
          </p:cNvPr>
          <p:cNvSpPr>
            <a:spLocks noGrp="1"/>
          </p:cNvSpPr>
          <p:nvPr>
            <p:ph idx="1"/>
          </p:nvPr>
        </p:nvSpPr>
        <p:spPr>
          <a:xfrm>
            <a:off x="1066800" y="169334"/>
            <a:ext cx="10058400" cy="4023360"/>
          </a:xfrm>
        </p:spPr>
        <p:txBody>
          <a:bodyPr/>
          <a:lstStyle/>
          <a:p>
            <a:r>
              <a:rPr lang="ru-RU" b="1" dirty="0"/>
              <a:t>Очистка воды из природного водоема сложными фильтрами и ее анализ</a:t>
            </a:r>
          </a:p>
          <a:p>
            <a:r>
              <a:rPr lang="ru-RU" dirty="0"/>
              <a:t>1 Фильтровальный диск - опилки</a:t>
            </a:r>
          </a:p>
          <a:p>
            <a:r>
              <a:rPr lang="ru-RU" dirty="0"/>
              <a:t>Анализ полученного фильтрата показал не эффективность использования при очистке воды данного фильтра, так как показатель щелочной среды не изменился, жесткость воды осталась в неизменном виде, о чем говорит масса хлопьев на поверхности фильтрата.</a:t>
            </a:r>
          </a:p>
          <a:p>
            <a:endParaRPr lang="ru-RU" dirty="0"/>
          </a:p>
        </p:txBody>
      </p:sp>
      <p:pic>
        <p:nvPicPr>
          <p:cNvPr id="4" name="Рисунок 3">
            <a:extLst>
              <a:ext uri="{FF2B5EF4-FFF2-40B4-BE49-F238E27FC236}">
                <a16:creationId xmlns:a16="http://schemas.microsoft.com/office/drawing/2014/main" id="{8863E25C-7864-4CFC-954C-6489E21225BE}"/>
              </a:ext>
            </a:extLst>
          </p:cNvPr>
          <p:cNvPicPr>
            <a:picLocks noChangeAspect="1"/>
          </p:cNvPicPr>
          <p:nvPr/>
        </p:nvPicPr>
        <p:blipFill>
          <a:blip r:embed="rId2"/>
          <a:stretch>
            <a:fillRect/>
          </a:stretch>
        </p:blipFill>
        <p:spPr>
          <a:xfrm>
            <a:off x="3480783" y="2013871"/>
            <a:ext cx="5941634" cy="4167991"/>
          </a:xfrm>
          <a:prstGeom prst="rect">
            <a:avLst/>
          </a:prstGeom>
        </p:spPr>
      </p:pic>
    </p:spTree>
    <p:extLst>
      <p:ext uri="{BB962C8B-B14F-4D97-AF65-F5344CB8AC3E}">
        <p14:creationId xmlns:p14="http://schemas.microsoft.com/office/powerpoint/2010/main" val="107465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0EEBB4-24F3-42B0-A9D5-2F04A97BD05D}"/>
              </a:ext>
            </a:extLst>
          </p:cNvPr>
          <p:cNvSpPr>
            <a:spLocks noGrp="1"/>
          </p:cNvSpPr>
          <p:nvPr>
            <p:ph idx="1"/>
          </p:nvPr>
        </p:nvSpPr>
        <p:spPr>
          <a:xfrm>
            <a:off x="1066800" y="169334"/>
            <a:ext cx="10058400" cy="4023360"/>
          </a:xfrm>
        </p:spPr>
        <p:txBody>
          <a:bodyPr/>
          <a:lstStyle/>
          <a:p>
            <a:r>
              <a:rPr lang="ru-RU" b="1" dirty="0"/>
              <a:t>Очистка воды из природного водоема сложными фильтрами и ее анализ</a:t>
            </a:r>
          </a:p>
          <a:p>
            <a:r>
              <a:rPr lang="ru-RU" dirty="0"/>
              <a:t>2 Фильтровальный диск – песок - опилки</a:t>
            </a:r>
          </a:p>
          <a:p>
            <a:r>
              <a:rPr lang="ru-RU" dirty="0"/>
              <a:t>Через трехслойный фильтр пропустили исследуемый образец. Проанализировали полученный фильтрат. Результат: щелочная среда фильтрата уменьшилась с интервала 10 – 11 до 9 – 10; количество хлопьев на поверхности фильтрата значительно сократилось, что доказывает снижение содержание солей кальция и магния, уменьшение жесткости воды.</a:t>
            </a:r>
          </a:p>
          <a:p>
            <a:r>
              <a:rPr lang="ru-RU" dirty="0"/>
              <a:t>.</a:t>
            </a:r>
          </a:p>
          <a:p>
            <a:endParaRPr lang="ru-RU" dirty="0"/>
          </a:p>
        </p:txBody>
      </p:sp>
      <p:pic>
        <p:nvPicPr>
          <p:cNvPr id="2" name="Рисунок 1">
            <a:extLst>
              <a:ext uri="{FF2B5EF4-FFF2-40B4-BE49-F238E27FC236}">
                <a16:creationId xmlns:a16="http://schemas.microsoft.com/office/drawing/2014/main" id="{749E750B-62DE-4174-823E-3F51F32418CD}"/>
              </a:ext>
            </a:extLst>
          </p:cNvPr>
          <p:cNvPicPr>
            <a:picLocks noChangeAspect="1"/>
          </p:cNvPicPr>
          <p:nvPr/>
        </p:nvPicPr>
        <p:blipFill>
          <a:blip r:embed="rId2"/>
          <a:stretch>
            <a:fillRect/>
          </a:stretch>
        </p:blipFill>
        <p:spPr>
          <a:xfrm>
            <a:off x="3446917" y="2272272"/>
            <a:ext cx="5941634" cy="4416394"/>
          </a:xfrm>
          <a:prstGeom prst="rect">
            <a:avLst/>
          </a:prstGeom>
        </p:spPr>
      </p:pic>
    </p:spTree>
    <p:extLst>
      <p:ext uri="{BB962C8B-B14F-4D97-AF65-F5344CB8AC3E}">
        <p14:creationId xmlns:p14="http://schemas.microsoft.com/office/powerpoint/2010/main" val="359403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0EEBB4-24F3-42B0-A9D5-2F04A97BD05D}"/>
              </a:ext>
            </a:extLst>
          </p:cNvPr>
          <p:cNvSpPr>
            <a:spLocks noGrp="1"/>
          </p:cNvSpPr>
          <p:nvPr>
            <p:ph idx="1"/>
          </p:nvPr>
        </p:nvSpPr>
        <p:spPr>
          <a:xfrm>
            <a:off x="1066800" y="169334"/>
            <a:ext cx="10058400" cy="4023360"/>
          </a:xfrm>
        </p:spPr>
        <p:txBody>
          <a:bodyPr/>
          <a:lstStyle/>
          <a:p>
            <a:r>
              <a:rPr lang="ru-RU" b="1" dirty="0"/>
              <a:t>Очистка воды из природного водоема сложными фильтрами и ее анализ</a:t>
            </a:r>
          </a:p>
          <a:p>
            <a:r>
              <a:rPr lang="ru-RU" dirty="0"/>
              <a:t>3 Фильтровальный диск – активированный уголь</a:t>
            </a:r>
          </a:p>
          <a:p>
            <a:r>
              <a:rPr lang="ru-RU" dirty="0"/>
              <a:t>Активированный уголь выступает в роли сорбента при фильтровании поглощая вредные примеси и неприятный запах, поэтому он был выбран в качестве компонента фильтра. </a:t>
            </a:r>
          </a:p>
          <a:p>
            <a:r>
              <a:rPr lang="ru-RU" dirty="0"/>
              <a:t>Произвели фильтрование образца №3 через фильтр, фильтрат подвергли поэтапному химическому анализу. Результат: свойства фильтрата в сравнении с образцом не изменились. Вывод: активированный уголь не способствует снижению содержания солей и щелочной среды.</a:t>
            </a:r>
          </a:p>
          <a:p>
            <a:endParaRPr lang="ru-RU" dirty="0"/>
          </a:p>
          <a:p>
            <a:endParaRPr lang="ru-RU" dirty="0"/>
          </a:p>
          <a:p>
            <a:endParaRPr lang="ru-RU" dirty="0"/>
          </a:p>
        </p:txBody>
      </p:sp>
      <p:pic>
        <p:nvPicPr>
          <p:cNvPr id="4" name="Рисунок 3">
            <a:extLst>
              <a:ext uri="{FF2B5EF4-FFF2-40B4-BE49-F238E27FC236}">
                <a16:creationId xmlns:a16="http://schemas.microsoft.com/office/drawing/2014/main" id="{CB2FAA1F-5095-4F13-9EC9-62CE4B44E01B}"/>
              </a:ext>
            </a:extLst>
          </p:cNvPr>
          <p:cNvPicPr>
            <a:picLocks noChangeAspect="1"/>
          </p:cNvPicPr>
          <p:nvPr/>
        </p:nvPicPr>
        <p:blipFill>
          <a:blip r:embed="rId2"/>
          <a:stretch>
            <a:fillRect/>
          </a:stretch>
        </p:blipFill>
        <p:spPr>
          <a:xfrm>
            <a:off x="3887183" y="2936756"/>
            <a:ext cx="5146750" cy="3726554"/>
          </a:xfrm>
          <a:prstGeom prst="rect">
            <a:avLst/>
          </a:prstGeom>
        </p:spPr>
      </p:pic>
    </p:spTree>
    <p:extLst>
      <p:ext uri="{BB962C8B-B14F-4D97-AF65-F5344CB8AC3E}">
        <p14:creationId xmlns:p14="http://schemas.microsoft.com/office/powerpoint/2010/main" val="370061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0EEBB4-24F3-42B0-A9D5-2F04A97BD05D}"/>
              </a:ext>
            </a:extLst>
          </p:cNvPr>
          <p:cNvSpPr>
            <a:spLocks noGrp="1"/>
          </p:cNvSpPr>
          <p:nvPr>
            <p:ph idx="1"/>
          </p:nvPr>
        </p:nvSpPr>
        <p:spPr>
          <a:xfrm>
            <a:off x="1066800" y="169334"/>
            <a:ext cx="10058400" cy="4023360"/>
          </a:xfrm>
        </p:spPr>
        <p:txBody>
          <a:bodyPr/>
          <a:lstStyle/>
          <a:p>
            <a:r>
              <a:rPr lang="ru-RU" b="1" dirty="0"/>
              <a:t>Очистка воды из природного водоема сложными фильтрами и ее анализ</a:t>
            </a:r>
          </a:p>
          <a:p>
            <a:r>
              <a:rPr lang="ru-RU" dirty="0"/>
              <a:t>4 Фильтровальный диск – активированный уголь - опилки</a:t>
            </a:r>
          </a:p>
          <a:p>
            <a:r>
              <a:rPr lang="ru-RU" dirty="0"/>
              <a:t>Показатель жесткости воды и рН среды в полученном фильтрате изменился, но незначительно. Вывод: данный фильтр улучшает качество воды, но не является эффективным.</a:t>
            </a:r>
          </a:p>
          <a:p>
            <a:endParaRPr lang="ru-RU" dirty="0"/>
          </a:p>
          <a:p>
            <a:endParaRPr lang="ru-RU" dirty="0"/>
          </a:p>
          <a:p>
            <a:endParaRPr lang="ru-RU" dirty="0"/>
          </a:p>
        </p:txBody>
      </p:sp>
      <p:pic>
        <p:nvPicPr>
          <p:cNvPr id="2" name="Рисунок 1">
            <a:extLst>
              <a:ext uri="{FF2B5EF4-FFF2-40B4-BE49-F238E27FC236}">
                <a16:creationId xmlns:a16="http://schemas.microsoft.com/office/drawing/2014/main" id="{B3C7E5D6-73D6-4DCD-9D61-83034AAD90A7}"/>
              </a:ext>
            </a:extLst>
          </p:cNvPr>
          <p:cNvPicPr>
            <a:picLocks noChangeAspect="1"/>
          </p:cNvPicPr>
          <p:nvPr/>
        </p:nvPicPr>
        <p:blipFill>
          <a:blip r:embed="rId2"/>
          <a:stretch>
            <a:fillRect/>
          </a:stretch>
        </p:blipFill>
        <p:spPr>
          <a:xfrm>
            <a:off x="3658583" y="1991577"/>
            <a:ext cx="5011283" cy="4402233"/>
          </a:xfrm>
          <a:prstGeom prst="rect">
            <a:avLst/>
          </a:prstGeom>
        </p:spPr>
      </p:pic>
    </p:spTree>
    <p:extLst>
      <p:ext uri="{BB962C8B-B14F-4D97-AF65-F5344CB8AC3E}">
        <p14:creationId xmlns:p14="http://schemas.microsoft.com/office/powerpoint/2010/main" val="371523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0EEBB4-24F3-42B0-A9D5-2F04A97BD05D}"/>
              </a:ext>
            </a:extLst>
          </p:cNvPr>
          <p:cNvSpPr>
            <a:spLocks noGrp="1"/>
          </p:cNvSpPr>
          <p:nvPr>
            <p:ph idx="1"/>
          </p:nvPr>
        </p:nvSpPr>
        <p:spPr>
          <a:xfrm>
            <a:off x="1066800" y="169334"/>
            <a:ext cx="10058400" cy="4023360"/>
          </a:xfrm>
        </p:spPr>
        <p:txBody>
          <a:bodyPr/>
          <a:lstStyle/>
          <a:p>
            <a:r>
              <a:rPr lang="ru-RU" b="1" dirty="0"/>
              <a:t>Очистка воды из природного водоема сложными фильтрами и ее анализ</a:t>
            </a:r>
          </a:p>
          <a:p>
            <a:r>
              <a:rPr lang="ru-RU" dirty="0"/>
              <a:t>5 Фильтровальный диск – активированный уголь – поваренная соль – активированный уголь</a:t>
            </a:r>
          </a:p>
          <a:p>
            <a:r>
              <a:rPr lang="ru-RU" dirty="0"/>
              <a:t>Анализ фильтрата полученного из сложного четырехслойного фильтра показал эффективность его использования, так как: 1 – щелочная среда фильтрата уменьшилась по сравнению с исходным образцом с интервала 10 – 11 до 8 – 9; 2 – жесткость воды уменьшилась, что доказывает снижение содержание растворимых солей.</a:t>
            </a:r>
          </a:p>
          <a:p>
            <a:r>
              <a:rPr lang="ru-RU" dirty="0"/>
              <a:t>.</a:t>
            </a:r>
          </a:p>
          <a:p>
            <a:endParaRPr lang="ru-RU" dirty="0"/>
          </a:p>
          <a:p>
            <a:endParaRPr lang="ru-RU" dirty="0"/>
          </a:p>
          <a:p>
            <a:endParaRPr lang="ru-RU" dirty="0"/>
          </a:p>
        </p:txBody>
      </p:sp>
      <p:pic>
        <p:nvPicPr>
          <p:cNvPr id="4" name="Рисунок 3">
            <a:extLst>
              <a:ext uri="{FF2B5EF4-FFF2-40B4-BE49-F238E27FC236}">
                <a16:creationId xmlns:a16="http://schemas.microsoft.com/office/drawing/2014/main" id="{11A05A61-6526-4363-837E-93EA179F8576}"/>
              </a:ext>
            </a:extLst>
          </p:cNvPr>
          <p:cNvPicPr>
            <a:picLocks noChangeAspect="1"/>
          </p:cNvPicPr>
          <p:nvPr/>
        </p:nvPicPr>
        <p:blipFill>
          <a:blip r:embed="rId2"/>
          <a:stretch>
            <a:fillRect/>
          </a:stretch>
        </p:blipFill>
        <p:spPr>
          <a:xfrm>
            <a:off x="3667049" y="2567773"/>
            <a:ext cx="5063581" cy="4120893"/>
          </a:xfrm>
          <a:prstGeom prst="rect">
            <a:avLst/>
          </a:prstGeom>
        </p:spPr>
      </p:pic>
    </p:spTree>
    <p:extLst>
      <p:ext uri="{BB962C8B-B14F-4D97-AF65-F5344CB8AC3E}">
        <p14:creationId xmlns:p14="http://schemas.microsoft.com/office/powerpoint/2010/main" val="6126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B5F69-FF61-4361-8539-3888A468517E}"/>
              </a:ext>
            </a:extLst>
          </p:cNvPr>
          <p:cNvSpPr>
            <a:spLocks noGrp="1"/>
          </p:cNvSpPr>
          <p:nvPr>
            <p:ph type="title"/>
          </p:nvPr>
        </p:nvSpPr>
        <p:spPr/>
        <p:txBody>
          <a:bodyPr/>
          <a:lstStyle/>
          <a:p>
            <a:pPr algn="ctr"/>
            <a:r>
              <a:rPr lang="ru-RU" dirty="0"/>
              <a:t>ЗАКЛЮЧЕНИЕ</a:t>
            </a:r>
          </a:p>
        </p:txBody>
      </p:sp>
      <p:sp>
        <p:nvSpPr>
          <p:cNvPr id="3" name="Объект 2">
            <a:extLst>
              <a:ext uri="{FF2B5EF4-FFF2-40B4-BE49-F238E27FC236}">
                <a16:creationId xmlns:a16="http://schemas.microsoft.com/office/drawing/2014/main" id="{B1DCC0C7-21C0-4EE9-A6C0-36FBF487E92E}"/>
              </a:ext>
            </a:extLst>
          </p:cNvPr>
          <p:cNvSpPr>
            <a:spLocks noGrp="1"/>
          </p:cNvSpPr>
          <p:nvPr>
            <p:ph idx="1"/>
          </p:nvPr>
        </p:nvSpPr>
        <p:spPr/>
        <p:txBody>
          <a:bodyPr>
            <a:normAutofit/>
          </a:bodyPr>
          <a:lstStyle/>
          <a:p>
            <a:r>
              <a:rPr lang="ru-RU" dirty="0"/>
              <a:t>В заключение хотелось бы напомнить о бережном отношении к природе родного края, не забывая, что пресная вода это дефицитный ресурс, требующий особой охраны. Мы привыкли к чистой воде и часто забываем о том, что вода - это самая большая драгоценность на Земле. Но запасы чистой воды не безграничны. Если исчезнет вода- исчезнет и жизнь.</a:t>
            </a:r>
          </a:p>
          <a:p>
            <a:r>
              <a:rPr lang="ru-RU" dirty="0"/>
              <a:t>Таким образом, цель работы достигнута, поставленные задачи решены.</a:t>
            </a:r>
          </a:p>
          <a:p>
            <a:endParaRPr lang="ru-RU" dirty="0"/>
          </a:p>
        </p:txBody>
      </p:sp>
    </p:spTree>
    <p:extLst>
      <p:ext uri="{BB962C8B-B14F-4D97-AF65-F5344CB8AC3E}">
        <p14:creationId xmlns:p14="http://schemas.microsoft.com/office/powerpoint/2010/main" val="29955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8E15A-25FA-4C17-BC43-68C781C4E52B}"/>
              </a:ext>
            </a:extLst>
          </p:cNvPr>
          <p:cNvSpPr>
            <a:spLocks noGrp="1"/>
          </p:cNvSpPr>
          <p:nvPr>
            <p:ph type="title"/>
          </p:nvPr>
        </p:nvSpPr>
        <p:spPr/>
        <p:txBody>
          <a:bodyPr/>
          <a:lstStyle/>
          <a:p>
            <a:pPr algn="ctr"/>
            <a:r>
              <a:rPr lang="ru-RU" dirty="0"/>
              <a:t>АКТУАЛЬНОСТЬ</a:t>
            </a:r>
          </a:p>
        </p:txBody>
      </p:sp>
      <p:sp>
        <p:nvSpPr>
          <p:cNvPr id="3" name="Объект 2">
            <a:extLst>
              <a:ext uri="{FF2B5EF4-FFF2-40B4-BE49-F238E27FC236}">
                <a16:creationId xmlns:a16="http://schemas.microsoft.com/office/drawing/2014/main" id="{A900B40A-56A0-4A9B-BC99-B73656A24A50}"/>
              </a:ext>
            </a:extLst>
          </p:cNvPr>
          <p:cNvSpPr>
            <a:spLocks noGrp="1"/>
          </p:cNvSpPr>
          <p:nvPr>
            <p:ph idx="1"/>
          </p:nvPr>
        </p:nvSpPr>
        <p:spPr/>
        <p:txBody>
          <a:bodyPr>
            <a:normAutofit fontScale="85000" lnSpcReduction="10000"/>
          </a:bodyPr>
          <a:lstStyle/>
          <a:p>
            <a:pPr algn="ctr"/>
            <a:r>
              <a:rPr lang="ru-RU" sz="3200" dirty="0"/>
              <a:t>Актуальность данной тематики обусловлена тем, что применяемые технологии обработки воды не являются достаточно эффективными по причине высокого уровня загрязнения источников водоснабжения. Факторами, оказывающими негативное влияние на эффективность подготовки воды на многих водоочистительных станциях, являются недостаток реагентов, гидравлическая перегруженность и недостаточный уровень оснащённости приборами контроля и автоматики. </a:t>
            </a:r>
          </a:p>
          <a:p>
            <a:pPr algn="ctr"/>
            <a:r>
              <a:rPr lang="ru-RU" sz="3200" dirty="0"/>
              <a:t>В подобных обстоятельствах водопроводные сооружения не способны обеспечивать эффективную подготовку и подачу горожанам воды должного качества.</a:t>
            </a:r>
          </a:p>
        </p:txBody>
      </p:sp>
    </p:spTree>
    <p:extLst>
      <p:ext uri="{BB962C8B-B14F-4D97-AF65-F5344CB8AC3E}">
        <p14:creationId xmlns:p14="http://schemas.microsoft.com/office/powerpoint/2010/main" val="111143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C075028-C5C9-43C9-A434-AFC9DF372A74}"/>
              </a:ext>
            </a:extLst>
          </p:cNvPr>
          <p:cNvSpPr>
            <a:spLocks noGrp="1"/>
          </p:cNvSpPr>
          <p:nvPr>
            <p:ph type="ctrTitle"/>
          </p:nvPr>
        </p:nvSpPr>
        <p:spPr/>
        <p:txBody>
          <a:bodyPr/>
          <a:lstStyle/>
          <a:p>
            <a:pPr algn="ctr"/>
            <a:r>
              <a:rPr lang="ru-RU" dirty="0"/>
              <a:t>СПАСИБО ЗА ВНИМАНИЕ!</a:t>
            </a:r>
          </a:p>
        </p:txBody>
      </p:sp>
      <p:sp>
        <p:nvSpPr>
          <p:cNvPr id="5" name="Подзаголовок 4">
            <a:extLst>
              <a:ext uri="{FF2B5EF4-FFF2-40B4-BE49-F238E27FC236}">
                <a16:creationId xmlns:a16="http://schemas.microsoft.com/office/drawing/2014/main" id="{CD882C7D-C36A-4E34-B9BB-D25E911E397D}"/>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02417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94013-DFBF-4A67-B024-38ED915EEE3D}"/>
              </a:ext>
            </a:extLst>
          </p:cNvPr>
          <p:cNvSpPr>
            <a:spLocks noGrp="1"/>
          </p:cNvSpPr>
          <p:nvPr>
            <p:ph type="title"/>
          </p:nvPr>
        </p:nvSpPr>
        <p:spPr/>
        <p:txBody>
          <a:bodyPr/>
          <a:lstStyle/>
          <a:p>
            <a:pPr algn="ctr"/>
            <a:r>
              <a:rPr lang="ru-RU" dirty="0"/>
              <a:t>ОБЪЕКТ И ПРЕДМЕТ</a:t>
            </a:r>
          </a:p>
        </p:txBody>
      </p:sp>
      <p:sp>
        <p:nvSpPr>
          <p:cNvPr id="3" name="Объект 2">
            <a:extLst>
              <a:ext uri="{FF2B5EF4-FFF2-40B4-BE49-F238E27FC236}">
                <a16:creationId xmlns:a16="http://schemas.microsoft.com/office/drawing/2014/main" id="{F0358904-408E-480D-A7F0-5CEAAA1563A3}"/>
              </a:ext>
            </a:extLst>
          </p:cNvPr>
          <p:cNvSpPr>
            <a:spLocks noGrp="1"/>
          </p:cNvSpPr>
          <p:nvPr>
            <p:ph idx="1"/>
          </p:nvPr>
        </p:nvSpPr>
        <p:spPr/>
        <p:txBody>
          <a:bodyPr/>
          <a:lstStyle/>
          <a:p>
            <a:r>
              <a:rPr lang="ru-RU" dirty="0"/>
              <a:t>Объект исследования: система очистки сточных вод </a:t>
            </a:r>
            <a:r>
              <a:rPr lang="ru-RU" dirty="0" err="1"/>
              <a:t>г.Армавира</a:t>
            </a:r>
            <a:r>
              <a:rPr lang="ru-RU" dirty="0"/>
              <a:t>.</a:t>
            </a:r>
          </a:p>
          <a:p>
            <a:r>
              <a:rPr lang="ru-RU" dirty="0"/>
              <a:t>Предмет исследования: совершенствование системы очистки сточных вод в .Армавире.</a:t>
            </a:r>
          </a:p>
          <a:p>
            <a:endParaRPr lang="ru-RU" dirty="0"/>
          </a:p>
        </p:txBody>
      </p:sp>
      <p:pic>
        <p:nvPicPr>
          <p:cNvPr id="4" name="Рисунок 3">
            <a:extLst>
              <a:ext uri="{FF2B5EF4-FFF2-40B4-BE49-F238E27FC236}">
                <a16:creationId xmlns:a16="http://schemas.microsoft.com/office/drawing/2014/main" id="{EBA3C66F-ECE5-46A5-AB15-6B7D88DB65CA}"/>
              </a:ext>
            </a:extLst>
          </p:cNvPr>
          <p:cNvPicPr>
            <a:picLocks noChangeAspect="1"/>
          </p:cNvPicPr>
          <p:nvPr/>
        </p:nvPicPr>
        <p:blipFill>
          <a:blip r:embed="rId2"/>
          <a:stretch>
            <a:fillRect/>
          </a:stretch>
        </p:blipFill>
        <p:spPr>
          <a:xfrm>
            <a:off x="4377796" y="3331430"/>
            <a:ext cx="3436408" cy="2471730"/>
          </a:xfrm>
          <a:prstGeom prst="rect">
            <a:avLst/>
          </a:prstGeom>
        </p:spPr>
      </p:pic>
    </p:spTree>
    <p:extLst>
      <p:ext uri="{BB962C8B-B14F-4D97-AF65-F5344CB8AC3E}">
        <p14:creationId xmlns:p14="http://schemas.microsoft.com/office/powerpoint/2010/main" val="426026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07C885-6026-47BF-935D-CAE13B8A0C9D}"/>
              </a:ext>
            </a:extLst>
          </p:cNvPr>
          <p:cNvSpPr>
            <a:spLocks noGrp="1"/>
          </p:cNvSpPr>
          <p:nvPr>
            <p:ph type="title"/>
          </p:nvPr>
        </p:nvSpPr>
        <p:spPr/>
        <p:txBody>
          <a:bodyPr/>
          <a:lstStyle/>
          <a:p>
            <a:pPr algn="ctr"/>
            <a:r>
              <a:rPr lang="ru-RU" dirty="0"/>
              <a:t>ЦЕЛЬ И ЗАДАЧИ</a:t>
            </a:r>
          </a:p>
        </p:txBody>
      </p:sp>
      <p:sp>
        <p:nvSpPr>
          <p:cNvPr id="3" name="Объект 2">
            <a:extLst>
              <a:ext uri="{FF2B5EF4-FFF2-40B4-BE49-F238E27FC236}">
                <a16:creationId xmlns:a16="http://schemas.microsoft.com/office/drawing/2014/main" id="{5BAA1710-E38E-4133-9B92-A26AC9918C58}"/>
              </a:ext>
            </a:extLst>
          </p:cNvPr>
          <p:cNvSpPr>
            <a:spLocks noGrp="1"/>
          </p:cNvSpPr>
          <p:nvPr>
            <p:ph idx="1"/>
          </p:nvPr>
        </p:nvSpPr>
        <p:spPr/>
        <p:txBody>
          <a:bodyPr>
            <a:normAutofit/>
          </a:bodyPr>
          <a:lstStyle/>
          <a:p>
            <a:r>
              <a:rPr lang="ru-RU" sz="2800" dirty="0"/>
              <a:t>Цель работы: разработать метод повышения эффективности очистки сточных вод в </a:t>
            </a:r>
            <a:r>
              <a:rPr lang="ru-RU" sz="2800" dirty="0" err="1"/>
              <a:t>г.Армавире</a:t>
            </a:r>
            <a:r>
              <a:rPr lang="ru-RU" sz="2800" dirty="0"/>
              <a:t>.</a:t>
            </a:r>
          </a:p>
          <a:p>
            <a:r>
              <a:rPr lang="ru-RU" sz="2800" dirty="0"/>
              <a:t>Задачи исследования:</a:t>
            </a:r>
          </a:p>
          <a:p>
            <a:r>
              <a:rPr lang="ru-RU" sz="2800" dirty="0"/>
              <a:t>1)Рассмотреть систему очистки сточных вод в </a:t>
            </a:r>
            <a:r>
              <a:rPr lang="ru-RU" sz="2800" dirty="0" err="1"/>
              <a:t>г.Армавире</a:t>
            </a:r>
            <a:r>
              <a:rPr lang="ru-RU" sz="2800" dirty="0"/>
              <a:t>;</a:t>
            </a:r>
          </a:p>
          <a:p>
            <a:r>
              <a:rPr lang="ru-RU" sz="2800" dirty="0"/>
              <a:t>2) Проанализировать эффективность системы очистки сточных вод в </a:t>
            </a:r>
            <a:r>
              <a:rPr lang="ru-RU" sz="2800" dirty="0" err="1"/>
              <a:t>г.Армавире</a:t>
            </a:r>
            <a:r>
              <a:rPr lang="ru-RU" sz="2800" dirty="0"/>
              <a:t>.</a:t>
            </a:r>
          </a:p>
          <a:p>
            <a:endParaRPr lang="ru-RU" sz="2800" dirty="0"/>
          </a:p>
        </p:txBody>
      </p:sp>
    </p:spTree>
    <p:extLst>
      <p:ext uri="{BB962C8B-B14F-4D97-AF65-F5344CB8AC3E}">
        <p14:creationId xmlns:p14="http://schemas.microsoft.com/office/powerpoint/2010/main" val="259532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F52649-03CC-47E8-A95E-4432782FDE2C}"/>
              </a:ext>
            </a:extLst>
          </p:cNvPr>
          <p:cNvSpPr>
            <a:spLocks noGrp="1"/>
          </p:cNvSpPr>
          <p:nvPr>
            <p:ph type="title"/>
          </p:nvPr>
        </p:nvSpPr>
        <p:spPr/>
        <p:txBody>
          <a:bodyPr/>
          <a:lstStyle/>
          <a:p>
            <a:pPr algn="ctr"/>
            <a:r>
              <a:rPr lang="ru-RU" dirty="0"/>
              <a:t>	Понятие сточных вод</a:t>
            </a:r>
          </a:p>
        </p:txBody>
      </p:sp>
      <p:sp>
        <p:nvSpPr>
          <p:cNvPr id="3" name="Объект 2">
            <a:extLst>
              <a:ext uri="{FF2B5EF4-FFF2-40B4-BE49-F238E27FC236}">
                <a16:creationId xmlns:a16="http://schemas.microsoft.com/office/drawing/2014/main" id="{FE6A0D49-232F-45E7-BFF9-6541DE2F5C96}"/>
              </a:ext>
            </a:extLst>
          </p:cNvPr>
          <p:cNvSpPr>
            <a:spLocks noGrp="1"/>
          </p:cNvSpPr>
          <p:nvPr>
            <p:ph idx="1"/>
          </p:nvPr>
        </p:nvSpPr>
        <p:spPr>
          <a:xfrm>
            <a:off x="680322" y="2336873"/>
            <a:ext cx="6465546" cy="3599316"/>
          </a:xfrm>
        </p:spPr>
        <p:txBody>
          <a:bodyPr>
            <a:normAutofit/>
          </a:bodyPr>
          <a:lstStyle/>
          <a:p>
            <a:r>
              <a:rPr lang="ru-RU" sz="2800" b="1" dirty="0"/>
              <a:t>Сточные воды </a:t>
            </a:r>
            <a:r>
              <a:rPr lang="ru-RU" sz="2800" dirty="0"/>
              <a:t>- это воды, которые используются в бытовом хозяйстве, в промышленности или на другие нужды. Они загрязнены различными примесями и имеют измененный химический состав.</a:t>
            </a:r>
          </a:p>
        </p:txBody>
      </p:sp>
      <p:pic>
        <p:nvPicPr>
          <p:cNvPr id="4" name="Рисунок 3">
            <a:extLst>
              <a:ext uri="{FF2B5EF4-FFF2-40B4-BE49-F238E27FC236}">
                <a16:creationId xmlns:a16="http://schemas.microsoft.com/office/drawing/2014/main" id="{054F7C95-A45A-406F-9B05-4E594FF139C3}"/>
              </a:ext>
            </a:extLst>
          </p:cNvPr>
          <p:cNvPicPr>
            <a:picLocks noChangeAspect="1"/>
          </p:cNvPicPr>
          <p:nvPr/>
        </p:nvPicPr>
        <p:blipFill>
          <a:blip r:embed="rId2"/>
          <a:stretch>
            <a:fillRect/>
          </a:stretch>
        </p:blipFill>
        <p:spPr>
          <a:xfrm>
            <a:off x="7626350" y="2470574"/>
            <a:ext cx="4001779" cy="2650067"/>
          </a:xfrm>
          <a:prstGeom prst="rect">
            <a:avLst/>
          </a:prstGeom>
        </p:spPr>
      </p:pic>
    </p:spTree>
    <p:extLst>
      <p:ext uri="{BB962C8B-B14F-4D97-AF65-F5344CB8AC3E}">
        <p14:creationId xmlns:p14="http://schemas.microsoft.com/office/powerpoint/2010/main" val="174999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A9848A-6A96-438E-9230-718AEDDA0080}"/>
              </a:ext>
            </a:extLst>
          </p:cNvPr>
          <p:cNvSpPr>
            <a:spLocks noGrp="1"/>
          </p:cNvSpPr>
          <p:nvPr>
            <p:ph type="title"/>
          </p:nvPr>
        </p:nvSpPr>
        <p:spPr/>
        <p:txBody>
          <a:bodyPr/>
          <a:lstStyle/>
          <a:p>
            <a:pPr algn="ctr"/>
            <a:r>
              <a:rPr lang="ru-RU" dirty="0"/>
              <a:t>Виды сточных вод</a:t>
            </a:r>
          </a:p>
        </p:txBody>
      </p:sp>
      <p:graphicFrame>
        <p:nvGraphicFramePr>
          <p:cNvPr id="4" name="Объект 3">
            <a:extLst>
              <a:ext uri="{FF2B5EF4-FFF2-40B4-BE49-F238E27FC236}">
                <a16:creationId xmlns:a16="http://schemas.microsoft.com/office/drawing/2014/main" id="{DC7A452D-15B4-4409-8D09-D0214B06EA3C}"/>
              </a:ext>
            </a:extLst>
          </p:cNvPr>
          <p:cNvGraphicFramePr>
            <a:graphicFrameLocks noGrp="1"/>
          </p:cNvGraphicFramePr>
          <p:nvPr>
            <p:ph idx="1"/>
            <p:extLst>
              <p:ext uri="{D42A27DB-BD31-4B8C-83A1-F6EECF244321}">
                <p14:modId xmlns:p14="http://schemas.microsoft.com/office/powerpoint/2010/main" val="417322166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74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5A643-280A-4846-BDF7-88E305E744B6}"/>
              </a:ext>
            </a:extLst>
          </p:cNvPr>
          <p:cNvSpPr>
            <a:spLocks noGrp="1"/>
          </p:cNvSpPr>
          <p:nvPr>
            <p:ph type="title"/>
          </p:nvPr>
        </p:nvSpPr>
        <p:spPr/>
        <p:txBody>
          <a:bodyPr/>
          <a:lstStyle/>
          <a:p>
            <a:pPr algn="ctr"/>
            <a:r>
              <a:rPr lang="ru-RU" dirty="0"/>
              <a:t>Место очистки сточных вод</a:t>
            </a:r>
          </a:p>
        </p:txBody>
      </p:sp>
      <p:sp>
        <p:nvSpPr>
          <p:cNvPr id="3" name="Объект 2">
            <a:extLst>
              <a:ext uri="{FF2B5EF4-FFF2-40B4-BE49-F238E27FC236}">
                <a16:creationId xmlns:a16="http://schemas.microsoft.com/office/drawing/2014/main" id="{1F97FCD2-88BB-4FFD-BEE1-AD77A66304E6}"/>
              </a:ext>
            </a:extLst>
          </p:cNvPr>
          <p:cNvSpPr>
            <a:spLocks noGrp="1"/>
          </p:cNvSpPr>
          <p:nvPr>
            <p:ph idx="1"/>
          </p:nvPr>
        </p:nvSpPr>
        <p:spPr>
          <a:xfrm>
            <a:off x="1097280" y="1845734"/>
            <a:ext cx="4795890" cy="4023360"/>
          </a:xfrm>
        </p:spPr>
        <p:txBody>
          <a:bodyPr/>
          <a:lstStyle/>
          <a:p>
            <a:r>
              <a:rPr lang="ru-RU" dirty="0"/>
              <a:t>Механические методы очистки сточных вод - грубые, они используются для удаления в первую очередь крупных загрязняющих частиц.</a:t>
            </a:r>
          </a:p>
          <a:p>
            <a:r>
              <a:rPr lang="ru-RU" dirty="0"/>
              <a:t>Извлечение из воды осевших или взвешенных нерастворимых частиц- главная задача механических методов.</a:t>
            </a:r>
          </a:p>
          <a:p>
            <a:endParaRPr lang="ru-RU" dirty="0"/>
          </a:p>
        </p:txBody>
      </p:sp>
      <p:pic>
        <p:nvPicPr>
          <p:cNvPr id="4" name="Рисунок 3">
            <a:extLst>
              <a:ext uri="{FF2B5EF4-FFF2-40B4-BE49-F238E27FC236}">
                <a16:creationId xmlns:a16="http://schemas.microsoft.com/office/drawing/2014/main" id="{E6EADB12-F69C-4561-A54E-4E14FA24326C}"/>
              </a:ext>
            </a:extLst>
          </p:cNvPr>
          <p:cNvPicPr>
            <a:picLocks noChangeAspect="1"/>
          </p:cNvPicPr>
          <p:nvPr/>
        </p:nvPicPr>
        <p:blipFill>
          <a:blip r:embed="rId2"/>
          <a:stretch>
            <a:fillRect/>
          </a:stretch>
        </p:blipFill>
        <p:spPr>
          <a:xfrm>
            <a:off x="6298831" y="1845734"/>
            <a:ext cx="4856849" cy="4485217"/>
          </a:xfrm>
          <a:prstGeom prst="rect">
            <a:avLst/>
          </a:prstGeom>
        </p:spPr>
      </p:pic>
    </p:spTree>
    <p:extLst>
      <p:ext uri="{BB962C8B-B14F-4D97-AF65-F5344CB8AC3E}">
        <p14:creationId xmlns:p14="http://schemas.microsoft.com/office/powerpoint/2010/main" val="134935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5A643-280A-4846-BDF7-88E305E744B6}"/>
              </a:ext>
            </a:extLst>
          </p:cNvPr>
          <p:cNvSpPr>
            <a:spLocks noGrp="1"/>
          </p:cNvSpPr>
          <p:nvPr>
            <p:ph type="title"/>
          </p:nvPr>
        </p:nvSpPr>
        <p:spPr/>
        <p:txBody>
          <a:bodyPr/>
          <a:lstStyle/>
          <a:p>
            <a:pPr algn="ctr"/>
            <a:r>
              <a:rPr lang="ru-RU" dirty="0"/>
              <a:t>Место очистки сточных вод</a:t>
            </a:r>
          </a:p>
        </p:txBody>
      </p:sp>
      <p:sp>
        <p:nvSpPr>
          <p:cNvPr id="3" name="Объект 2">
            <a:extLst>
              <a:ext uri="{FF2B5EF4-FFF2-40B4-BE49-F238E27FC236}">
                <a16:creationId xmlns:a16="http://schemas.microsoft.com/office/drawing/2014/main" id="{1F97FCD2-88BB-4FFD-BEE1-AD77A66304E6}"/>
              </a:ext>
            </a:extLst>
          </p:cNvPr>
          <p:cNvSpPr>
            <a:spLocks noGrp="1"/>
          </p:cNvSpPr>
          <p:nvPr>
            <p:ph idx="1"/>
          </p:nvPr>
        </p:nvSpPr>
        <p:spPr>
          <a:xfrm>
            <a:off x="1097280" y="1845734"/>
            <a:ext cx="4795890" cy="4023360"/>
          </a:xfrm>
        </p:spPr>
        <p:txBody>
          <a:bodyPr/>
          <a:lstStyle/>
          <a:p>
            <a:r>
              <a:rPr lang="ru-RU" dirty="0"/>
              <a:t>Химическая очистка сточных вод</a:t>
            </a:r>
          </a:p>
          <a:p>
            <a:r>
              <a:rPr lang="ru-RU" dirty="0"/>
              <a:t>Это введение специальных реагентов в очищаемую сточную воду.</a:t>
            </a:r>
          </a:p>
          <a:p>
            <a:r>
              <a:rPr lang="ru-RU" dirty="0"/>
              <a:t>Реагенты обеспечивают химические окислительно-восстановительные реакции.</a:t>
            </a:r>
          </a:p>
          <a:p>
            <a:r>
              <a:rPr lang="ru-RU" dirty="0"/>
              <a:t>В результате загрязнения выпадают на дно в виде осадка либо удаляются в виде летучих газов в ходе необратимых реакций.</a:t>
            </a:r>
          </a:p>
          <a:p>
            <a:endParaRPr lang="ru-RU" dirty="0"/>
          </a:p>
        </p:txBody>
      </p:sp>
      <p:pic>
        <p:nvPicPr>
          <p:cNvPr id="5" name="Рисунок 4">
            <a:extLst>
              <a:ext uri="{FF2B5EF4-FFF2-40B4-BE49-F238E27FC236}">
                <a16:creationId xmlns:a16="http://schemas.microsoft.com/office/drawing/2014/main" id="{24BE6D8C-46F4-4332-B482-EFD52D04625A}"/>
              </a:ext>
            </a:extLst>
          </p:cNvPr>
          <p:cNvPicPr>
            <a:picLocks noChangeAspect="1"/>
          </p:cNvPicPr>
          <p:nvPr/>
        </p:nvPicPr>
        <p:blipFill>
          <a:blip r:embed="rId2"/>
          <a:stretch>
            <a:fillRect/>
          </a:stretch>
        </p:blipFill>
        <p:spPr>
          <a:xfrm>
            <a:off x="6358837" y="1845734"/>
            <a:ext cx="5452163" cy="3474913"/>
          </a:xfrm>
          <a:prstGeom prst="rect">
            <a:avLst/>
          </a:prstGeom>
        </p:spPr>
      </p:pic>
    </p:spTree>
    <p:extLst>
      <p:ext uri="{BB962C8B-B14F-4D97-AF65-F5344CB8AC3E}">
        <p14:creationId xmlns:p14="http://schemas.microsoft.com/office/powerpoint/2010/main" val="277530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5A643-280A-4846-BDF7-88E305E744B6}"/>
              </a:ext>
            </a:extLst>
          </p:cNvPr>
          <p:cNvSpPr>
            <a:spLocks noGrp="1"/>
          </p:cNvSpPr>
          <p:nvPr>
            <p:ph type="title"/>
          </p:nvPr>
        </p:nvSpPr>
        <p:spPr/>
        <p:txBody>
          <a:bodyPr/>
          <a:lstStyle/>
          <a:p>
            <a:pPr algn="ctr"/>
            <a:r>
              <a:rPr lang="ru-RU" dirty="0"/>
              <a:t>Место очистки сточных вод</a:t>
            </a:r>
          </a:p>
        </p:txBody>
      </p:sp>
      <p:sp>
        <p:nvSpPr>
          <p:cNvPr id="3" name="Объект 2">
            <a:extLst>
              <a:ext uri="{FF2B5EF4-FFF2-40B4-BE49-F238E27FC236}">
                <a16:creationId xmlns:a16="http://schemas.microsoft.com/office/drawing/2014/main" id="{1F97FCD2-88BB-4FFD-BEE1-AD77A66304E6}"/>
              </a:ext>
            </a:extLst>
          </p:cNvPr>
          <p:cNvSpPr>
            <a:spLocks noGrp="1"/>
          </p:cNvSpPr>
          <p:nvPr>
            <p:ph idx="1"/>
          </p:nvPr>
        </p:nvSpPr>
        <p:spPr>
          <a:xfrm>
            <a:off x="1097280" y="1845734"/>
            <a:ext cx="4795890" cy="4023360"/>
          </a:xfrm>
        </p:spPr>
        <p:txBody>
          <a:bodyPr/>
          <a:lstStyle/>
          <a:p>
            <a:r>
              <a:rPr lang="ru-RU" dirty="0"/>
              <a:t>Биохимическая (биологическая) очистка основана на окислении растворённых в стоках загрязнений микроорганизмами, которые способны на протяжении своей жизнедеятельности выполнять минерализацию органических веществ и очищать стоки.</a:t>
            </a:r>
          </a:p>
        </p:txBody>
      </p:sp>
      <p:pic>
        <p:nvPicPr>
          <p:cNvPr id="4" name="Рисунок 3">
            <a:extLst>
              <a:ext uri="{FF2B5EF4-FFF2-40B4-BE49-F238E27FC236}">
                <a16:creationId xmlns:a16="http://schemas.microsoft.com/office/drawing/2014/main" id="{024C9388-8B95-47ED-9AD4-464DA1B7271B}"/>
              </a:ext>
            </a:extLst>
          </p:cNvPr>
          <p:cNvPicPr>
            <a:picLocks noChangeAspect="1"/>
          </p:cNvPicPr>
          <p:nvPr/>
        </p:nvPicPr>
        <p:blipFill>
          <a:blip r:embed="rId2"/>
          <a:stretch>
            <a:fillRect/>
          </a:stretch>
        </p:blipFill>
        <p:spPr>
          <a:xfrm>
            <a:off x="5893170" y="1845734"/>
            <a:ext cx="6199987" cy="3649135"/>
          </a:xfrm>
          <a:prstGeom prst="rect">
            <a:avLst/>
          </a:prstGeom>
        </p:spPr>
      </p:pic>
    </p:spTree>
    <p:extLst>
      <p:ext uri="{BB962C8B-B14F-4D97-AF65-F5344CB8AC3E}">
        <p14:creationId xmlns:p14="http://schemas.microsoft.com/office/powerpoint/2010/main" val="3368802393"/>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Другая 1">
      <a:majorFont>
        <a:latin typeface="Times New Roman"/>
        <a:ea typeface=""/>
        <a:cs typeface=""/>
      </a:majorFont>
      <a:minorFont>
        <a:latin typeface="Times New Roman"/>
        <a:ea typeface=""/>
        <a:cs typeface=""/>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142</TotalTime>
  <Words>888</Words>
  <Application>Microsoft Office PowerPoint</Application>
  <PresentationFormat>Широкоэкранный</PresentationFormat>
  <Paragraphs>139</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Calibri</vt:lpstr>
      <vt:lpstr>Times New Roman</vt:lpstr>
      <vt:lpstr>Ретро</vt:lpstr>
      <vt:lpstr>Очистка сточных вод в хозяйственно-бытовых условиях</vt:lpstr>
      <vt:lpstr>АКТУАЛЬНОСТЬ</vt:lpstr>
      <vt:lpstr>ОБЪЕКТ И ПРЕДМЕТ</vt:lpstr>
      <vt:lpstr>ЦЕЛЬ И ЗАДАЧИ</vt:lpstr>
      <vt:lpstr> Понятие сточных вод</vt:lpstr>
      <vt:lpstr>Виды сточных вод</vt:lpstr>
      <vt:lpstr>Место очистки сточных вод</vt:lpstr>
      <vt:lpstr>Место очистки сточных вод</vt:lpstr>
      <vt:lpstr>Место очистки сточных вод</vt:lpstr>
      <vt:lpstr>Анализ эффективности  очистки сточных вод города Армавира</vt:lpstr>
      <vt:lpstr>Оценка эффективности  очистки сточных вод города Армавира</vt:lpstr>
      <vt:lpstr>Экспериментальная часть</vt:lpstr>
      <vt:lpstr>Экспериментальная часть</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Бюджетные системы РФ, уровни и источники финансирования</dc:title>
  <dc:creator>Admin</dc:creator>
  <cp:lastModifiedBy>Admin</cp:lastModifiedBy>
  <cp:revision>4</cp:revision>
  <dcterms:created xsi:type="dcterms:W3CDTF">2023-11-19T19:13:37Z</dcterms:created>
  <dcterms:modified xsi:type="dcterms:W3CDTF">2023-12-03T13:39:11Z</dcterms:modified>
</cp:coreProperties>
</file>