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5" r:id="rId10"/>
    <p:sldId id="264" r:id="rId11"/>
    <p:sldId id="266" r:id="rId12"/>
    <p:sldId id="268" r:id="rId13"/>
    <p:sldId id="270" r:id="rId14"/>
    <p:sldId id="271" r:id="rId15"/>
    <p:sldId id="272" r:id="rId16"/>
    <p:sldId id="273" r:id="rId17"/>
    <p:sldId id="274" r:id="rId18"/>
    <p:sldId id="276" r:id="rId19"/>
  </p:sldIdLst>
  <p:sldSz cx="12192000" cy="6858000"/>
  <p:notesSz cx="6858000" cy="12192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BBE3"/>
    <a:srgbClr val="FF3399"/>
    <a:srgbClr val="56565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59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CB378-4195-4E55-B1C5-CE4B56E00D22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5152B-1E74-4448-9326-E095FCE51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5152B-1E74-4448-9326-E095FCE5178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524000" y="1322962"/>
            <a:ext cx="9144000" cy="2187001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 algn="ctr">
              <a:lnSpc>
                <a:spcPct val="130000"/>
              </a:lnSpc>
              <a:defRPr sz="6000">
                <a:latin typeface="Calibri Light" panose="020F0302020204030204"/>
                <a:ea typeface="Calibri Light" panose="020F0302020204030204"/>
                <a:cs typeface="Calibri Light" panose="020F0302020204030204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defRPr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Group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5"/>
          </p:nvPr>
        </p:nvSpPr>
        <p:spPr>
          <a:xfrm>
            <a:off x="838200" y="551543"/>
            <a:ext cx="10515600" cy="555897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>
              <a:defRPr sz="4400" b="1">
                <a:latin typeface="Calibri Light" panose="020F0302020204030204"/>
                <a:ea typeface="Calibri Light" panose="020F0302020204030204"/>
                <a:cs typeface="Calibri Light" panose="020F0302020204030204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477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defRPr>
            </a:lvl1pPr>
            <a:lvl2pPr lvl="1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defRPr>
            </a:lvl2pPr>
            <a:lvl3pPr lvl="2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defRPr>
            </a:lvl3pPr>
            <a:lvl4pPr lvl="3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defRPr>
            </a:lvl4pPr>
            <a:lvl5pPr lvl="4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defRPr>
            </a:lvl5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 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31850" y="3750945"/>
            <a:ext cx="9843135" cy="811529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lvl="0"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 algn="ctr">
              <a:defRPr sz="4400" b="0">
                <a:latin typeface="Calibri Light" panose="020F0302020204030204"/>
                <a:ea typeface="Calibri Light" panose="020F0302020204030204"/>
                <a:cs typeface="Calibri Light" panose="020F0302020204030204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>
              <a:defRPr sz="4400" b="0" i="0"/>
            </a:lvl1pPr>
          </a:lstStyle>
          <a:p>
            <a:r>
              <a:t>Click to edit Master title style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477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defRPr>
            </a:lvl1pPr>
            <a:lvl2pPr lvl="1"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defRPr>
            </a:lvl2pPr>
            <a:lvl3pPr lvl="2"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defRPr>
            </a:lvl3pPr>
            <a:lvl4pPr lvl="3"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defRPr>
            </a:lvl4pPr>
            <a:lvl5pPr lvl="4"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defRPr>
            </a:lvl5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59817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>
              <a:lnSpc>
                <a:spcPct val="150000"/>
              </a:lnSpc>
              <a:defRPr sz="2800" b="0" i="0" u="none" strike="noStrike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defRPr>
            </a:lvl1pPr>
            <a:lvl2pPr lvl="1"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lvl="2"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lvl="3"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lvl="4"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>
              <a:defRPr sz="4400"/>
            </a:lvl1pPr>
          </a:lstStyle>
          <a:p>
            <a:r>
              <a:t>Click to edit Master title style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839788" y="1744960"/>
            <a:ext cx="5157787" cy="82391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>
                <a:latin typeface="Calibri Light" panose="020F0302020204030204"/>
                <a:ea typeface="Calibri Light" panose="020F0302020204030204"/>
                <a:cs typeface="Calibri Light" panose="020F0302020204030204"/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839788" y="2615609"/>
            <a:ext cx="5157787" cy="357405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body" idx="3"/>
          </p:nvPr>
        </p:nvSpPr>
        <p:spPr>
          <a:xfrm>
            <a:off x="6172200" y="1744960"/>
            <a:ext cx="5183187" cy="82391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>
                <a:latin typeface="Calibri Light" panose="020F0302020204030204"/>
                <a:ea typeface="Calibri Light" panose="020F0302020204030204"/>
                <a:cs typeface="Calibri Light" panose="020F0302020204030204"/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idx="4"/>
          </p:nvPr>
        </p:nvSpPr>
        <p:spPr>
          <a:xfrm>
            <a:off x="6172200" y="2615609"/>
            <a:ext cx="5183187" cy="357405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>
              <a:defRPr sz="3200" b="0">
                <a:latin typeface="Calibri Light" panose="020F0302020204030204"/>
                <a:ea typeface="Calibri Light" panose="020F0302020204030204"/>
                <a:cs typeface="Calibri Light" panose="020F0302020204030204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5184000" y="766354"/>
            <a:ext cx="5817375" cy="5094446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2"/>
          </p:nvPr>
        </p:nvSpPr>
        <p:spPr>
          <a:xfrm>
            <a:off x="651827" y="2057400"/>
            <a:ext cx="4165200" cy="3811588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lnSpc>
                <a:spcPct val="150000"/>
              </a:lnSpc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9824484" y="365125"/>
            <a:ext cx="1529316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defPPr/>
            <a:lvl1pPr lvl="0">
              <a:defRPr sz="4400"/>
            </a:lvl1pPr>
          </a:lstStyle>
          <a:p>
            <a:r>
              <a:t>Click to edit Master title style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8879958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BBE3">
            <a:alpha val="34000"/>
          </a:srgbClr>
        </a:soli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2286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defPPr/>
      <a:lvl1pPr lvl="0" algn="l">
        <a:lnSpc>
          <a:spcPct val="90000"/>
        </a:lnSpc>
        <a:buNone/>
        <a:defRPr sz="4000">
          <a:solidFill>
            <a:schemeClr val="tx1"/>
          </a:solidFill>
          <a:latin typeface="Calibri Light" panose="020F0302020204030204"/>
          <a:ea typeface="Calibri Light" panose="020F0302020204030204"/>
          <a:cs typeface="Calibri Light" panose="020F0302020204030204"/>
        </a:defRPr>
      </a:lvl1pPr>
    </p:titleStyle>
    <p:bodyStyle>
      <a:defPPr/>
      <a:lvl1pPr marL="0" marR="0" lvl="0" indent="0" algn="l">
        <a:lnSpc>
          <a:spcPct val="90000"/>
        </a:lnSpc>
        <a:spcBef>
          <a:spcPts val="1000"/>
        </a:spcBef>
        <a:spcAft>
          <a:spcPts val="0"/>
        </a:spcAft>
        <a:buFont typeface="Arial" panose="020B0604020202020204"/>
        <a:buNone/>
        <a:defRPr sz="2800" b="0">
          <a:solidFill>
            <a:schemeClr val="tx1"/>
          </a:solidFill>
          <a:latin typeface="Calibri Light" panose="020F0302020204030204"/>
          <a:ea typeface="Calibri Light" panose="020F0302020204030204"/>
          <a:cs typeface="Calibri Light" panose="020F0302020204030204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2400" baseline="0">
          <a:solidFill>
            <a:schemeClr val="tx1"/>
          </a:solidFill>
          <a:latin typeface="Calibri Light" panose="020F0302020204030204"/>
          <a:ea typeface="Calibri Light" panose="020F0302020204030204"/>
          <a:cs typeface="Calibri Light" panose="020F0302020204030204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2000" baseline="0">
          <a:solidFill>
            <a:schemeClr val="tx1"/>
          </a:solidFill>
          <a:latin typeface="Calibri Light" panose="020F0302020204030204"/>
          <a:ea typeface="Calibri Light" panose="020F0302020204030204"/>
          <a:cs typeface="Calibri Light" panose="020F0302020204030204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 baseline="0">
          <a:solidFill>
            <a:schemeClr val="tx1"/>
          </a:solidFill>
          <a:latin typeface="Calibri Light" panose="020F0302020204030204"/>
          <a:ea typeface="Calibri Light" panose="020F0302020204030204"/>
          <a:cs typeface="Calibri Light" panose="020F0302020204030204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 baseline="0">
          <a:solidFill>
            <a:schemeClr val="tx1"/>
          </a:solidFill>
          <a:latin typeface="Calibri Light" panose="020F0302020204030204"/>
          <a:ea typeface="Calibri Light" panose="020F0302020204030204"/>
          <a:cs typeface="Calibri Light" panose="020F0302020204030204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file:///C:\Users\&#1071;\AppData\Local\Temp\wps\INetCache\c8565f73db15a0862617ba9728b522f6" TargetMode="External"/><Relationship Id="rId5" Type="http://schemas.openxmlformats.org/officeDocument/2006/relationships/image" Target="NULL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file:///C:\Users\&#1071;\AppData\Local\Temp\wps\INetCache\c8565f73db15a0862617ba9728b522f6" TargetMode="Externa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през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905"/>
            <a:ext cx="12192000" cy="6853555"/>
          </a:xfrm>
          <a:prstGeom prst="rect">
            <a:avLst/>
          </a:prstGeom>
        </p:spPr>
      </p:pic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731520" y="365125"/>
            <a:ext cx="5440680" cy="72263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/>
            <a:r>
              <a:rPr sz="2000" b="1">
                <a:latin typeface="+mj-lt"/>
                <a:ea typeface="Arial" panose="020B0604020202020204"/>
                <a:cs typeface="+mj-lt"/>
              </a:rPr>
              <a:t>МАОУ СОШ №22</a:t>
            </a:r>
            <a:br>
              <a:rPr sz="2000" b="1">
                <a:latin typeface="+mj-lt"/>
                <a:ea typeface="Arial" panose="020B0604020202020204"/>
                <a:cs typeface="+mj-lt"/>
              </a:rPr>
            </a:br>
            <a:r>
              <a:rPr sz="2000" b="1">
                <a:latin typeface="+mj-lt"/>
                <a:ea typeface="Arial" panose="020B0604020202020204"/>
                <a:cs typeface="+mj-lt"/>
              </a:rPr>
              <a:t>ЦДО «Детский технопарк «Кванториум-Тамбов»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840105" y="1744979"/>
            <a:ext cx="10515600" cy="82359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 sz="3200" b="0" i="1">
                <a:latin typeface="+mj-lt"/>
                <a:ea typeface="Arial" panose="020B0604020202020204"/>
                <a:cs typeface="+mj-lt"/>
              </a:rPr>
              <a:t>Тема проекта: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840105" y="2615565"/>
            <a:ext cx="10652125" cy="1635760"/>
          </a:xfrm>
          <a:prstGeom prst="rect">
            <a:avLst/>
          </a:prstGeom>
        </p:spPr>
        <p:txBody>
          <a:bodyPr>
            <a:normAutofit fontScale="97500"/>
          </a:bodyPr>
          <a:lstStyle>
            <a:defPPr/>
            <a:lvl1pPr lvl="0"/>
          </a:lstStyle>
          <a:p>
            <a:pPr algn="ctr"/>
            <a:r>
              <a:rPr lang="ru-RU" sz="5760" b="1" dirty="0" smtClean="0">
                <a:latin typeface="+mj-lt"/>
                <a:ea typeface="Arial" panose="020B0604020202020204"/>
                <a:cs typeface="+mj-lt"/>
              </a:rPr>
              <a:t>«Таблетница с мобильным приложением</a:t>
            </a:r>
            <a:r>
              <a:rPr sz="5760" b="1" dirty="0" smtClean="0">
                <a:latin typeface="+mj-lt"/>
                <a:ea typeface="Arial" panose="020B0604020202020204"/>
                <a:cs typeface="+mj-lt"/>
              </a:rPr>
              <a:t>»</a:t>
            </a:r>
            <a:endParaRPr sz="5760" b="1" dirty="0">
              <a:latin typeface="+mj-lt"/>
              <a:ea typeface="Arial" panose="020B0604020202020204"/>
              <a:cs typeface="+mj-lt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body" idx="3"/>
          </p:nvPr>
        </p:nvSpPr>
        <p:spPr>
          <a:xfrm>
            <a:off x="7200900" y="365125"/>
            <a:ext cx="4291330" cy="448944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/>
            <a:r>
              <a:rPr sz="2000">
                <a:latin typeface="+mj-lt"/>
                <a:ea typeface="Arial" panose="020B0604020202020204"/>
                <a:cs typeface="+mj-lt"/>
              </a:rPr>
              <a:t>МАОУ СОШ №5 им. Ю. А. Гагарина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4"/>
          </p:nvPr>
        </p:nvSpPr>
        <p:spPr>
          <a:xfrm>
            <a:off x="840105" y="4809490"/>
            <a:ext cx="5080635" cy="137033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sz="2000" dirty="0" err="1">
                <a:latin typeface="+mj-lt"/>
                <a:ea typeface="Arial" panose="020B0604020202020204"/>
                <a:cs typeface="+mj-lt"/>
              </a:rPr>
              <a:t>Проект</a:t>
            </a:r>
            <a:r>
              <a:rPr sz="2000" dirty="0">
                <a:latin typeface="+mj-lt"/>
                <a:ea typeface="Arial" panose="020B0604020202020204"/>
                <a:cs typeface="+mj-lt"/>
              </a:rPr>
              <a:t> </a:t>
            </a:r>
            <a:r>
              <a:rPr sz="2000" dirty="0" err="1">
                <a:latin typeface="+mj-lt"/>
                <a:ea typeface="Arial" panose="020B0604020202020204"/>
                <a:cs typeface="+mj-lt"/>
              </a:rPr>
              <a:t>выполнила</a:t>
            </a:r>
            <a:r>
              <a:rPr sz="2000" dirty="0">
                <a:latin typeface="+mj-lt"/>
                <a:ea typeface="Arial" panose="020B0604020202020204"/>
                <a:cs typeface="+mj-lt"/>
              </a:rPr>
              <a:t>: </a:t>
            </a:r>
            <a:r>
              <a:rPr sz="2000" dirty="0" err="1">
                <a:latin typeface="+mj-lt"/>
                <a:ea typeface="Arial" panose="020B0604020202020204"/>
                <a:cs typeface="+mj-lt"/>
              </a:rPr>
              <a:t>Гамзатова</a:t>
            </a:r>
            <a:r>
              <a:rPr sz="2000" dirty="0">
                <a:latin typeface="+mj-lt"/>
                <a:ea typeface="Arial" panose="020B0604020202020204"/>
                <a:cs typeface="+mj-lt"/>
              </a:rPr>
              <a:t> </a:t>
            </a:r>
            <a:r>
              <a:rPr sz="2000" dirty="0" err="1">
                <a:latin typeface="+mj-lt"/>
                <a:ea typeface="Arial" panose="020B0604020202020204"/>
                <a:cs typeface="+mj-lt"/>
              </a:rPr>
              <a:t>Улганмеги</a:t>
            </a:r>
            <a:r>
              <a:rPr sz="2000" dirty="0">
                <a:latin typeface="+mj-lt"/>
                <a:ea typeface="Arial" panose="020B0604020202020204"/>
                <a:cs typeface="+mj-lt"/>
              </a:rPr>
              <a:t> А</a:t>
            </a:r>
            <a:r>
              <a:rPr lang="ru-RU" sz="2000" dirty="0">
                <a:latin typeface="+mj-lt"/>
                <a:ea typeface="Arial" panose="020B0604020202020204"/>
                <a:cs typeface="+mj-lt"/>
              </a:rPr>
              <a:t>бдулкеримовна</a:t>
            </a:r>
            <a:endParaRPr sz="2000" dirty="0">
              <a:latin typeface="+mj-lt"/>
              <a:ea typeface="Arial" panose="020B0604020202020204"/>
              <a:cs typeface="+mj-lt"/>
            </a:endParaRPr>
          </a:p>
          <a:p>
            <a:r>
              <a:rPr lang="ru-RU" sz="2000" dirty="0">
                <a:latin typeface="+mj-lt"/>
                <a:ea typeface="Arial" panose="020B0604020202020204"/>
                <a:cs typeface="+mj-lt"/>
              </a:rPr>
              <a:t>Руководитель проекта: Краснов Александр Дмитриевич</a:t>
            </a:r>
            <a:endParaRPr sz="2000" dirty="0">
              <a:latin typeface="+mj-lt"/>
              <a:ea typeface="Arial" panose="020B0604020202020204"/>
              <a:cs typeface="+mj-lt"/>
            </a:endParaRPr>
          </a:p>
          <a:p>
            <a:endParaRPr sz="2000" dirty="0">
              <a:latin typeface="+mj-lt"/>
              <a:ea typeface="Arial" panose="020B0604020202020204"/>
              <a:cs typeface="+mj-lt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4450080" y="814070"/>
            <a:ext cx="309879" cy="3683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10069830" y="6027420"/>
            <a:ext cx="1167130" cy="36830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sz="2800" b="1">
                <a:solidFill>
                  <a:schemeClr val="tx1"/>
                </a:solidFill>
                <a:latin typeface="+mj-lt"/>
                <a:ea typeface="Arial" panose="020B0604020202020204"/>
                <a:cs typeface="+mj-lt"/>
              </a:rPr>
              <a:t>202</a:t>
            </a:r>
            <a:r>
              <a:rPr lang="ru-RU" sz="2800" b="1">
                <a:solidFill>
                  <a:schemeClr val="tx1"/>
                </a:solidFill>
                <a:latin typeface="+mj-lt"/>
                <a:ea typeface="Arial" panose="020B0604020202020204"/>
                <a:cs typeface="+mj-lt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през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905"/>
            <a:ext cx="12192000" cy="6853555"/>
          </a:xfrm>
          <a:prstGeom prst="rect">
            <a:avLst/>
          </a:prstGeom>
        </p:spPr>
      </p:pic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5400" b="1" i="1">
                <a:latin typeface="+mj-lt"/>
                <a:ea typeface="Arial" panose="020B0604020202020204"/>
                <a:cs typeface="+mj-lt"/>
              </a:rPr>
              <a:t>Ход работы</a:t>
            </a:r>
            <a:r>
              <a:rPr lang="ru-RU" sz="5400" b="1" i="1">
                <a:latin typeface="+mj-lt"/>
                <a:ea typeface="Arial" panose="020B0604020202020204"/>
                <a:cs typeface="+mj-lt"/>
              </a:rPr>
              <a:t>: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840105" y="1744980"/>
            <a:ext cx="10515600" cy="823595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lang="ru-RU" sz="4000"/>
              <a:t>Изучение программы </a:t>
            </a:r>
            <a:r>
              <a:rPr lang="en-US" sz="4000"/>
              <a:t>Arduino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4"/>
          </p:nvPr>
        </p:nvSpPr>
        <p:spPr>
          <a:xfrm>
            <a:off x="6938010" y="2776220"/>
            <a:ext cx="4361815" cy="3850005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lang="en-US"/>
              <a:t>1. </a:t>
            </a:r>
            <a:r>
              <a:rPr lang="ru-RU" altLang="en-US"/>
              <a:t>Просмотр обучающих видеороликов, чтобы получить базовые навыки для создания проекта;</a:t>
            </a:r>
          </a:p>
          <a:p>
            <a:r>
              <a:rPr lang="ru-RU" altLang="en-US"/>
              <a:t>2. Создание простых устройств (подключение светодиода к плате </a:t>
            </a:r>
            <a:r>
              <a:rPr lang="en-US" altLang="en-US"/>
              <a:t>Arduino)</a:t>
            </a:r>
            <a:r>
              <a:rPr lang="ru-RU" altLang="en-US"/>
              <a:t> и написание к ним кода. </a:t>
            </a:r>
          </a:p>
          <a:p>
            <a:endParaRPr lang="ru-RU" altLang="en-US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rcRect r="14261"/>
          <a:stretch>
            <a:fillRect/>
          </a:stretch>
        </p:blipFill>
        <p:spPr>
          <a:xfrm>
            <a:off x="369570" y="3286760"/>
            <a:ext cx="3444240" cy="2356485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3810" y="3286760"/>
            <a:ext cx="2962910" cy="2699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през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0795"/>
            <a:ext cx="12192000" cy="6853555"/>
          </a:xfrm>
          <a:prstGeom prst="rect">
            <a:avLst/>
          </a:prstGeom>
        </p:spPr>
      </p:pic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5400" b="1" i="1">
                <a:latin typeface="+mj-lt"/>
                <a:ea typeface="Arial" panose="020B0604020202020204"/>
                <a:cs typeface="+mj-lt"/>
              </a:rPr>
              <a:t>Ход работы</a:t>
            </a:r>
            <a:r>
              <a:rPr lang="ru-RU" sz="5400" b="1" i="1">
                <a:latin typeface="+mj-lt"/>
                <a:ea typeface="Arial" panose="020B0604020202020204"/>
                <a:cs typeface="+mj-lt"/>
              </a:rPr>
              <a:t>: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868045" y="1690370"/>
            <a:ext cx="5280660" cy="132842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lang="ru-RU" sz="4000"/>
              <a:t>Изучение программы </a:t>
            </a:r>
            <a:r>
              <a:rPr lang="en-US" sz="4000"/>
              <a:t>MIT App Inventor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4"/>
          </p:nvPr>
        </p:nvSpPr>
        <p:spPr>
          <a:xfrm>
            <a:off x="405130" y="3180080"/>
            <a:ext cx="5606415" cy="3287395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lang="en-US"/>
              <a:t>1</a:t>
            </a:r>
            <a:r>
              <a:rPr lang="ru-RU"/>
              <a:t>. Просмотр обучающих видеороликов, чтобы получить базовые навыки для создания приложения;</a:t>
            </a:r>
          </a:p>
          <a:p>
            <a:r>
              <a:rPr lang="ru-RU"/>
              <a:t>2. Разбор базовых функций отдельно, чтобы использовать это в проекте. 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1140" y="594995"/>
            <a:ext cx="5088255" cy="263906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790" y="3477895"/>
            <a:ext cx="5354955" cy="2665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през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905" y="0"/>
            <a:ext cx="12192000" cy="6853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5400" b="1" i="1">
                <a:latin typeface="+mj-lt"/>
                <a:cs typeface="+mj-lt"/>
              </a:rPr>
              <a:t>Ход работы: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40105" y="1744980"/>
            <a:ext cx="10516235" cy="823595"/>
          </a:xfrm>
        </p:spPr>
        <p:txBody>
          <a:bodyPr>
            <a:normAutofit fontScale="97500"/>
          </a:bodyPr>
          <a:lstStyle/>
          <a:p>
            <a:r>
              <a:rPr lang="ru-RU" altLang="en-US" sz="4000" dirty="0"/>
              <a:t>Создание кода в программе </a:t>
            </a:r>
            <a:r>
              <a:rPr lang="en-US" altLang="en-US" sz="4000" dirty="0"/>
              <a:t>Arduino </a:t>
            </a:r>
            <a:r>
              <a:rPr lang="ru-RU" altLang="en-US" sz="4000" dirty="0"/>
              <a:t>для проекта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r="3299" b="20909"/>
          <a:stretch>
            <a:fillRect/>
          </a:stretch>
        </p:blipFill>
        <p:spPr bwMode="auto">
          <a:xfrm>
            <a:off x="862372" y="2749144"/>
            <a:ext cx="9474400" cy="363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през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0795"/>
            <a:ext cx="12192000" cy="6853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5400" b="1" i="1">
                <a:latin typeface="+mj-lt"/>
                <a:cs typeface="+mj-lt"/>
              </a:rPr>
              <a:t>Ход работы: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40105" y="1744980"/>
            <a:ext cx="10515600" cy="823595"/>
          </a:xfrm>
        </p:spPr>
        <p:txBody>
          <a:bodyPr/>
          <a:lstStyle/>
          <a:p>
            <a:r>
              <a:rPr lang="ru-RU" altLang="en-US" sz="4000"/>
              <a:t>Создание устройства</a:t>
            </a:r>
          </a:p>
        </p:txBody>
      </p:sp>
      <p:pic>
        <p:nvPicPr>
          <p:cNvPr id="100" name="Изображение 99"/>
          <p:cNvPicPr/>
          <p:nvPr/>
        </p:nvPicPr>
        <p:blipFill>
          <a:blip r:embed="rId3"/>
          <a:stretch>
            <a:fillRect/>
          </a:stretch>
        </p:blipFill>
        <p:spPr>
          <a:xfrm>
            <a:off x="4782820" y="3181350"/>
            <a:ext cx="3140710" cy="2084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Изображение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1202055" y="4317365"/>
            <a:ext cx="3048000" cy="203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Изображение 101"/>
          <p:cNvPicPr/>
          <p:nvPr/>
        </p:nvPicPr>
        <p:blipFill>
          <a:blip r:embed="rId5" r:link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50555" y="4548505"/>
            <a:ext cx="3258820" cy="2077720"/>
          </a:xfrm>
          <a:prstGeom prst="rect">
            <a:avLst/>
          </a:prstGeom>
        </p:spPr>
      </p:pic>
      <p:pic>
        <p:nvPicPr>
          <p:cNvPr id="103" name="Изображение 102"/>
          <p:cNvPicPr/>
          <p:nvPr/>
        </p:nvPicPr>
        <p:blipFill>
          <a:blip r:embed="rId8"/>
          <a:stretch>
            <a:fillRect/>
          </a:stretch>
        </p:blipFill>
        <p:spPr>
          <a:xfrm>
            <a:off x="5959475" y="567055"/>
            <a:ext cx="2678430" cy="20586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Изображение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020810" y="2063115"/>
            <a:ext cx="2613025" cy="1902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през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0795"/>
            <a:ext cx="12192000" cy="6853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5400" b="1" i="1">
                <a:latin typeface="+mj-lt"/>
                <a:cs typeface="+mj-lt"/>
              </a:rPr>
              <a:t>Ход работы: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40105" y="1744980"/>
            <a:ext cx="10515600" cy="823595"/>
          </a:xfrm>
        </p:spPr>
        <p:txBody>
          <a:bodyPr>
            <a:normAutofit fontScale="90000"/>
          </a:bodyPr>
          <a:lstStyle/>
          <a:p>
            <a:r>
              <a:rPr lang="ru-RU" altLang="en-US" sz="4000"/>
              <a:t>Создание приложения в программе </a:t>
            </a:r>
            <a:r>
              <a:rPr lang="en-US" altLang="en-US" sz="4000"/>
              <a:t>MIT App Inventor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3024554"/>
            <a:ext cx="1781908" cy="284015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b="14205"/>
          <a:stretch>
            <a:fillRect/>
          </a:stretch>
        </p:blipFill>
        <p:spPr bwMode="auto">
          <a:xfrm>
            <a:off x="5171048" y="2618936"/>
            <a:ext cx="2088000" cy="378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b="13247"/>
          <a:stretch>
            <a:fillRect/>
          </a:stretch>
        </p:blipFill>
        <p:spPr bwMode="auto">
          <a:xfrm>
            <a:off x="739726" y="2618935"/>
            <a:ext cx="2088000" cy="382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па\Downloads\2024-01-18_21-37-34.png"/>
          <p:cNvPicPr>
            <a:picLocks noChangeAspect="1" noChangeArrowheads="1"/>
          </p:cNvPicPr>
          <p:nvPr/>
        </p:nvPicPr>
        <p:blipFill>
          <a:blip r:embed="rId6"/>
          <a:srcRect l="16889" r="10969" b="14460"/>
          <a:stretch>
            <a:fillRect/>
          </a:stretch>
        </p:blipFill>
        <p:spPr bwMode="auto">
          <a:xfrm>
            <a:off x="7948247" y="3130147"/>
            <a:ext cx="1688122" cy="2173373"/>
          </a:xfrm>
          <a:prstGeom prst="rect">
            <a:avLst/>
          </a:prstGeom>
          <a:noFill/>
        </p:spPr>
      </p:pic>
      <p:pic>
        <p:nvPicPr>
          <p:cNvPr id="4" name="Picture 2" descr="C:\Users\па\Downloads\2024-01-19_08-05-53.png"/>
          <p:cNvPicPr>
            <a:picLocks noChangeAspect="1" noChangeArrowheads="1"/>
          </p:cNvPicPr>
          <p:nvPr/>
        </p:nvPicPr>
        <p:blipFill>
          <a:blip r:embed="rId7"/>
          <a:srcRect l="8955" t="14802" r="9505" b="12927"/>
          <a:stretch>
            <a:fillRect/>
          </a:stretch>
        </p:blipFill>
        <p:spPr bwMode="auto">
          <a:xfrm>
            <a:off x="3052690" y="2616589"/>
            <a:ext cx="1996138" cy="308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през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0795"/>
            <a:ext cx="12192000" cy="6853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5400" b="1" i="1">
                <a:latin typeface="+mj-lt"/>
                <a:cs typeface="+mj-lt"/>
              </a:rPr>
              <a:t>Ход работы: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40105" y="1744980"/>
            <a:ext cx="10515600" cy="823595"/>
          </a:xfrm>
        </p:spPr>
        <p:txBody>
          <a:bodyPr>
            <a:normAutofit fontScale="90000"/>
          </a:bodyPr>
          <a:lstStyle/>
          <a:p>
            <a:r>
              <a:rPr lang="ru-RU" altLang="en-US" sz="4000"/>
              <a:t>Создание приложения в программе </a:t>
            </a:r>
            <a:r>
              <a:rPr lang="en-US" altLang="en-US" sz="4000"/>
              <a:t>MIT App Inventor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7510390" y="3153947"/>
            <a:ext cx="38544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4000" b="1" dirty="0"/>
              <a:t>Работа с командой Клиент</a:t>
            </a:r>
            <a:r>
              <a:rPr lang="en-US" altLang="ru-RU" sz="4000" b="1" dirty="0"/>
              <a:t>Bluetooth</a:t>
            </a:r>
          </a:p>
        </p:txBody>
      </p:sp>
      <p:pic>
        <p:nvPicPr>
          <p:cNvPr id="3074" name="Picture 2" descr="C:\Users\па\Downloads\2024-01-18_21-33-2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9754" y="2616813"/>
            <a:ext cx="5832000" cy="3855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през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0795"/>
            <a:ext cx="12192000" cy="6853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5400" b="1" i="1">
                <a:latin typeface="+mj-lt"/>
                <a:cs typeface="+mj-lt"/>
              </a:rPr>
              <a:t>Ход работы: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40105" y="1744980"/>
            <a:ext cx="10515600" cy="823595"/>
          </a:xfrm>
        </p:spPr>
        <p:txBody>
          <a:bodyPr>
            <a:normAutofit fontScale="90000"/>
          </a:bodyPr>
          <a:lstStyle/>
          <a:p>
            <a:r>
              <a:rPr lang="ru-RU" altLang="en-US" sz="4000"/>
              <a:t>Создание приложения в программе </a:t>
            </a:r>
            <a:r>
              <a:rPr lang="en-US" altLang="en-US" sz="4000"/>
              <a:t>MIT App Inventor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469380" y="2802255"/>
            <a:ext cx="38544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4000" b="1"/>
              <a:t>Работа с функцией многоэкранного приложения</a:t>
            </a:r>
            <a:endParaRPr lang="en-US" altLang="ru-RU" sz="4000" b="1"/>
          </a:p>
        </p:txBody>
      </p:sp>
      <p:pic>
        <p:nvPicPr>
          <p:cNvPr id="2050" name="Picture 2" descr="C:\Users\па\Downloads\2024-01-19_08-05-01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679" y="3108960"/>
            <a:ext cx="5393204" cy="2509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през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0795"/>
            <a:ext cx="12192000" cy="6853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5400" b="1" i="1">
                <a:latin typeface="+mj-lt"/>
                <a:cs typeface="+mj-lt"/>
              </a:rPr>
              <a:t>Ход работы: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40105" y="1744980"/>
            <a:ext cx="10515600" cy="823595"/>
          </a:xfrm>
        </p:spPr>
        <p:txBody>
          <a:bodyPr>
            <a:normAutofit fontScale="90000"/>
          </a:bodyPr>
          <a:lstStyle/>
          <a:p>
            <a:r>
              <a:rPr lang="ru-RU" altLang="en-US" sz="4000"/>
              <a:t>Создание приложения в программе </a:t>
            </a:r>
            <a:r>
              <a:rPr lang="en-US" altLang="en-US" sz="4000"/>
              <a:t>MIT App Inventor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7145020" y="2767965"/>
            <a:ext cx="399796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4000" b="1"/>
              <a:t>Работа с </a:t>
            </a:r>
            <a:r>
              <a:rPr lang="en-US" altLang="ru-RU" sz="4000" b="1"/>
              <a:t>TinyDB - </a:t>
            </a:r>
            <a:r>
              <a:rPr lang="ru-RU" altLang="ru-RU" sz="4000" b="1"/>
              <a:t>постоянным хранилищем данных в приложении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85" y="2896870"/>
            <a:ext cx="6179820" cy="27463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през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0795"/>
            <a:ext cx="12192000" cy="6853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5676900"/>
          </a:xfrm>
        </p:spPr>
        <p:txBody>
          <a:bodyPr/>
          <a:lstStyle/>
          <a:p>
            <a:pPr algn="ctr"/>
            <a:r>
              <a:rPr lang="ru-RU" altLang="en-US" sz="7200" b="1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екстовое поле 1" descr="през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-22860"/>
            <a:ext cx="12192000" cy="6853555"/>
          </a:xfrm>
          <a:prstGeom prst="rect">
            <a:avLst/>
          </a:prstGeom>
        </p:spPr>
      </p:pic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840105" y="365125"/>
            <a:ext cx="6795135" cy="132587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5400" b="1" i="1">
                <a:latin typeface="+mj-lt"/>
                <a:ea typeface="Arial" panose="020B0604020202020204"/>
                <a:cs typeface="+mj-lt"/>
              </a:rPr>
              <a:t>П</a:t>
            </a:r>
            <a:r>
              <a:rPr sz="5400" b="1">
                <a:latin typeface="+mj-lt"/>
                <a:ea typeface="Arial" panose="020B0604020202020204"/>
                <a:cs typeface="+mj-lt"/>
              </a:rPr>
              <a:t>роблематизация</a:t>
            </a:r>
            <a:r>
              <a:rPr sz="5400" i="1">
                <a:latin typeface="+mj-lt"/>
                <a:ea typeface="Arial Black" panose="020B0A04020102020204"/>
                <a:cs typeface="+mj-lt"/>
              </a:rPr>
              <a:t> 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839788" y="1617785"/>
            <a:ext cx="7249135" cy="597878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lang="ru-RU" sz="3200" b="0" dirty="0">
                <a:latin typeface="+mj-lt"/>
                <a:cs typeface="Aharoni" pitchFamily="2" charset="-79"/>
              </a:rPr>
              <a:t>Т</a:t>
            </a:r>
            <a:r>
              <a:rPr lang="ru-RU" sz="3200" b="0" dirty="0" smtClean="0">
                <a:latin typeface="+mj-lt"/>
                <a:cs typeface="Aharoni" pitchFamily="2" charset="-79"/>
              </a:rPr>
              <a:t>ематика</a:t>
            </a:r>
            <a:r>
              <a:rPr sz="3200" b="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ru-RU" sz="3200" b="0" dirty="0" smtClean="0">
                <a:latin typeface="+mj-lt"/>
                <a:cs typeface="Aharoni" pitchFamily="2" charset="-79"/>
              </a:rPr>
              <a:t>моего</a:t>
            </a:r>
            <a:r>
              <a:rPr sz="3200" b="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ru-RU" sz="3200" b="0" dirty="0" smtClean="0">
                <a:latin typeface="+mj-lt"/>
                <a:cs typeface="Aharoni" pitchFamily="2" charset="-79"/>
              </a:rPr>
              <a:t>проекта</a:t>
            </a:r>
            <a:r>
              <a:rPr sz="3200" b="0" dirty="0" smtClean="0">
                <a:latin typeface="Aharoni" pitchFamily="2" charset="-79"/>
                <a:cs typeface="Aharoni" pitchFamily="2" charset="-79"/>
              </a:rPr>
              <a:t>:</a:t>
            </a:r>
            <a:r>
              <a:rPr lang="ru-RU" sz="3200" b="0" dirty="0" smtClean="0">
                <a:latin typeface="+mj-lt"/>
                <a:cs typeface="Aharoni" pitchFamily="2" charset="-79"/>
              </a:rPr>
              <a:t> Медицина </a:t>
            </a:r>
            <a:endParaRPr sz="3200" b="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11" name="Изображение 110"/>
          <p:cNvPicPr/>
          <p:nvPr/>
        </p:nvPicPr>
        <p:blipFill>
          <a:blip r:embed="rId3" r:link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" name="Изображение 112"/>
          <p:cNvPicPr/>
          <p:nvPr/>
        </p:nvPicPr>
        <p:blipFill>
          <a:blip r:embed="rId5" r:link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" name="Изображение 113"/>
          <p:cNvPicPr/>
          <p:nvPr/>
        </p:nvPicPr>
        <p:blipFill>
          <a:blip r:embed="rId6" r:link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" name="Изображение 114"/>
          <p:cNvPicPr/>
          <p:nvPr/>
        </p:nvPicPr>
        <p:blipFill>
          <a:blip r:embed="rId7" r:link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" name="Изображение 115"/>
          <p:cNvPicPr/>
          <p:nvPr/>
        </p:nvPicPr>
        <p:blipFill>
          <a:blip r:embed="rId8" r:link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7" name="Изображение 116"/>
          <p:cNvPicPr/>
          <p:nvPr/>
        </p:nvPicPr>
        <p:blipFill>
          <a:blip r:embed="rId9" r:link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" name="Изображение 117"/>
          <p:cNvPicPr/>
          <p:nvPr/>
        </p:nvPicPr>
        <p:blipFill>
          <a:blip r:embed="rId10" r:link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" name="Изображение 118"/>
          <p:cNvPicPr/>
          <p:nvPr/>
        </p:nvPicPr>
        <p:blipFill>
          <a:blip r:embed="rId11" r:link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880110" y="2658110"/>
            <a:ext cx="5215255" cy="2879725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l">
              <a:lnSpc>
                <a:spcPct val="100000"/>
              </a:lnSpc>
            </a:pPr>
            <a:r>
              <a:rPr lang="ru-RU" sz="3100" i="1" dirty="0">
                <a:latin typeface="+mj-lt"/>
                <a:cs typeface="Aharoni" pitchFamily="2" charset="-79"/>
              </a:rPr>
              <a:t> </a:t>
            </a:r>
            <a:r>
              <a:rPr lang="ru-RU" sz="3100" i="1" dirty="0" smtClean="0">
                <a:latin typeface="+mj-lt"/>
                <a:cs typeface="Aharoni" pitchFamily="2" charset="-79"/>
              </a:rPr>
              <a:t>          </a:t>
            </a:r>
            <a:r>
              <a:rPr lang="ru-RU" sz="2400" i="1" dirty="0" smtClean="0">
                <a:latin typeface="+mj-lt"/>
                <a:cs typeface="Aharoni" pitchFamily="2" charset="-79"/>
              </a:rPr>
              <a:t>  </a:t>
            </a:r>
            <a:r>
              <a:rPr lang="ru-RU" sz="2400" b="1" u="sng" dirty="0" smtClean="0">
                <a:latin typeface="+mj-lt"/>
                <a:cs typeface="Aharoni" pitchFamily="2" charset="-79"/>
              </a:rPr>
              <a:t>Домашняя аптечка</a:t>
            </a:r>
            <a:r>
              <a:rPr lang="ru-RU" sz="2400" i="1" dirty="0" smtClean="0">
                <a:latin typeface="+mj-lt"/>
                <a:cs typeface="Aharoni" pitchFamily="2" charset="-79"/>
              </a:rPr>
              <a:t> </a:t>
            </a:r>
            <a:r>
              <a:rPr lang="ru-RU" sz="2400" dirty="0" smtClean="0">
                <a:latin typeface="+mj-lt"/>
                <a:cs typeface="Aharoni" pitchFamily="2" charset="-79"/>
              </a:rPr>
              <a:t>– отдельная коробочка, которую мы используем в случае болезней. В ней обычно лежат часто используемые лекарства.</a:t>
            </a:r>
            <a:endParaRPr lang="ru-RU" sz="3100" dirty="0" smtClean="0">
              <a:latin typeface="+mj-lt"/>
              <a:cs typeface="Aharoni" pitchFamily="2" charset="-79"/>
            </a:endParaRPr>
          </a:p>
          <a:p>
            <a:pPr algn="l">
              <a:lnSpc>
                <a:spcPct val="100000"/>
              </a:lnSpc>
            </a:pPr>
            <a:r>
              <a:rPr lang="ru-RU" sz="3100" dirty="0" smtClean="0">
                <a:latin typeface="+mj-lt"/>
                <a:cs typeface="Aharoni" pitchFamily="2" charset="-79"/>
              </a:rPr>
              <a:t>              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6095365" y="2658110"/>
            <a:ext cx="451929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 smtClean="0">
                <a:latin typeface="+mj-lt"/>
                <a:cs typeface="+mj-lt"/>
                <a:sym typeface="+mn-ea"/>
              </a:rPr>
              <a:t> </a:t>
            </a:r>
            <a:r>
              <a:rPr lang="ru-RU" sz="2400" dirty="0" smtClean="0">
                <a:latin typeface="+mj-lt"/>
                <a:cs typeface="Aharoni" pitchFamily="2" charset="-79"/>
                <a:sym typeface="+mn-ea"/>
              </a:rPr>
              <a:t>Иногда необходимо определить какого лекарства нет или какие из них уже не годны, определить сколько осталось или прочитать описание или применение,  без упаковки это сделать проблематично.  </a:t>
            </a:r>
            <a:endParaRPr lang="ru-RU" sz="2400" dirty="0" smtClean="0">
              <a:latin typeface="+mj-lt"/>
              <a:cs typeface="Aharoni" pitchFamily="2" charset="-79"/>
            </a:endParaRPr>
          </a:p>
          <a:p>
            <a:endParaRPr lang="ru-RU" altLang="en-US" sz="2400" dirty="0">
              <a:latin typeface="+mj-lt"/>
              <a:cs typeface="Aharoni" pitchFamily="2" charset="-79"/>
            </a:endParaRPr>
          </a:p>
          <a:p>
            <a:endParaRPr lang="ru-RU" altLang="en-US" sz="2400" dirty="0">
              <a:latin typeface="+mj-lt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през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905"/>
            <a:ext cx="12191365" cy="6852920"/>
          </a:xfrm>
          <a:prstGeom prst="rect">
            <a:avLst/>
          </a:prstGeom>
        </p:spPr>
      </p:pic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5400" b="1">
                <a:latin typeface="+mj-lt"/>
                <a:ea typeface="Arial" panose="020B0604020202020204"/>
                <a:cs typeface="+mj-lt"/>
              </a:rPr>
              <a:t>Актуальность</a:t>
            </a:r>
          </a:p>
        </p:txBody>
      </p:sp>
      <p:graphicFrame>
        <p:nvGraphicFramePr>
          <p:cNvPr id="87" name="Table 87"/>
          <p:cNvGraphicFramePr/>
          <p:nvPr/>
        </p:nvGraphicFramePr>
        <p:xfrm>
          <a:off x="731520" y="1850390"/>
          <a:ext cx="4145915" cy="4150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5915"/>
              </a:tblGrid>
              <a:tr h="41509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840105" y="1690370"/>
            <a:ext cx="4036695" cy="451675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+mj-lt"/>
                <a:cs typeface="Aharoni" pitchFamily="2" charset="-79"/>
              </a:rPr>
              <a:t>Будет актуальна для тех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,</a:t>
            </a:r>
            <a:r>
              <a:rPr lang="ru-RU" sz="2400" dirty="0" smtClean="0">
                <a:latin typeface="+mj-lt"/>
                <a:cs typeface="Aharoni" pitchFamily="2" charset="-79"/>
              </a:rPr>
              <a:t> кто </a:t>
            </a:r>
            <a:r>
              <a:rPr lang="ru-RU" sz="2400" u="sng" dirty="0" smtClean="0">
                <a:latin typeface="+mj-lt"/>
                <a:cs typeface="Aharoni" pitchFamily="2" charset="-79"/>
              </a:rPr>
              <a:t>пользуется определённым видом таблеток часто и длительное время</a:t>
            </a:r>
            <a:r>
              <a:rPr lang="ru-RU" sz="2400" dirty="0" smtClean="0">
                <a:latin typeface="+mj-lt"/>
                <a:cs typeface="Aharoni" pitchFamily="2" charset="-79"/>
              </a:rPr>
              <a:t>.</a:t>
            </a:r>
            <a:endParaRPr lang="ru-RU" sz="2400" dirty="0">
              <a:latin typeface="+mj-lt"/>
              <a:cs typeface="Aharoni" pitchFamily="2" charset="-79"/>
            </a:endParaRPr>
          </a:p>
          <a:p>
            <a:r>
              <a:rPr lang="ru-RU" sz="2400" dirty="0">
                <a:latin typeface="+mj-lt"/>
                <a:cs typeface="Aharoni" pitchFamily="2" charset="-79"/>
              </a:rPr>
              <a:t>Аптечка необходима многим людям в обществе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,</a:t>
            </a:r>
            <a:r>
              <a:rPr lang="ko-KR" sz="2400" dirty="0">
                <a:latin typeface="Aharoni" pitchFamily="2" charset="-79"/>
                <a:cs typeface="Aharoni" pitchFamily="2" charset="-79"/>
              </a:rPr>
              <a:t> </a:t>
            </a:r>
            <a:r>
              <a:rPr lang="ru-RU" sz="2400" dirty="0">
                <a:latin typeface="+mj-lt"/>
                <a:cs typeface="Aharoni" pitchFamily="2" charset="-79"/>
              </a:rPr>
              <a:t>особенно тем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,</a:t>
            </a:r>
            <a:r>
              <a:rPr lang="ru-RU" sz="2400" dirty="0">
                <a:latin typeface="+mj-lt"/>
                <a:cs typeface="Aharoni" pitchFamily="2" charset="-79"/>
              </a:rPr>
              <a:t> кто пользуется ею из-за определённой болезни</a:t>
            </a:r>
            <a:r>
              <a:rPr lang="ru-RU" altLang="en-US" sz="2400" dirty="0">
                <a:latin typeface="+mj-lt"/>
                <a:cs typeface="Aharoni" pitchFamily="2" charset="-79"/>
              </a:rPr>
              <a:t> и забывает пополнить запасы медикаментов</a:t>
            </a:r>
            <a:r>
              <a:rPr lang="ru-RU" altLang="en-US" sz="2400" dirty="0" smtClean="0">
                <a:latin typeface="+mj-lt"/>
                <a:cs typeface="Aharoni" pitchFamily="2" charset="-79"/>
              </a:rPr>
              <a:t>. Чаще всего такие люди используют простые таблетницы.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rcRect l="7403" t="686"/>
          <a:stretch>
            <a:fillRect/>
          </a:stretch>
        </p:blipFill>
        <p:spPr>
          <a:xfrm>
            <a:off x="5694045" y="728345"/>
            <a:ext cx="4601210" cy="278066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94045" y="4033520"/>
            <a:ext cx="4739005" cy="2613660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5694045" y="3665220"/>
            <a:ext cx="45847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/>
              <a:t>Рост фармацевтического рынка (млрд. долл.)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през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635" y="0"/>
            <a:ext cx="12192635" cy="7000875"/>
          </a:xfrm>
          <a:prstGeom prst="rect">
            <a:avLst/>
          </a:prstGeom>
        </p:spPr>
      </p:pic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06802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5400" b="1" i="1">
                <a:latin typeface="+mj-lt"/>
                <a:ea typeface="Arial" panose="020B0604020202020204"/>
                <a:cs typeface="+mj-lt"/>
              </a:rPr>
              <a:t>Аналогичные решения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840105" y="1744980"/>
            <a:ext cx="5157470" cy="8477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lang="ru-RU" b="0" dirty="0" smtClean="0">
                <a:latin typeface="+mj-lt"/>
                <a:cs typeface="+mj-lt"/>
              </a:rPr>
              <a:t>1.  Приложения с напоминаниями про то, что необходимо выпить лекарство;                  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3"/>
          </p:nvPr>
        </p:nvSpPr>
        <p:spPr>
          <a:xfrm>
            <a:off x="6172835" y="4791690"/>
            <a:ext cx="5183187" cy="112133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lang="ru-RU" b="0" dirty="0" smtClean="0"/>
              <a:t>2. Таблетница, в которой лежат медикаменты, распределённые на несколько дней заранее.</a:t>
            </a:r>
            <a:endParaRPr b="0" dirty="0"/>
          </a:p>
        </p:txBody>
      </p:sp>
      <p:pic>
        <p:nvPicPr>
          <p:cNvPr id="100" name="Изображение 9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0680" y="2042795"/>
            <a:ext cx="4002405" cy="2539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r="2935" b="15106"/>
          <a:stretch>
            <a:fillRect/>
          </a:stretch>
        </p:blipFill>
        <p:spPr bwMode="auto">
          <a:xfrm>
            <a:off x="2999276" y="2677329"/>
            <a:ext cx="2640979" cy="36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1" y="2658793"/>
            <a:ext cx="2423127" cy="369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през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905"/>
            <a:ext cx="12192000" cy="6853555"/>
          </a:xfrm>
          <a:prstGeom prst="rect">
            <a:avLst/>
          </a:prstGeom>
        </p:spPr>
      </p:pic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sz="5400" b="1" i="1" dirty="0" err="1">
                <a:latin typeface="+mj-lt"/>
                <a:ea typeface="Arial" panose="020B0604020202020204"/>
                <a:cs typeface="+mj-lt"/>
              </a:rPr>
              <a:t>Целевая</a:t>
            </a:r>
            <a:r>
              <a:rPr sz="5400" b="1" i="1" dirty="0">
                <a:latin typeface="+mj-lt"/>
                <a:ea typeface="Arial" panose="020B0604020202020204"/>
                <a:cs typeface="+mj-lt"/>
              </a:rPr>
              <a:t> </a:t>
            </a:r>
            <a:r>
              <a:rPr sz="5400" b="1" i="1" dirty="0" err="1">
                <a:latin typeface="+mj-lt"/>
                <a:ea typeface="Arial" panose="020B0604020202020204"/>
                <a:cs typeface="+mj-lt"/>
              </a:rPr>
              <a:t>аудитория</a:t>
            </a:r>
            <a:endParaRPr sz="5400" b="1" i="1" dirty="0">
              <a:latin typeface="+mj-lt"/>
              <a:ea typeface="Arial" panose="020B0604020202020204"/>
              <a:cs typeface="+mj-lt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840105" y="1744980"/>
            <a:ext cx="5157470" cy="4117975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marL="457200" indent="-457200">
              <a:buAutoNum type="arabicPeriod"/>
            </a:pPr>
            <a:r>
              <a:rPr lang="ru-RU" sz="3600" b="0" dirty="0" smtClean="0">
                <a:latin typeface="+mj-lt"/>
                <a:cs typeface="+mj-lt"/>
              </a:rPr>
              <a:t>Люди</a:t>
            </a:r>
            <a:r>
              <a:rPr lang="en-US" sz="3600" b="0" dirty="0" smtClean="0">
                <a:latin typeface="+mj-lt"/>
                <a:cs typeface="+mj-lt"/>
              </a:rPr>
              <a:t>,</a:t>
            </a:r>
            <a:r>
              <a:rPr lang="ru-RU" sz="3600" b="0" dirty="0" smtClean="0">
                <a:latin typeface="+mj-lt"/>
                <a:cs typeface="+mj-lt"/>
              </a:rPr>
              <a:t> которым необходимо принимать определённый вид таблеток часто и длительное время.</a:t>
            </a:r>
          </a:p>
          <a:p>
            <a:pPr marL="457200" indent="-457200">
              <a:buAutoNum type="arabicPeriod"/>
            </a:pPr>
            <a:endParaRPr lang="ru-RU" sz="3600" b="0" dirty="0" smtClean="0">
              <a:latin typeface="+mj-lt"/>
              <a:cs typeface="+mj-lt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3"/>
          </p:nvPr>
        </p:nvSpPr>
        <p:spPr>
          <a:xfrm>
            <a:off x="6172200" y="1744980"/>
            <a:ext cx="5182870" cy="421972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lang="ru-RU" sz="3600" b="0" dirty="0" smtClean="0">
                <a:latin typeface="+mj-lt"/>
                <a:cs typeface="+mj-lt"/>
              </a:rPr>
              <a:t>2. Обычные люди</a:t>
            </a:r>
            <a:r>
              <a:rPr lang="en-US" sz="3600" b="0" dirty="0" smtClean="0">
                <a:latin typeface="+mj-lt"/>
                <a:cs typeface="+mj-lt"/>
              </a:rPr>
              <a:t>,</a:t>
            </a:r>
            <a:r>
              <a:rPr lang="ru-RU" sz="3600" b="0" dirty="0" smtClean="0">
                <a:latin typeface="+mj-lt"/>
                <a:cs typeface="+mj-lt"/>
              </a:rPr>
              <a:t> которые хотят следить за определённым видом таблеток и не переживать о его недостатке.</a:t>
            </a:r>
            <a:endParaRPr sz="3600" b="0" dirty="0">
              <a:latin typeface="+mj-lt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през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0" y="8890"/>
            <a:ext cx="12192635" cy="6858635"/>
          </a:xfrm>
          <a:prstGeom prst="rect">
            <a:avLst/>
          </a:prstGeom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5400" b="1" i="1">
                <a:latin typeface="+mj-lt"/>
                <a:ea typeface="Arial" panose="020B0604020202020204"/>
                <a:cs typeface="+mj-lt"/>
              </a:rPr>
              <a:t>Проектное решение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840105" y="1636395"/>
            <a:ext cx="10648315" cy="4850765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lang="ru-RU" sz="3200" b="0" dirty="0" smtClean="0"/>
              <a:t>Моя идея заключается в создании мобильного приложения</a:t>
            </a:r>
            <a:r>
              <a:rPr lang="en-US" sz="3200" b="0" dirty="0" smtClean="0"/>
              <a:t>, </a:t>
            </a:r>
            <a:r>
              <a:rPr lang="ru-RU" sz="3200" b="0" dirty="0" smtClean="0"/>
              <a:t>оно</a:t>
            </a:r>
            <a:r>
              <a:rPr lang="ru-RU" altLang="en-US" sz="3200" b="0" dirty="0" smtClean="0"/>
              <a:t> будет принимать информацию от устройства и показывать </a:t>
            </a:r>
            <a:r>
              <a:rPr lang="ru-RU" altLang="en-US" sz="3200" b="0" u="sng" dirty="0" smtClean="0"/>
              <a:t>количество оставшегося лекарства</a:t>
            </a:r>
            <a:r>
              <a:rPr lang="ru-RU" altLang="en-US" sz="3200" b="0" dirty="0" smtClean="0"/>
              <a:t>. В приложении можно  будет посмотреть всю информацию о лекарстве (её нужно ввести самостоятельно).</a:t>
            </a:r>
          </a:p>
          <a:p>
            <a:endParaRPr lang="ru-RU" altLang="en-US" sz="3200" b="0" u="sng" dirty="0" smtClean="0"/>
          </a:p>
          <a:p>
            <a:r>
              <a:rPr lang="ru-RU" altLang="en-US" sz="3200" b="0" dirty="0" smtClean="0"/>
              <a:t>Также в эту идею будет заключено создание таблетницы</a:t>
            </a:r>
            <a:r>
              <a:rPr lang="en-US" altLang="en-US" sz="3200" b="0" dirty="0" smtClean="0"/>
              <a:t>,</a:t>
            </a:r>
            <a:r>
              <a:rPr lang="ru-RU" altLang="en-US" sz="3200" b="0" dirty="0" smtClean="0"/>
              <a:t> в ней будут лежать таблетки, при каждом приёме лекарства  придёт оповещение в приложении</a:t>
            </a:r>
            <a:r>
              <a:rPr lang="en-US" altLang="en-US" sz="3200" b="0" dirty="0" smtClean="0"/>
              <a:t>,</a:t>
            </a:r>
            <a:r>
              <a:rPr lang="ru-RU" altLang="en-US" sz="3200" b="0" dirty="0" smtClean="0"/>
              <a:t> так будет </a:t>
            </a:r>
            <a:r>
              <a:rPr lang="ru-RU" altLang="en-US" sz="3200" b="0" u="sng" dirty="0" smtClean="0"/>
              <a:t>возможно без труда узнать количество оставшихся  таблеток.</a:t>
            </a:r>
            <a:r>
              <a:rPr lang="ru-RU" altLang="en-US" sz="3200" b="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през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255" y="1905"/>
            <a:ext cx="12192635" cy="6853555"/>
          </a:xfrm>
          <a:prstGeom prst="rect">
            <a:avLst/>
          </a:prstGeom>
        </p:spPr>
      </p:pic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5400" b="1" i="1">
                <a:latin typeface="+mj-lt"/>
                <a:ea typeface="Arial" panose="020B0604020202020204"/>
                <a:cs typeface="+mj-lt"/>
              </a:rPr>
              <a:t>Задачи проекта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840105" y="1690370"/>
            <a:ext cx="10592435" cy="4498975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/>
            <a:r>
              <a:rPr lang="ru-RU" b="1" dirty="0" smtClean="0">
                <a:sym typeface="+mn-ea"/>
              </a:rPr>
              <a:t>Мой проект поможет отслеживать:</a:t>
            </a:r>
          </a:p>
          <a:p>
            <a:pPr algn="ctr"/>
            <a:endParaRPr lang="ru-RU" b="1" dirty="0" smtClean="0"/>
          </a:p>
          <a:p>
            <a:pPr marL="457200" indent="-457200">
              <a:buAutoNum type="arabicPeriod"/>
            </a:pPr>
            <a:r>
              <a:rPr lang="ru-RU" dirty="0" smtClean="0">
                <a:sym typeface="+mn-ea"/>
              </a:rPr>
              <a:t>Срок годности лекарства;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>
                <a:sym typeface="+mn-ea"/>
              </a:rPr>
              <a:t>Его количество;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>
                <a:sym typeface="+mn-ea"/>
              </a:rPr>
              <a:t>Дозировка (вес одной таблетки);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>
                <a:sym typeface="+mn-ea"/>
              </a:rPr>
              <a:t>Напоминание про то, что была выпита таблетка;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>
                <a:sym typeface="+mn-ea"/>
              </a:rPr>
              <a:t>Напоминание про то, что необходимо выпить таблетку (в определённое время, установленное вручную).</a:t>
            </a:r>
            <a:endParaRPr lang="ru-RU" dirty="0" smtClean="0"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през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6510" y="1905"/>
            <a:ext cx="12191365" cy="6853555"/>
          </a:xfrm>
          <a:prstGeom prst="rect">
            <a:avLst/>
          </a:prstGeom>
        </p:spPr>
      </p:pic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5400" b="1">
                <a:latin typeface="+mj-lt"/>
                <a:ea typeface="Arial" panose="020B0604020202020204"/>
                <a:cs typeface="+mj-lt"/>
              </a:rPr>
              <a:t>Цель проекта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840105" y="1744980"/>
            <a:ext cx="10437495" cy="4064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lang="ru-RU" altLang="en-US" sz="3200" b="0" dirty="0">
                <a:latin typeface="+mj-lt"/>
                <a:cs typeface="+mj-lt"/>
              </a:rPr>
              <a:t>С помощью моего проекта можно упростить жизнь людям, которые употребляют таблетки часто и длительное время. Это могут быть витамины, БАДы (пищевые добавки для оптимизации рациона нужными веществами, не являются лекарственными препаратами), успокоительные или же обезболивающие. </a:t>
            </a:r>
          </a:p>
          <a:p>
            <a:endParaRPr lang="ru-RU" altLang="en-US" sz="3200" b="0" dirty="0">
              <a:latin typeface="+mj-lt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през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905"/>
            <a:ext cx="12192000" cy="6853555"/>
          </a:xfrm>
          <a:prstGeom prst="rect">
            <a:avLst/>
          </a:prstGeom>
        </p:spPr>
      </p:pic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5400" b="1" i="1">
                <a:latin typeface="+mj-lt"/>
                <a:ea typeface="Arial" panose="020B0604020202020204"/>
                <a:cs typeface="+mj-lt"/>
              </a:rPr>
              <a:t>Ход работы</a:t>
            </a:r>
            <a:r>
              <a:rPr lang="ru-RU" sz="5400" b="1" i="1">
                <a:latin typeface="+mj-lt"/>
                <a:ea typeface="Arial" panose="020B0604020202020204"/>
                <a:cs typeface="+mj-lt"/>
              </a:rPr>
              <a:t>: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lang="ru-RU"/>
              <a:t>1. </a:t>
            </a:r>
            <a:r>
              <a:rPr lang="ru-RU" sz="2600" b="0"/>
              <a:t>Схематическое представление проекта 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lang="ru-RU"/>
              <a:t>картинка 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lang="ru-RU"/>
              <a:t>2. </a:t>
            </a:r>
            <a:r>
              <a:rPr lang="ru-RU" sz="2600" b="0"/>
              <a:t>Примерный план для его создания: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4"/>
          </p:nvPr>
        </p:nvSpPr>
        <p:spPr>
          <a:prstGeom prst="rect">
            <a:avLst/>
          </a:prstGeom>
        </p:spPr>
        <p:txBody>
          <a:bodyPr>
            <a:normAutofit fontScale="97500"/>
          </a:bodyPr>
          <a:lstStyle>
            <a:defPPr/>
            <a:lvl1pPr lvl="0"/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изучение программы </a:t>
            </a:r>
            <a:r>
              <a:rPr lang="en-US" dirty="0"/>
              <a:t>Arduino</a:t>
            </a:r>
            <a:r>
              <a:rPr lang="ru-RU" altLang="en-US" dirty="0"/>
              <a:t>;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изучение программы </a:t>
            </a:r>
            <a:r>
              <a:rPr lang="en-US" altLang="ru-RU" dirty="0" smtClean="0"/>
              <a:t>MIT App Inventor</a:t>
            </a:r>
            <a:r>
              <a:rPr lang="ru-RU" altLang="en-US" dirty="0" smtClean="0"/>
              <a:t>;</a:t>
            </a:r>
            <a:endParaRPr lang="en-US" alt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dirty="0" smtClean="0">
                <a:sym typeface="+mn-ea"/>
              </a:rPr>
              <a:t>создание кода в программе </a:t>
            </a:r>
            <a:r>
              <a:rPr lang="en-US" dirty="0" smtClean="0">
                <a:sym typeface="+mn-ea"/>
              </a:rPr>
              <a:t>Arduino</a:t>
            </a:r>
            <a:r>
              <a:rPr lang="ru-RU" altLang="en-US" dirty="0" smtClean="0">
                <a:sym typeface="+mn-ea"/>
              </a:rPr>
              <a:t>;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dirty="0" smtClean="0"/>
              <a:t>создание </a:t>
            </a:r>
            <a:r>
              <a:rPr lang="ru-RU" altLang="ru-RU" dirty="0"/>
              <a:t>устройства;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dirty="0"/>
              <a:t> создание приложения в программе </a:t>
            </a:r>
            <a:r>
              <a:rPr lang="en-US" altLang="ru-RU" dirty="0">
                <a:sym typeface="+mn-ea"/>
              </a:rPr>
              <a:t>MIT App Inventor</a:t>
            </a:r>
            <a:r>
              <a:rPr lang="ru-RU" altLang="en-US" dirty="0">
                <a:sym typeface="+mn-ea"/>
              </a:rPr>
              <a:t>. </a:t>
            </a:r>
            <a:endParaRPr lang="en-US" alt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alt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rcRect l="6173" t="1013" r="5486" b="-887"/>
          <a:stretch>
            <a:fillRect/>
          </a:stretch>
        </p:blipFill>
        <p:spPr>
          <a:xfrm rot="16200000">
            <a:off x="1447165" y="1972945"/>
            <a:ext cx="3632200" cy="484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32</TotalTime>
  <Words>573</Words>
  <Application>WPS Presentation</Application>
  <PresentationFormat>Произвольный</PresentationFormat>
  <Paragraphs>70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МАОУ СОШ №22 ЦДО «Детский технопарк «Кванториум-Тамбов»</vt:lpstr>
      <vt:lpstr>Проблематизация </vt:lpstr>
      <vt:lpstr>Актуальность</vt:lpstr>
      <vt:lpstr>Аналогичные решения</vt:lpstr>
      <vt:lpstr>Целевая аудитория</vt:lpstr>
      <vt:lpstr>Проектное решение</vt:lpstr>
      <vt:lpstr>Задачи проекта</vt:lpstr>
      <vt:lpstr>Цель проекта</vt:lpstr>
      <vt:lpstr>Ход работы:</vt:lpstr>
      <vt:lpstr>Ход работы:</vt:lpstr>
      <vt:lpstr>Ход работы:</vt:lpstr>
      <vt:lpstr>Ход работы:</vt:lpstr>
      <vt:lpstr>Ход работы:</vt:lpstr>
      <vt:lpstr>Ход работы:</vt:lpstr>
      <vt:lpstr>Ход работы:</vt:lpstr>
      <vt:lpstr>Ход работы:</vt:lpstr>
      <vt:lpstr>Ход работы: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СОШ №22 ЦДО «Детский технопарк «Кванториум-Тамбов»</dc:title>
  <dc:creator>Айветик</dc:creator>
  <cp:lastModifiedBy>УМКА</cp:lastModifiedBy>
  <cp:revision>25</cp:revision>
  <dcterms:created xsi:type="dcterms:W3CDTF">2023-09-28T15:02:00Z</dcterms:created>
  <dcterms:modified xsi:type="dcterms:W3CDTF">2024-01-19T05:33:10Z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BC9CF2F68C524E81901A31513952710F</vt:lpwstr>
  </property>
  <property fmtid="{D5CDD505-2E9C-101B-9397-08002B2CF9AE}" pid="3" name="KSOProductBuildVer">
    <vt:lpwstr>1049-11.2.0.11225</vt:lpwstr>
  </property>
</Properties>
</file>