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Group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</a:gradFill>
          <a:ln w="12700">
            <a:solidFill>
              <a:schemeClr val="lt1"/>
            </a:solidFill>
            <a:prstDash val="solid"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grpSp>
        <p:nvGrpSpPr>
          <p:cNvPr id="5" name="Shape 8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0" y="0"/>
            <a:chExt cx="9147765" cy="1912088"/>
          </a:xfrm>
        </p:grpSpPr>
        <p:sp>
          <p:nvSpPr>
            <p:cNvPr id="6" name="Shape 87"/>
            <p:cNvSpPr/>
            <p:nvPr/>
          </p:nvSpPr>
          <p:spPr>
            <a:xfrm>
              <a:off x="1690797" y="0"/>
              <a:ext cx="7456968" cy="48755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>
                <a:gd name="OXMLTextRectL" fmla="val 0"/>
                <a:gd name="OXMLTextRectT" fmla="val 0"/>
                <a:gd name="OXMLTextRectR" fmla="val 0"/>
                <a:gd name="OXMLTextRectB" fmla="val 0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4697"/>
                <a:gd name="ODFBottom" fmla="val 367"/>
                <a:gd name="ODFWidth" fmla="val 4697"/>
                <a:gd name="ODFHeight" fmla="val 367"/>
              </a:gdLst>
              <a:ahLst/>
              <a:cxnLst/>
              <a:rect l="OXMLTextRectL" t="OXMLTextRectT" r="OXMLTextRectR" b="OXMLTextRect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7" name="Shape 88"/>
            <p:cNvSpPr/>
            <p:nvPr/>
          </p:nvSpPr>
          <p:spPr>
            <a:xfrm>
              <a:off x="39691" y="284273"/>
              <a:ext cx="9108074" cy="78929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>
                <a:gd name="OXMLTextRectL" fmla="val 0"/>
                <a:gd name="OXMLTextRectT" fmla="val 0"/>
                <a:gd name="OXMLTextRectR" fmla="val 0"/>
                <a:gd name="OXMLTextRectB" fmla="val 0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760"/>
                <a:gd name="ODFBottom" fmla="val 528"/>
                <a:gd name="ODFWidth" fmla="val 5760"/>
                <a:gd name="ODFHeight" fmla="val 528"/>
              </a:gdLst>
              <a:ahLst/>
              <a:cxnLst/>
              <a:rect l="OXMLTextRectL" t="OXMLTextRectT" r="OXMLTextRectR" b="OXMLTextRect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8" name="Shape 89"/>
            <p:cNvSpPr/>
            <p:nvPr/>
          </p:nvSpPr>
          <p:spPr>
            <a:xfrm>
              <a:off x="3175" y="47643"/>
              <a:ext cx="9144590" cy="186444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>
                <a:gd name="OXMLTextRectL" fmla="val 0"/>
                <a:gd name="OXMLTextRectT" fmla="val 0"/>
                <a:gd name="OXMLTextRectR" fmla="val 0"/>
                <a:gd name="OXMLTextRectB" fmla="val 0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760"/>
                <a:gd name="ODFBottom" fmla="val 1248"/>
                <a:gd name="ODFWidth" fmla="val 5760"/>
                <a:gd name="ODFHeight" fmla="val 1248"/>
              </a:gdLst>
              <a:ahLst/>
              <a:cxnLst/>
              <a:rect l="OXMLTextRectL" t="OXMLTextRectT" r="OXMLTextRectR" b="OXMLTextRect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rcRect/>
              <a:tile/>
            </a:blipFill>
            <a:ln w="12700">
              <a:solidFill>
                <a:schemeClr val="lt1"/>
              </a:solidFill>
              <a:prstDash val="solid"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9" name="Shape 90"/>
            <p:cNvSpPr/>
            <p:nvPr/>
          </p:nvSpPr>
          <p:spPr>
            <a:xfrm>
              <a:off x="0" y="44467"/>
              <a:ext cx="9147765" cy="790880"/>
            </a:xfrm>
            <a:prstGeom prst="line">
              <a:avLst/>
            </a:prstGeom>
            <a:noFill/>
            <a:ln w="12065">
              <a:solidFill>
                <a:schemeClr val="accent1">
                  <a:shade val="40000"/>
                  <a:satMod val="110000"/>
                </a:schemeClr>
              </a:solidFill>
              <a:prstDash val="solid"/>
            </a:ln>
          </p:spPr>
        </p:sp>
      </p:grp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</p:spPr>
        <p:txBody>
          <a:bodyPr anchor="b">
            <a:normAutofit/>
          </a:bodyPr>
          <a:lstStyle>
            <a:defPPr/>
            <a:lvl1pPr lvl="0" algn="r">
              <a:defRPr sz="4800" b="1">
                <a:solidFill>
                  <a:schemeClr val="tx2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3"/>
          </a:xfrm>
          <a:prstGeom prst="rect">
            <a:avLst/>
          </a:prstGeom>
        </p:spPr>
        <p:txBody>
          <a:bodyPr lIns="45720" rIns="45720"/>
          <a:lstStyle>
            <a:defPPr/>
            <a:lvl1pPr marL="0" marR="64008" lvl="0" indent="0" algn="r">
              <a:buNone/>
              <a:defRPr>
                <a:solidFill>
                  <a:schemeClr val="tx2"/>
                </a:solidFill>
              </a:defRPr>
            </a:lvl1pPr>
            <a:lvl2pPr marL="457200" lvl="1" indent="0" algn="ctr">
              <a:buNone/>
            </a:lvl2pPr>
            <a:lvl3pPr marL="914400" lvl="2" indent="0" algn="ctr">
              <a:buNone/>
            </a:lvl3pPr>
            <a:lvl4pPr marL="1371600" lvl="3" indent="0" algn="ctr">
              <a:buNone/>
            </a:lvl4pPr>
            <a:lvl5pPr marL="1828800" lvl="4" indent="0" algn="ctr">
              <a:buNone/>
            </a:lvl5pPr>
            <a:lvl6pPr marL="2286000" lvl="5" indent="0" algn="ctr">
              <a:buNone/>
            </a:lvl6pPr>
            <a:lvl7pPr marL="2743200" lvl="6" indent="0" algn="ctr">
              <a:buNone/>
            </a:lvl7pPr>
            <a:lvl8pPr marL="3200400" lvl="7" indent="0" algn="ctr">
              <a:buNone/>
            </a:lvl8pPr>
            <a:lvl9pPr marL="3657600" lvl="8" indent="0" algn="ctr">
              <a:buNone/>
            </a:lvl9pPr>
          </a:lstStyle>
          <a:p>
            <a:r>
              <a:t>Образец подзаголовка</a:t>
            </a:r>
          </a:p>
        </p:txBody>
      </p:sp>
      <p:sp>
        <p:nvSpPr>
          <p:cNvPr id="10" name="Shape 91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defPPr/>
            <a:lvl1pPr lvl="0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11" name="Shape 92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defPPr/>
            <a:lvl1pPr lvl="0"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2" name="Shape 93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defPPr/>
            <a:lvl1pPr lvl="0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481329"/>
            <a:ext cx="8229600" cy="4386071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8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5" name="Shape 9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hape 10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44013" y="274640"/>
            <a:ext cx="1777469" cy="5592761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274641"/>
            <a:ext cx="6324600" cy="5592760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8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5" name="Shape 9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hape 10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" name="Shape 8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5" name="Shape 9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hape 10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bg>
      <p:bgRef idx="1002">
        <a:schemeClr val="dk1"/>
      </p:bgRef>
    </p:bg>
    <p:spTree>
      <p:nvGrpSpPr>
        <p:cNvPr id="1" name="Group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</a:gra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Shape 6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</a:gra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</p:spPr>
        <p:txBody>
          <a:bodyPr anchor="b">
            <a:normAutofit/>
          </a:bodyPr>
          <a:lstStyle>
            <a:defPPr/>
            <a:lvl1pPr lvl="0" algn="r">
              <a:buNone/>
              <a:defRPr sz="4800" b="1" cap="none" baseline="0"/>
            </a:lvl1pPr>
          </a:lstStyle>
          <a:p>
            <a:r>
              <a:t>Образец заголовка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1999" cy="1454888"/>
          </a:xfrm>
          <a:prstGeom prst="rect">
            <a:avLst/>
          </a:prstGeom>
        </p:spPr>
        <p:txBody>
          <a:bodyPr/>
          <a:lstStyle>
            <a:defPPr/>
            <a:lvl1pPr marL="0" lvl="0" indent="0" algn="l">
              <a:buNone/>
              <a:defRPr sz="2300">
                <a:solidFill>
                  <a:schemeClr val="lt1"/>
                </a:solidFill>
              </a:defRPr>
            </a:lvl1pPr>
            <a:lvl2pPr lvl="1">
              <a:buNone/>
              <a:defRPr sz="1800">
                <a:solidFill>
                  <a:schemeClr val="lt1"/>
                </a:solidFill>
              </a:defRPr>
            </a:lvl2pPr>
            <a:lvl3pPr lvl="2">
              <a:buNone/>
              <a:defRPr sz="1600">
                <a:solidFill>
                  <a:schemeClr val="lt1"/>
                </a:solidFill>
              </a:defRPr>
            </a:lvl3pPr>
            <a:lvl4pPr lvl="3">
              <a:buNone/>
              <a:defRPr sz="1400">
                <a:solidFill>
                  <a:schemeClr val="lt1"/>
                </a:solidFill>
              </a:defRPr>
            </a:lvl4pPr>
            <a:lvl5pPr lvl="4">
              <a:buNone/>
              <a:defRPr sz="1400">
                <a:solidFill>
                  <a:schemeClr val="lt1"/>
                </a:solidFill>
              </a:defRPr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6" name="Shape 64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7" name="Shape 65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Shape 66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bg>
      <p:bgRef idx="1002">
        <a:schemeClr val="dk1"/>
      </p:bgRef>
    </p:bg>
    <p:spTree>
      <p:nvGrpSpPr>
        <p:cNvPr id="1" name="Group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" name="Shape 22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4" name="Shape 23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bg>
      <p:bgRef idx="1002">
        <a:schemeClr val="dk1"/>
      </p:bgRef>
    </p:bg>
    <p:spTree>
      <p:nvGrpSpPr>
        <p:cNvPr id="1" name="Group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2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2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" name="Shape 36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6" name="Shape 37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hape 38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3" name="Shape 9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hape 10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bg>
      <p:bgRef idx="1003">
        <a:schemeClr val="bg1"/>
      </p:bgRef>
    </p:bg>
    <p:spTree>
      <p:nvGrpSpPr>
        <p:cNvPr id="1" name="Group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prstDash val="solid"/>
          </a:ln>
        </p:spPr>
        <p:txBody>
          <a:bodyPr lIns="182880" anchor="ctr"/>
          <a:lstStyle>
            <a:defPPr/>
            <a:lvl1pPr marL="0" lvl="0" indent="0">
              <a:buNone/>
              <a:defRPr sz="2400" b="0">
                <a:solidFill>
                  <a:schemeClr val="bg1"/>
                </a:solidFill>
              </a:defRPr>
            </a:lvl1pPr>
            <a:lvl2pPr lvl="1">
              <a:buNone/>
              <a:defRPr sz="2000" b="1"/>
            </a:lvl2pPr>
            <a:lvl3pPr lvl="2">
              <a:buNone/>
              <a:defRPr sz="1800" b="1"/>
            </a:lvl3pPr>
            <a:lvl4pPr lvl="3">
              <a:buNone/>
              <a:defRPr sz="1600" b="1"/>
            </a:lvl4pPr>
            <a:lvl5pPr lvl="4">
              <a:buNone/>
              <a:defRPr sz="1600" b="1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prstDash val="solid"/>
          </a:ln>
        </p:spPr>
        <p:txBody>
          <a:bodyPr lIns="182880" anchor="ctr"/>
          <a:lstStyle>
            <a:defPPr/>
            <a:lvl1pPr marL="0" lvl="0" indent="0">
              <a:buNone/>
              <a:defRPr sz="2400" b="0">
                <a:solidFill>
                  <a:schemeClr val="bg1"/>
                </a:solidFill>
              </a:defRPr>
            </a:lvl1pPr>
            <a:lvl2pPr lvl="1">
              <a:buNone/>
              <a:defRPr sz="2000" b="1"/>
            </a:lvl2pPr>
            <a:lvl3pPr lvl="2">
              <a:buNone/>
              <a:defRPr sz="1800" b="1"/>
            </a:lvl3pPr>
            <a:lvl4pPr lvl="3">
              <a:buNone/>
              <a:defRPr sz="1600" b="1"/>
            </a:lvl4pPr>
            <a:lvl5pPr lvl="4">
              <a:buNone/>
              <a:defRPr sz="1600" b="1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prstDash val="dash"/>
          </a:ln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prstDash val="dash"/>
          </a:ln>
        </p:spPr>
        <p:txBody>
          <a:bodyPr/>
          <a:lstStyle>
            <a:defPPr/>
            <a:lvl1pPr lvl="0">
              <a:spcBef>
                <a:spcPts val="0"/>
              </a:spcBef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" name="Shape 52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defPPr/>
            <a:lvl1pPr lvl="0">
              <a:defRPr/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8" name="Shape 53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defPPr/>
            <a:lvl1pPr lvl="0"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hape 54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defPPr/>
            <a:lvl1pPr lvl="0"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Title, Text and Object">
    <p:bg>
      <p:bgRef idx="1003">
        <a:schemeClr val="bg1"/>
      </p:bgRef>
    </p:bg>
    <p:spTree>
      <p:nvGrpSpPr>
        <p:cNvPr id="1" name="Group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anchor="t">
            <a:noAutofit/>
          </a:bodyPr>
          <a:lstStyle>
            <a:defPPr/>
            <a:lvl1pPr lvl="0" algn="r">
              <a:buNone/>
              <a:defRPr sz="2500" b="0">
                <a:solidFill>
                  <a:schemeClr val="accent1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419600" y="5355102"/>
            <a:ext cx="3974591" cy="914400"/>
          </a:xfrm>
          <a:prstGeom prst="rect">
            <a:avLst/>
          </a:prstGeom>
        </p:spPr>
        <p:txBody>
          <a:bodyPr/>
          <a:lstStyle>
            <a:defPPr/>
            <a:lvl1pPr marL="0" lvl="0" indent="0" algn="r">
              <a:buNone/>
              <a:defRPr sz="1600"/>
            </a:lvl1pPr>
            <a:lvl2pPr lvl="1">
              <a:buNone/>
              <a:defRPr sz="1200"/>
            </a:lvl2pPr>
            <a:lvl3pPr lvl="2">
              <a:buNone/>
              <a:defRPr sz="1000"/>
            </a:lvl3pPr>
            <a:lvl4pPr lvl="3">
              <a:buNone/>
              <a:defRPr sz="900"/>
            </a:lvl4pPr>
            <a:lvl5pPr lvl="4">
              <a:buNone/>
              <a:defRPr sz="900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" name="Shape 30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defPPr/>
            <a:lvl1pPr lvl="0">
              <a:defRPr/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6" name="Shape 31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defPPr/>
            <a:lvl1pPr lvl="0"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hape 32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defPPr/>
            <a:lvl1pPr lvl="0">
              <a:defRPr/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Title and Picture">
    <p:bg>
      <p:bgRef idx="1002">
        <a:schemeClr val="dk1"/>
      </p:bgRef>
    </p:bg>
    <p:spTree>
      <p:nvGrpSpPr>
        <p:cNvPr id="1" name="Group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6"/>
          <p:cNvSpPr/>
          <p:nvPr/>
        </p:nvSpPr>
        <p:spPr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OXMLTextRectL" fmla="val 0"/>
              <a:gd name="OXMLTextRectT" fmla="val 0"/>
              <a:gd name="OXMLTextRectR" fmla="val 0"/>
              <a:gd name="OXMLTextRectB" fmla="val 0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5760"/>
              <a:gd name="ODFBottom" fmla="val 528"/>
              <a:gd name="ODFWidth" fmla="val 5760"/>
              <a:gd name="ODFHeight" fmla="val 528"/>
            </a:gdLst>
            <a:ahLst/>
            <a:cxnLst/>
            <a:rect l="OXMLTextRectL" t="OXMLTextRectT" r="OXMLTextRectR" b="OXMLTextRect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Shape 77"/>
          <p:cNvSpPr/>
          <p:nvPr/>
        </p:nvSpPr>
        <p:spPr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OXMLTextRectL" fmla="val 0"/>
              <a:gd name="OXMLTextRectT" fmla="val 0"/>
              <a:gd name="OXMLTextRectR" fmla="val 0"/>
              <a:gd name="OXMLTextRectB" fmla="val 0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5760"/>
              <a:gd name="ODFBottom" fmla="val 528"/>
              <a:gd name="ODFWidth" fmla="val 5760"/>
              <a:gd name="ODFHeight" fmla="val 528"/>
            </a:gdLst>
            <a:ahLst/>
            <a:cxnLst/>
            <a:rect l="OXMLTextRectL" t="OXMLTextRectT" r="OXMLTextRectR" b="OXMLTextRect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Shape 78"/>
          <p:cNvSpPr/>
          <p:nvPr/>
        </p:nvSpPr>
        <p:spPr>
          <a:xfrm>
            <a:off x="-6350" y="5791200"/>
            <a:ext cx="3402013" cy="1081088"/>
          </a:xfrm>
          <a:prstGeom prst="rtTriangle">
            <a:avLst/>
          </a:prstGeom>
          <a:blipFill>
            <a:blip r:embed="rId2"/>
            <a:srcRect/>
            <a:tile/>
          </a:blipFill>
          <a:ln w="12700">
            <a:solidFill>
              <a:schemeClr val="lt1"/>
            </a:solidFill>
            <a:prstDash val="solid"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Shape 79"/>
          <p:cNvSpPr/>
          <p:nvPr/>
        </p:nvSpPr>
        <p:spPr>
          <a:xfrm>
            <a:off x="-9525" y="5788025"/>
            <a:ext cx="3405188" cy="1084263"/>
          </a:xfrm>
          <a:prstGeom prst="line">
            <a:avLst/>
          </a:prstGeom>
          <a:noFill/>
          <a:ln w="12065">
            <a:solidFill>
              <a:schemeClr val="accent1">
                <a:shade val="40000"/>
                <a:satMod val="110000"/>
              </a:schemeClr>
            </a:solidFill>
            <a:prstDash val="solid"/>
          </a:ln>
        </p:spPr>
      </p:sp>
      <p:sp>
        <p:nvSpPr>
          <p:cNvPr id="9" name="Shape 80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</a:gra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sp>
        <p:nvSpPr>
          <p:cNvPr id="10" name="Shape 81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</a:gra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tIns="0"/>
          <a:lstStyle>
            <a:defPPr/>
            <a:lvl1pPr marL="0" marR="18288" lvl="0" indent="0" algn="r">
              <a:buNone/>
              <a:defRPr sz="1400"/>
            </a:lvl1pPr>
            <a:lvl2pPr lvl="1">
              <a:defRPr sz="1200"/>
            </a:lvl2pPr>
            <a:lvl3pPr lvl="2">
              <a:defRPr sz="1000"/>
            </a:lvl3pPr>
            <a:lvl4pPr lvl="3">
              <a:defRPr sz="900"/>
            </a:lvl4pPr>
            <a:lvl5pPr lvl="4">
              <a:defRPr sz="900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>
            <a:solidFill>
              <a:schemeClr val="dk1"/>
            </a:solidFill>
            <a:prstDash val="solid"/>
          </a:ln>
        </p:spPr>
        <p:txBody>
          <a:bodyPr/>
          <a:lstStyle>
            <a:defPPr/>
            <a:lvl1pPr marL="0" lvl="0" indent="0">
              <a:buNone/>
              <a:defRPr sz="3200"/>
            </a:lvl1pPr>
          </a:lstStyle>
          <a:p>
            <a:r>
              <a:t>Вставка рисунка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1"/>
          </a:xfrm>
          <a:prstGeom prst="rect">
            <a:avLst/>
          </a:prstGeom>
          <a:noFill/>
        </p:spPr>
        <p:txBody>
          <a:bodyPr anchor="t"/>
          <a:lstStyle>
            <a:defPPr/>
            <a:lvl1pPr marR="0" lvl="0" algn="r">
              <a:buNone/>
              <a:defRPr sz="3000" b="0">
                <a:solidFill>
                  <a:schemeClr val="accent1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11" name="Shape 72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12" name="Shape 73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Shape 74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defPPr/>
            <a:lvl1pPr lvl="0">
              <a:defRPr>
                <a:solidFill>
                  <a:schemeClr val="lt1"/>
                </a:solidFill>
              </a:defRPr>
            </a:lvl1pPr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OXMLTextRectL" fmla="val 0"/>
              <a:gd name="OXMLTextRectT" fmla="val 0"/>
              <a:gd name="OXMLTextRectR" fmla="val 0"/>
              <a:gd name="OXMLTextRectB" fmla="val 0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5760"/>
              <a:gd name="ODFBottom" fmla="val 528"/>
              <a:gd name="ODFWidth" fmla="val 5760"/>
              <a:gd name="ODFHeight" fmla="val 528"/>
            </a:gdLst>
            <a:ahLst/>
            <a:cxnLst/>
            <a:rect l="OXMLTextRectL" t="OXMLTextRectT" r="OXMLTextRectR" b="OXMLTextRect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3" name="Shape 3"/>
          <p:cNvSpPr/>
          <p:nvPr/>
        </p:nvSpPr>
        <p:spPr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OXMLTextRectL" fmla="val 0"/>
              <a:gd name="OXMLTextRectT" fmla="val 0"/>
              <a:gd name="OXMLTextRectR" fmla="val 0"/>
              <a:gd name="OXMLTextRectB" fmla="val 0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5760"/>
              <a:gd name="ODFBottom" fmla="val 528"/>
              <a:gd name="ODFWidth" fmla="val 5760"/>
              <a:gd name="ODFHeight" fmla="val 528"/>
            </a:gdLst>
            <a:ahLst/>
            <a:cxnLst/>
            <a:rect l="OXMLTextRectL" t="OXMLTextRectT" r="OXMLTextRectR" b="OXMLTextRect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4" name="Shape 4"/>
          <p:cNvSpPr/>
          <p:nvPr/>
        </p:nvSpPr>
        <p:spPr>
          <a:xfrm>
            <a:off x="-6350" y="5791200"/>
            <a:ext cx="3402013" cy="1081088"/>
          </a:xfrm>
          <a:prstGeom prst="rtTriangle">
            <a:avLst/>
          </a:prstGeom>
          <a:blipFill>
            <a:blip r:embed="rId13"/>
            <a:srcRect/>
            <a:tile/>
          </a:blipFill>
          <a:ln w="12700">
            <a:solidFill>
              <a:schemeClr val="lt1"/>
            </a:solidFill>
            <a:prstDash val="solid"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Shape 5"/>
          <p:cNvSpPr/>
          <p:nvPr/>
        </p:nvSpPr>
        <p:spPr>
          <a:xfrm>
            <a:off x="-9525" y="5788025"/>
            <a:ext cx="3405188" cy="1084263"/>
          </a:xfrm>
          <a:prstGeom prst="line">
            <a:avLst/>
          </a:prstGeom>
          <a:noFill/>
          <a:ln w="12065">
            <a:solidFill>
              <a:schemeClr val="accent1">
                <a:shade val="40000"/>
                <a:satMod val="110000"/>
              </a:schemeClr>
            </a:solidFill>
            <a:prstDash val="solid"/>
          </a:ln>
        </p:spPr>
      </p:sp>
      <p:sp>
        <p:nvSpPr>
          <p:cNvPr id="1030" name="Shape 6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Shape 8"/>
          <p:cNvSpPr txBox="1">
            <a:spLocks noGrp="1"/>
          </p:cNvSpPr>
          <p:nvPr>
            <p:ph type="dt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lIns="91440" tIns="45720" rIns="91440" bIns="45720" anchor="b"/>
          <a:lstStyle>
            <a:defPPr/>
            <a:lvl1pPr marL="0" lvl="0" indent="0"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t>25.06.2019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ftr" idx="3"/>
          </p:nvPr>
        </p:nvSpPr>
        <p:spPr>
          <a:xfrm>
            <a:off x="4379913" y="6408738"/>
            <a:ext cx="2351087" cy="363537"/>
          </a:xfrm>
          <a:prstGeom prst="rect">
            <a:avLst/>
          </a:prstGeom>
        </p:spPr>
        <p:txBody>
          <a:bodyPr vert="horz" lIns="91440" tIns="45720" rIns="91440" bIns="45720" anchor="b"/>
          <a:lstStyle>
            <a:defPPr/>
            <a:lvl1pPr marL="0" lvl="0" indent="0"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4"/>
          </p:nvPr>
        </p:nvSpPr>
        <p:spPr>
          <a:xfrm>
            <a:off x="8647113" y="6408738"/>
            <a:ext cx="365125" cy="363537"/>
          </a:xfrm>
          <a:prstGeom prst="rect">
            <a:avLst/>
          </a:prstGeom>
        </p:spPr>
        <p:txBody>
          <a:bodyPr vert="horz" lIns="91440" tIns="45720" rIns="91440" bIns="45720" anchor="b"/>
          <a:lstStyle>
            <a:defPPr/>
            <a:lvl1pPr marL="0" lvl="0" indent="0"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62" r:id="rId4"/>
    <p:sldLayoutId id="2147483663" r:id="rId5"/>
    <p:sldLayoutId id="2147483658" r:id="rId6"/>
    <p:sldLayoutId id="2147483664" r:id="rId7"/>
    <p:sldLayoutId id="2147483665" r:id="rId8"/>
    <p:sldLayoutId id="2147483666" r:id="rId9"/>
    <p:sldLayoutId id="2147483657" r:id="rId10"/>
    <p:sldLayoutId id="2147483656" r:id="rId11"/>
  </p:sldLayoutIdLst>
  <p:txStyles>
    <p:titleStyle>
      <a:defPPr/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defPPr/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ts val="18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lvl="1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  <a:ea typeface="+mn-ea"/>
          <a:cs typeface="+mn-cs"/>
        </a:defRPr>
      </a:lvl2pPr>
      <a:lvl3pPr marL="858838" lvl="2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ts val="2100"/>
        <a:buFont typeface="Wingdings 2" pitchFamily="18" charset="2"/>
        <a:buChar char="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143000" lvl="3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371600" lvl="4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600200" lvl="5" indent="-228600" algn="l">
        <a:spcBef>
          <a:spcPts val="350"/>
        </a:spcBef>
        <a:buClr>
          <a:schemeClr val="accent3"/>
        </a:buClr>
        <a:buFont typeface="Wingdings 2"/>
        <a:buChar char="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1828800" lvl="6" indent="-228600" algn="l">
        <a:spcBef>
          <a:spcPts val="350"/>
        </a:spcBef>
        <a:buClr>
          <a:schemeClr val="accent3"/>
        </a:buClr>
        <a:buFont typeface="Wingdings 2"/>
        <a:buChar char="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057400" lvl="7" indent="-228600" algn="l">
        <a:spcBef>
          <a:spcPts val="350"/>
        </a:spcBef>
        <a:buClr>
          <a:schemeClr val="accent3"/>
        </a:buClr>
        <a:buFont typeface="Wingdings 2"/>
        <a:buChar char="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286000" lvl="8" indent="-228600" algn="l">
        <a:spcBef>
          <a:spcPts val="350"/>
        </a:spcBef>
        <a:buClr>
          <a:schemeClr val="accent3"/>
        </a:buClr>
        <a:buFont typeface="Wingdings 2"/>
        <a:buChar char=""/>
        <a:defRPr sz="16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95"/>
          <p:cNvSpPr txBox="1">
            <a:spLocks noChangeArrowheads="1"/>
          </p:cNvSpPr>
          <p:nvPr/>
        </p:nvSpPr>
        <p:spPr bwMode="auto">
          <a:xfrm>
            <a:off x="714375" y="357188"/>
            <a:ext cx="80724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Министерство спорта Российской Федерации</a:t>
            </a:r>
          </a:p>
          <a:p>
            <a:pPr algn="ctr"/>
            <a:r>
              <a:rPr lang="ru-RU">
                <a:latin typeface="Times New Roman" pitchFamily="18" charset="0"/>
              </a:rPr>
              <a:t>Федеральное государственное бюджетное образовательное учереждение высшего образования</a:t>
            </a:r>
          </a:p>
          <a:p>
            <a:pPr algn="ctr"/>
            <a:r>
              <a:rPr lang="ru-RU">
                <a:latin typeface="Times New Roman" pitchFamily="18" charset="0"/>
              </a:rPr>
              <a:t>«Воронежская государственная академия спорта»</a:t>
            </a:r>
          </a:p>
          <a:p>
            <a:pPr algn="ctr"/>
            <a:endParaRPr lang="ru-RU">
              <a:latin typeface="Lucida Sans Unicode" pitchFamily="34" charset="0"/>
            </a:endParaRPr>
          </a:p>
        </p:txBody>
      </p:sp>
      <p:sp>
        <p:nvSpPr>
          <p:cNvPr id="13314" name="Shape 96"/>
          <p:cNvSpPr txBox="1">
            <a:spLocks noChangeArrowheads="1"/>
          </p:cNvSpPr>
          <p:nvPr/>
        </p:nvSpPr>
        <p:spPr bwMode="auto">
          <a:xfrm>
            <a:off x="1214438" y="1857375"/>
            <a:ext cx="6929437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Влияние витаминизации на восстановление спортсменок 15-17 лет, занимающихся лыжными гонками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Lucida Sans Unicode" pitchFamily="34" charset="0"/>
            </a:endParaRPr>
          </a:p>
        </p:txBody>
      </p:sp>
      <p:sp>
        <p:nvSpPr>
          <p:cNvPr id="13315" name="Shape 97"/>
          <p:cNvSpPr txBox="1">
            <a:spLocks noChangeArrowheads="1"/>
          </p:cNvSpPr>
          <p:nvPr/>
        </p:nvSpPr>
        <p:spPr bwMode="auto">
          <a:xfrm>
            <a:off x="5715000" y="3429000"/>
            <a:ext cx="3429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студент группы</a:t>
            </a:r>
            <a:endParaRPr lang="ru-RU">
              <a:latin typeface="Lucida Sans Unicode" pitchFamily="34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Гардер Максим Викторович </a:t>
            </a:r>
            <a:endParaRPr lang="ru-RU">
              <a:latin typeface="Lucida Sans Unicode" pitchFamily="34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к.п.н., доцент Чурикова Л.Н. 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13316" name="Shape 98"/>
          <p:cNvSpPr txBox="1">
            <a:spLocks noChangeArrowheads="1"/>
          </p:cNvSpPr>
          <p:nvPr/>
        </p:nvSpPr>
        <p:spPr bwMode="auto">
          <a:xfrm>
            <a:off x="2643188" y="6215063"/>
            <a:ext cx="328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Воронеж,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50"/>
          <p:cNvSpPr txBox="1">
            <a:spLocks noChangeArrowheads="1"/>
          </p:cNvSpPr>
          <p:nvPr/>
        </p:nvSpPr>
        <p:spPr bwMode="auto">
          <a:xfrm>
            <a:off x="-7938" y="85725"/>
            <a:ext cx="8964613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Результаты исследования теста для лыжников-гонщиков контрольной и экспериментальной группы на констатирующем и контрольном  этапе</a:t>
            </a:r>
          </a:p>
        </p:txBody>
      </p:sp>
      <p:sp>
        <p:nvSpPr>
          <p:cNvPr id="22530" name="Shape 151"/>
          <p:cNvSpPr txBox="1">
            <a:spLocks noChangeArrowheads="1"/>
          </p:cNvSpPr>
          <p:nvPr/>
        </p:nvSpPr>
        <p:spPr bwMode="auto">
          <a:xfrm>
            <a:off x="611188" y="1312863"/>
            <a:ext cx="4032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Контрольная группа</a:t>
            </a:r>
          </a:p>
        </p:txBody>
      </p:sp>
      <p:sp>
        <p:nvSpPr>
          <p:cNvPr id="22531" name="Shape 152"/>
          <p:cNvSpPr txBox="1">
            <a:spLocks noChangeArrowheads="1"/>
          </p:cNvSpPr>
          <p:nvPr/>
        </p:nvSpPr>
        <p:spPr bwMode="auto">
          <a:xfrm>
            <a:off x="5292725" y="3860800"/>
            <a:ext cx="3455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Экспериментальная группа</a:t>
            </a:r>
          </a:p>
        </p:txBody>
      </p:sp>
      <p:pic>
        <p:nvPicPr>
          <p:cNvPr id="22532" name="Picture 1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651000"/>
            <a:ext cx="3863975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4165600"/>
            <a:ext cx="466725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58"/>
          <p:cNvSpPr txBox="1">
            <a:spLocks noChangeArrowheads="1"/>
          </p:cNvSpPr>
          <p:nvPr/>
        </p:nvSpPr>
        <p:spPr bwMode="auto">
          <a:xfrm>
            <a:off x="1714500" y="357188"/>
            <a:ext cx="571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Заключение 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323850" y="1125538"/>
            <a:ext cx="8286750" cy="5157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74625" algn="just"/>
            <a:r>
              <a:rPr lang="ru-RU">
                <a:latin typeface="Times New Roman" pitchFamily="18" charset="0"/>
                <a:cs typeface="Times New Roman" pitchFamily="18" charset="0"/>
              </a:rPr>
              <a:t>Восстановление - это процесс  заключающийся в постепенном переходе физиологических и биохимических функций к исходному состоянию.  Но восстановление не может происходить полностью самостоятельно, так важным компонентом восстановления организма в спорте, является витаминизация, она различна для всех видов спорта и зависит от вида нагрузки. </a:t>
            </a:r>
          </a:p>
          <a:p>
            <a:pPr indent="174625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174625" algn="just"/>
            <a:r>
              <a:rPr lang="ru-RU">
                <a:latin typeface="Times New Roman" pitchFamily="18" charset="0"/>
                <a:cs typeface="Times New Roman" pitchFamily="18" charset="0"/>
              </a:rPr>
              <a:t>Было выявлено, что витамин, который можно использовать в лыжных гонках для быстрейшего восстановления организма - это витамин  «С».</a:t>
            </a:r>
          </a:p>
          <a:p>
            <a:pPr indent="174625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174625" algn="just"/>
            <a:r>
              <a:rPr lang="ru-RU">
                <a:latin typeface="Times New Roman" pitchFamily="18" charset="0"/>
                <a:cs typeface="Times New Roman" pitchFamily="18" charset="0"/>
              </a:rPr>
              <a:t>Витамин «С» в  тренировочном процессе  позволяет:</a:t>
            </a:r>
          </a:p>
          <a:p>
            <a:pPr indent="174625"/>
            <a:r>
              <a:rPr lang="ru-RU">
                <a:latin typeface="Times New Roman" pitchFamily="18" charset="0"/>
                <a:cs typeface="Times New Roman" pitchFamily="18" charset="0"/>
              </a:rPr>
              <a:t>Повысить выносливость;</a:t>
            </a:r>
          </a:p>
          <a:p>
            <a:pPr indent="174625"/>
            <a:r>
              <a:rPr lang="ru-RU">
                <a:latin typeface="Times New Roman" pitchFamily="18" charset="0"/>
                <a:cs typeface="Times New Roman" pitchFamily="18" charset="0"/>
              </a:rPr>
              <a:t>Повысить невосприимчивость к разного рода бактериальным и вирусным инфекциям;</a:t>
            </a:r>
          </a:p>
          <a:p>
            <a:pPr indent="174625" algn="just"/>
            <a:r>
              <a:rPr lang="ru-RU">
                <a:latin typeface="Times New Roman" pitchFamily="18" charset="0"/>
                <a:cs typeface="Times New Roman" pitchFamily="18" charset="0"/>
              </a:rPr>
              <a:t>Снизить  риск мышечных травм и одновременно ускоряет процесс восстановления поврежденных тканей;</a:t>
            </a:r>
          </a:p>
          <a:p>
            <a:pPr indent="174625"/>
            <a:r>
              <a:rPr lang="ru-RU">
                <a:latin typeface="Times New Roman" pitchFamily="18" charset="0"/>
                <a:cs typeface="Times New Roman" pitchFamily="18" charset="0"/>
              </a:rPr>
              <a:t>Провоцировать рост мышечной массы;</a:t>
            </a:r>
          </a:p>
          <a:p>
            <a:pPr indent="174625"/>
            <a:r>
              <a:rPr lang="ru-RU">
                <a:latin typeface="Times New Roman" pitchFamily="18" charset="0"/>
                <a:cs typeface="Times New Roman" pitchFamily="18" charset="0"/>
              </a:rPr>
              <a:t>Образование в организме «гормона радости».</a:t>
            </a:r>
          </a:p>
          <a:p>
            <a:pPr indent="174625" algn="just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100"/>
          <p:cNvSpPr>
            <a:spLocks noChangeArrowheads="1"/>
          </p:cNvSpPr>
          <p:nvPr/>
        </p:nvSpPr>
        <p:spPr bwMode="auto">
          <a:xfrm>
            <a:off x="0" y="-544513"/>
            <a:ext cx="8501063" cy="562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indent="450850"/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indent="450850" algn="just">
              <a:lnSpc>
                <a:spcPct val="150000"/>
              </a:lnSpc>
            </a:pPr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lnSpc>
                <a:spcPct val="150000"/>
              </a:lnSpc>
            </a:pPr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lnSpc>
                <a:spcPct val="150000"/>
              </a:lnSpc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Целью данного исследования является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определение витаминизации как способа восстановления спортсменов  15-17 лет.</a:t>
            </a:r>
          </a:p>
          <a:p>
            <a:pPr indent="450850" algn="just">
              <a:lnSpc>
                <a:spcPct val="150000"/>
              </a:lnSpc>
            </a:pP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lnSpc>
                <a:spcPct val="150000"/>
              </a:lnSpc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Lucida Sans Unicode" pitchFamily="34" charset="0"/>
              <a:buAutoNum type="arabicParenR"/>
            </a:pPr>
            <a:r>
              <a:rPr lang="ru-RU">
                <a:latin typeface="Lucida Sans Unicode" pitchFamily="34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Дать теоретическое обоснование восстановления организма в спорте</a:t>
            </a:r>
          </a:p>
          <a:p>
            <a:pPr lvl="1" algn="just">
              <a:lnSpc>
                <a:spcPct val="150000"/>
              </a:lnSpc>
              <a:buFont typeface="Lucida Sans Unicode" pitchFamily="34" charset="0"/>
              <a:buAutoNum type="arabicParenR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Изучить применение витаминов в процессе восстановления спортсменов </a:t>
            </a:r>
          </a:p>
          <a:p>
            <a:pPr lvl="1" algn="just">
              <a:lnSpc>
                <a:spcPct val="150000"/>
              </a:lnSpc>
              <a:buFont typeface="Lucida Sans Unicode" pitchFamily="34" charset="0"/>
              <a:buAutoNum type="arabicParenR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Определить влияние витаминизации на восстановление спортсменок 15-17 лет, занимающихся лыжными гонками</a:t>
            </a:r>
          </a:p>
          <a:p>
            <a:pPr lvl="1" algn="just">
              <a:lnSpc>
                <a:spcPct val="150000"/>
              </a:lnSpc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102"/>
          <p:cNvSpPr>
            <a:spLocks noChangeArrowheads="1"/>
          </p:cNvSpPr>
          <p:nvPr/>
        </p:nvSpPr>
        <p:spPr bwMode="auto">
          <a:xfrm>
            <a:off x="468313" y="260350"/>
            <a:ext cx="80645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Теоретическое обоснование восстановления организма в спорте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Shape 103"/>
          <p:cNvSpPr>
            <a:spLocks noChangeArrowheads="1"/>
          </p:cNvSpPr>
          <p:nvPr/>
        </p:nvSpPr>
        <p:spPr bwMode="auto">
          <a:xfrm>
            <a:off x="539750" y="5373688"/>
            <a:ext cx="8280400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В современном спорте проблема восстановления так же важна, как сама тренировка, поскольку достичь высокого результата невозможно только за счет интенсивности нагрузок и увеличения объема.</a:t>
            </a:r>
          </a:p>
        </p:txBody>
      </p:sp>
      <p:sp>
        <p:nvSpPr>
          <p:cNvPr id="15363" name="Shape 104"/>
          <p:cNvSpPr>
            <a:spLocks noChangeArrowheads="1"/>
          </p:cNvSpPr>
          <p:nvPr/>
        </p:nvSpPr>
        <p:spPr bwMode="auto">
          <a:xfrm>
            <a:off x="611188" y="1449388"/>
            <a:ext cx="799306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>
                <a:latin typeface="Times New Roman" pitchFamily="18" charset="0"/>
                <a:cs typeface="Times New Roman" pitchFamily="18" charset="0"/>
              </a:rPr>
              <a:t>Восстановление - процесс, происходящий в организме после прекращения работы и заключающийся в постепенном переходе физиологических и биохимических функций к исходному состоянию.</a:t>
            </a:r>
          </a:p>
        </p:txBody>
      </p:sp>
      <p:sp>
        <p:nvSpPr>
          <p:cNvPr id="15364" name="Shape 105"/>
          <p:cNvSpPr txBox="1">
            <a:spLocks noChangeArrowheads="1"/>
          </p:cNvSpPr>
          <p:nvPr/>
        </p:nvSpPr>
        <p:spPr bwMode="auto">
          <a:xfrm>
            <a:off x="1042988" y="2924175"/>
            <a:ext cx="6408737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       Физическая нагрузка</a:t>
            </a:r>
            <a:endParaRPr lang="ru-RU">
              <a:latin typeface="Lucida Sans Unicode" pitchFamily="34" charset="0"/>
            </a:endParaRPr>
          </a:p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Восстановление                          Утомление 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4032250" y="3789363"/>
            <a:ext cx="935038" cy="287337"/>
          </a:xfrm>
          <a:prstGeom prst="rightArrow">
            <a:avLst/>
          </a:prstGeom>
          <a:ln w="54999">
            <a:solidFill>
              <a:schemeClr val="accent1"/>
            </a:solidFill>
            <a:prstDash val="solid"/>
          </a:ln>
        </p:spPr>
        <p:style>
          <a:lnRef idx="0">
            <a:scrgbClr r="0" g="0" b="0"/>
          </a:lnRef>
          <a:fillRef idx="1">
            <a:schemeClr val="accent1"/>
          </a:fillRef>
          <a:effectRef idx="0">
            <a:scrgbClr r="0" g="0" b="0"/>
          </a:effectRef>
          <a:fontRef idx="none"/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1120775" y="2997200"/>
            <a:ext cx="792163" cy="1079500"/>
          </a:xfrm>
          <a:prstGeom prst="curvedLeftArrow">
            <a:avLst>
              <a:gd name="adj1" fmla="val 25000"/>
              <a:gd name="adj2" fmla="val 5711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rgbClr r="0" g="0" b="0"/>
          </a:effectRef>
          <a:fontRef idx="none"/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6875463" y="2997200"/>
            <a:ext cx="865187" cy="10795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rgbClr r="0" g="0" b="0"/>
          </a:effectRef>
          <a:fontRef idx="none"/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15368" name="Shape 109"/>
          <p:cNvSpPr>
            <a:spLocks noChangeArrowheads="1"/>
          </p:cNvSpPr>
          <p:nvPr/>
        </p:nvSpPr>
        <p:spPr bwMode="auto">
          <a:xfrm>
            <a:off x="1517650" y="4702175"/>
            <a:ext cx="62658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just"/>
            <a:r>
              <a:rPr lang="ru-RU">
                <a:latin typeface="Times New Roman" pitchFamily="18" charset="0"/>
                <a:cs typeface="Times New Roman" pitchFamily="18" charset="0"/>
              </a:rPr>
              <a:t>Физическая подготовка =  тренировка + восстановление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11"/>
          <p:cNvSpPr>
            <a:spLocks noChangeArrowheads="1"/>
          </p:cNvSpPr>
          <p:nvPr/>
        </p:nvSpPr>
        <p:spPr bwMode="auto">
          <a:xfrm>
            <a:off x="323850" y="333375"/>
            <a:ext cx="8424863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Применение витаминов в процессе восстановления спортсменов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Shape 112"/>
          <p:cNvSpPr>
            <a:spLocks noChangeArrowheads="1"/>
          </p:cNvSpPr>
          <p:nvPr/>
        </p:nvSpPr>
        <p:spPr bwMode="auto">
          <a:xfrm>
            <a:off x="684213" y="1208088"/>
            <a:ext cx="8064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 спорте процесс восстановления подразделяется на 3 вида: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684213" y="1700213"/>
            <a:ext cx="7848600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Педагогические </a:t>
            </a: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Психологические</a:t>
            </a: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Медицинские, к этой группе так же относится витаминизация, способствуют восстановлению функций организма, участвуют в ликвидации чувства усталости, повышению работоспособности, что позволяет упрочить естественное течение восстановления, облегчить адаптацию организма к последующей нагрузке.</a:t>
            </a:r>
          </a:p>
          <a:p>
            <a:pPr marL="342900" indent="-342900" algn="just">
              <a:buFont typeface="Lucida Sans Unicode" pitchFamily="34" charset="0"/>
              <a:buAutoNum type="arabicPeriod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300038" y="3789363"/>
            <a:ext cx="8713787" cy="222408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В лыжных гонках используются различные группы витаминов.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Для спортсменов более универсальными  витаминами являются: Витамины группы «В» и витамин «С», они  играют  заметную роль в снижении утомления и ликвидации мышечной слабости, а так же повышают иммунитет, снижают негативное воздействие от стресса, снижает риск мышечных травм и одновременно ускоряет процесс метаболизма.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116"/>
          <p:cNvSpPr>
            <a:spLocks noChangeArrowheads="1"/>
          </p:cNvSpPr>
          <p:nvPr/>
        </p:nvSpPr>
        <p:spPr bwMode="auto">
          <a:xfrm>
            <a:off x="0" y="-423863"/>
            <a:ext cx="9144000" cy="509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>
              <a:lnSpc>
                <a:spcPct val="150000"/>
              </a:lnSpc>
            </a:pP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lnSpc>
                <a:spcPct val="150000"/>
              </a:lnSpc>
            </a:pP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ctr">
              <a:lnSpc>
                <a:spcPct val="150000"/>
              </a:lnSpc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База исследования </a:t>
            </a:r>
            <a:endParaRPr lang="ru-RU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lnSpc>
                <a:spcPct val="150000"/>
              </a:lnSpc>
            </a:pP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lnSpc>
                <a:spcPct val="150000"/>
              </a:lnSpc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исследовании принимали участие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спортсменки 15-17 лет, занимающиеся лыжными гонками команды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№1, тренировочного этапа – на 5-6 году обучения, под руководством Терентьевой Татьяны Николаевны, на базе МБОУ ДОД «Ижемская ДЮСШ». В исследовании приняла участие группа спортсменов в количестве 16 человек, посещающие тренировочные занятия 6 раз в неделю, продолжительностью 1,5-2 часа.</a:t>
            </a:r>
          </a:p>
          <a:p>
            <a:pPr indent="450850" algn="just">
              <a:lnSpc>
                <a:spcPct val="150000"/>
              </a:lnSpc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450850" algn="just">
              <a:lnSpc>
                <a:spcPct val="15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Исследование проводилось в период с февраля 2019 по  апрель 2019 г.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18"/>
          <p:cNvSpPr>
            <a:spLocks noChangeArrowheads="1"/>
          </p:cNvSpPr>
          <p:nvPr/>
        </p:nvSpPr>
        <p:spPr bwMode="auto">
          <a:xfrm>
            <a:off x="-47625" y="138113"/>
            <a:ext cx="91440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Для проведения исследования были подобраны следующие тесты по выявлению восстановления  в тренировочном процессе:</a:t>
            </a:r>
          </a:p>
        </p:txBody>
      </p:sp>
      <p:sp>
        <p:nvSpPr>
          <p:cNvPr id="18434" name="Shape 119"/>
          <p:cNvSpPr>
            <a:spLocks noChangeArrowheads="1"/>
          </p:cNvSpPr>
          <p:nvPr/>
        </p:nvSpPr>
        <p:spPr bwMode="auto">
          <a:xfrm>
            <a:off x="250825" y="2678113"/>
            <a:ext cx="3313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latin typeface="Times New Roman" pitchFamily="18" charset="0"/>
                <a:cs typeface="Times New Roman" pitchFamily="18" charset="0"/>
              </a:rPr>
              <a:t>Лестничная проба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Shape 120"/>
          <p:cNvSpPr>
            <a:spLocks noChangeArrowheads="1"/>
          </p:cNvSpPr>
          <p:nvPr/>
        </p:nvSpPr>
        <p:spPr bwMode="auto">
          <a:xfrm>
            <a:off x="3059113" y="3846513"/>
            <a:ext cx="2597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A"/>
                </a:solidFill>
                <a:latin typeface="Times New Roman" pitchFamily="18" charset="0"/>
                <a:cs typeface="Times New Roman" pitchFamily="18" charset="0"/>
              </a:rPr>
              <a:t>Гарвардский степ-тест</a:t>
            </a:r>
            <a:endParaRPr lang="ru-RU" b="1">
              <a:solidFill>
                <a:srgbClr val="00005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Shape 121"/>
          <p:cNvSpPr>
            <a:spLocks noChangeArrowheads="1"/>
          </p:cNvSpPr>
          <p:nvPr/>
        </p:nvSpPr>
        <p:spPr bwMode="auto">
          <a:xfrm>
            <a:off x="5292725" y="2492375"/>
            <a:ext cx="34464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Тест для лыжников-гонщиков</a:t>
            </a:r>
          </a:p>
        </p:txBody>
      </p:sp>
      <p:sp>
        <p:nvSpPr>
          <p:cNvPr id="122" name="Shape 122"/>
          <p:cNvSpPr/>
          <p:nvPr/>
        </p:nvSpPr>
        <p:spPr>
          <a:xfrm flipH="1">
            <a:off x="1908175" y="1317625"/>
            <a:ext cx="1368425" cy="1174750"/>
          </a:xfrm>
          <a:prstGeom prst="straightConnector1">
            <a:avLst/>
          </a:prstGeom>
          <a:ln w="9525">
            <a:solidFill>
              <a:schemeClr val="dk1"/>
            </a:solidFill>
            <a:prstDash val="solid"/>
            <a:tailEnd type="arrow" w="med" len="med"/>
          </a:ln>
        </p:spPr>
        <p:style>
          <a:lnRef idx="0">
            <a:scrgbClr r="0" g="0" b="0"/>
          </a:lnRef>
          <a:fillRef idx="0">
            <a:schemeClr val="dk1"/>
          </a:fillRef>
          <a:effectRef idx="0">
            <a:scrgbClr r="0" g="0" b="0"/>
          </a:effectRef>
          <a:fontRef idx="none"/>
        </p:style>
      </p:sp>
      <p:sp>
        <p:nvSpPr>
          <p:cNvPr id="123" name="Shape 123"/>
          <p:cNvSpPr/>
          <p:nvPr/>
        </p:nvSpPr>
        <p:spPr>
          <a:xfrm>
            <a:off x="5292725" y="1317625"/>
            <a:ext cx="1511300" cy="1031875"/>
          </a:xfrm>
          <a:prstGeom prst="straightConnector1">
            <a:avLst/>
          </a:prstGeom>
          <a:ln w="9525">
            <a:solidFill>
              <a:schemeClr val="dk1"/>
            </a:solidFill>
            <a:prstDash val="solid"/>
            <a:tailEnd type="arrow" w="med" len="med"/>
          </a:ln>
        </p:spPr>
        <p:style>
          <a:lnRef idx="0">
            <a:scrgbClr r="0" g="0" b="0"/>
          </a:lnRef>
          <a:fillRef idx="0">
            <a:schemeClr val="dk1"/>
          </a:fillRef>
          <a:effectRef idx="0">
            <a:scrgbClr r="0" g="0" b="0"/>
          </a:effectRef>
          <a:fontRef idx="none"/>
        </p:style>
      </p:sp>
      <p:sp>
        <p:nvSpPr>
          <p:cNvPr id="124" name="Shape 124"/>
          <p:cNvSpPr/>
          <p:nvPr/>
        </p:nvSpPr>
        <p:spPr>
          <a:xfrm>
            <a:off x="4340225" y="1317625"/>
            <a:ext cx="0" cy="2327275"/>
          </a:xfrm>
          <a:prstGeom prst="straightConnector1">
            <a:avLst/>
          </a:prstGeom>
          <a:ln w="9525">
            <a:solidFill>
              <a:schemeClr val="dk1"/>
            </a:solidFill>
            <a:prstDash val="solid"/>
            <a:tailEnd type="arrow" w="med" len="med"/>
          </a:ln>
        </p:spPr>
        <p:style>
          <a:lnRef idx="0">
            <a:scrgbClr r="0" g="0" b="0"/>
          </a:lnRef>
          <a:fillRef idx="0">
            <a:schemeClr val="dk1"/>
          </a:fillRef>
          <a:effectRef idx="0">
            <a:scrgbClr r="0" g="0" b="0"/>
          </a:effectRef>
          <a:fontRef idx="none"/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68413"/>
            <a:ext cx="8229600" cy="4738687"/>
          </a:xfrm>
        </p:spPr>
        <p:txBody>
          <a:bodyPr>
            <a:normAutofit/>
          </a:bodyPr>
          <a:lstStyle/>
          <a:p>
            <a:pPr marL="109538" indent="0"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На протяжении двух месяцев контрольной группе в рацион питания был включен витамин «С». Так как в группе вес всех девочек практически схож, что по дозировке соответствует  50 – 100 мл (1 – 2 драже) 5 раз в день.</a:t>
            </a:r>
          </a:p>
          <a:p>
            <a:pPr marL="109538" indent="0" eaLnBrk="1" hangingPunct="1">
              <a:buFont typeface="Wingdings 3" pitchFamily="18" charset="2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Для проведения данного исследования мы выбрали витамин «С» по причине того, что это один из самых легкодоступных и не дорогих витаминов. </a:t>
            </a:r>
          </a:p>
          <a:p>
            <a:pPr marL="109538" indent="0" eaLnBrk="1" hangingPunct="1">
              <a:buFont typeface="Wingdings 3" pitchFamily="18" charset="2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Так же витамин «С» приносит большую пользу для спортсмена:</a:t>
            </a:r>
          </a:p>
          <a:p>
            <a:pPr marL="109538" indent="0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повышает выносливость;</a:t>
            </a:r>
          </a:p>
          <a:p>
            <a:pPr marL="109538" indent="0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невосприимчивости к разного рода бактериальным и вирусным инфекциям;</a:t>
            </a:r>
          </a:p>
          <a:p>
            <a:pPr marL="109538" indent="0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снижает риск мышечных травм и одновременно ускоряет процесс восстановления поврежденных тканей;</a:t>
            </a:r>
          </a:p>
          <a:p>
            <a:pPr marL="109538" indent="0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провоцирует рост мышечной массы;</a:t>
            </a:r>
          </a:p>
          <a:p>
            <a:pPr marL="109538" indent="0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образования в организме «гормона радости» серотонина.</a:t>
            </a:r>
          </a:p>
          <a:p>
            <a:pPr marL="109538" indent="0" eaLnBrk="1" hangingPunct="1"/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 marL="109538" indent="0" eaLnBrk="1" hangingPunct="1"/>
            <a:endParaRPr lang="ru-RU" smtClean="0"/>
          </a:p>
        </p:txBody>
      </p:sp>
      <p:sp>
        <p:nvSpPr>
          <p:cNvPr id="19458" name="Shape 12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Формирующий этап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29"/>
          <p:cNvSpPr>
            <a:spLocks noChangeArrowheads="1"/>
          </p:cNvSpPr>
          <p:nvPr/>
        </p:nvSpPr>
        <p:spPr bwMode="auto">
          <a:xfrm>
            <a:off x="547688" y="228600"/>
            <a:ext cx="811530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Результаты исследования лестничной пробы контрольной и экспериментальной группы на констатирующем и контрольном  этапе</a:t>
            </a:r>
          </a:p>
        </p:txBody>
      </p:sp>
      <p:grpSp>
        <p:nvGrpSpPr>
          <p:cNvPr id="20482" name="Shape 130"/>
          <p:cNvGrpSpPr>
            <a:grpSpLocks/>
          </p:cNvGrpSpPr>
          <p:nvPr/>
        </p:nvGrpSpPr>
        <p:grpSpPr bwMode="auto">
          <a:xfrm>
            <a:off x="357188" y="1571625"/>
            <a:ext cx="5715000" cy="1928813"/>
            <a:chOff x="0" y="0"/>
            <a:chExt cx="5715040" cy="1928826"/>
          </a:xfrm>
        </p:grpSpPr>
        <p:pic>
          <p:nvPicPr>
            <p:cNvPr id="20488" name="Picture 13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1199" y="0"/>
              <a:ext cx="2863840" cy="1919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9" name="Picture 13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2851199" cy="1926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3" name="Shape 135"/>
          <p:cNvSpPr txBox="1">
            <a:spLocks noChangeArrowheads="1"/>
          </p:cNvSpPr>
          <p:nvPr/>
        </p:nvSpPr>
        <p:spPr bwMode="auto">
          <a:xfrm>
            <a:off x="857250" y="1428750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Контрольная группа </a:t>
            </a:r>
          </a:p>
        </p:txBody>
      </p:sp>
      <p:grpSp>
        <p:nvGrpSpPr>
          <p:cNvPr id="20484" name="Shape 136"/>
          <p:cNvGrpSpPr>
            <a:grpSpLocks/>
          </p:cNvGrpSpPr>
          <p:nvPr/>
        </p:nvGrpSpPr>
        <p:grpSpPr bwMode="auto">
          <a:xfrm>
            <a:off x="2357438" y="4643438"/>
            <a:ext cx="5980112" cy="1674812"/>
            <a:chOff x="0" y="0"/>
            <a:chExt cx="5980112" cy="1674811"/>
          </a:xfrm>
        </p:grpSpPr>
        <p:pic>
          <p:nvPicPr>
            <p:cNvPr id="20486" name="Picture 13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6077"/>
              <a:ext cx="2999237" cy="1670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7" name="Picture 14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80940" y="0"/>
              <a:ext cx="2999303" cy="166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5" name="Shape 141"/>
          <p:cNvSpPr txBox="1">
            <a:spLocks noChangeArrowheads="1"/>
          </p:cNvSpPr>
          <p:nvPr/>
        </p:nvSpPr>
        <p:spPr bwMode="auto">
          <a:xfrm>
            <a:off x="3786188" y="4143375"/>
            <a:ext cx="292893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Экспериментальная группа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43"/>
          <p:cNvSpPr txBox="1">
            <a:spLocks noChangeArrowheads="1"/>
          </p:cNvSpPr>
          <p:nvPr/>
        </p:nvSpPr>
        <p:spPr bwMode="auto">
          <a:xfrm>
            <a:off x="3929063" y="3929063"/>
            <a:ext cx="3643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Экспериментальная группа </a:t>
            </a:r>
          </a:p>
        </p:txBody>
      </p:sp>
      <p:sp>
        <p:nvSpPr>
          <p:cNvPr id="144" name="Shape 144"/>
          <p:cNvSpPr/>
          <p:nvPr/>
        </p:nvSpPr>
        <p:spPr>
          <a:xfrm>
            <a:off x="7929563" y="5072063"/>
            <a:ext cx="71437" cy="71437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lt1"/>
              </a:solidFill>
              <a:latin typeface="+mn-lt"/>
            </a:endParaRPr>
          </a:p>
        </p:txBody>
      </p:sp>
      <p:sp>
        <p:nvSpPr>
          <p:cNvPr id="21507" name="Shape 145"/>
          <p:cNvSpPr>
            <a:spLocks noChangeArrowheads="1"/>
          </p:cNvSpPr>
          <p:nvPr/>
        </p:nvSpPr>
        <p:spPr bwMode="auto">
          <a:xfrm flipV="1">
            <a:off x="7929563" y="5286375"/>
            <a:ext cx="71437" cy="714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21508" name="Shape 146"/>
          <p:cNvSpPr txBox="1">
            <a:spLocks noChangeArrowheads="1"/>
          </p:cNvSpPr>
          <p:nvPr/>
        </p:nvSpPr>
        <p:spPr bwMode="auto">
          <a:xfrm>
            <a:off x="8072438" y="5000625"/>
            <a:ext cx="7921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отлично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хорошо</a:t>
            </a:r>
          </a:p>
        </p:txBody>
      </p:sp>
      <p:sp>
        <p:nvSpPr>
          <p:cNvPr id="21509" name="Shape 147"/>
          <p:cNvSpPr>
            <a:spLocks noChangeArrowheads="1"/>
          </p:cNvSpPr>
          <p:nvPr/>
        </p:nvSpPr>
        <p:spPr bwMode="auto">
          <a:xfrm>
            <a:off x="323850" y="260350"/>
            <a:ext cx="835183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Результаты исследования гарвардского степ-теста контрольной и экспериментальной группы на констатирующем и контрольном  этапе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Shape 148"/>
          <p:cNvSpPr txBox="1">
            <a:spLocks noChangeArrowheads="1"/>
          </p:cNvSpPr>
          <p:nvPr/>
        </p:nvSpPr>
        <p:spPr bwMode="auto">
          <a:xfrm>
            <a:off x="900113" y="1830388"/>
            <a:ext cx="3959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Контрольная группа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ткрытая">
  <a:themeElements>
    <a:clrScheme name="Открытая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Открытая">
      <a:fillStyleLst>
        <a:solidFill>
          <a:schemeClr val="phClr"/>
        </a:solidFill>
        <a:gradFill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</a:gradFill>
        <a:gradFill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</a:gradFill>
      </a:fillStyleLst>
      <a:lnStyleLst>
        <a:ln w="9525">
          <a:solidFill>
            <a:schemeClr val="phClr"/>
          </a:solidFill>
          <a:prstDash val="solid"/>
        </a:ln>
        <a:ln w="54999">
          <a:solidFill>
            <a:schemeClr val="phClr"/>
          </a:solidFill>
          <a:prstDash val="solid"/>
        </a:ln>
        <a:ln w="635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</a:gradFill>
        <a:no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11</TotalTime>
  <Words>563</Words>
  <Application>MyOffice-CoreFramework-Android/30-1057.739.7919.691.1@89f4a034c81d4209c3ded56ae0069fc9a02e31e4</Application>
  <DocSecurity>0</DocSecurity>
  <PresentationFormat>Экран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Формирующий этап 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</cp:revision>
  <dcterms:modified xsi:type="dcterms:W3CDTF">2024-02-07T06:36:12Z</dcterms:modified>
</cp:coreProperties>
</file>