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5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5EFE10-2F90-4F69-BBA4-723B444626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771A59-BA1B-4AE2-BDC5-A37B6B032A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C987EF-6CEC-4245-B478-B6282CFAEA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3F19F0-1247-4D27-8EF3-5E732193568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3070664-BA8F-4374-9020-4B70A619E3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3D1B05-812C-4C1A-BFFA-0E8EA57B6D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68A7294-B8CA-46D3-B67D-66806806D1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5E9EDF9-14E9-4701-AED4-12F83332A6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3D26B3-D5A9-4FFD-A5FB-139A82215C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77F665-0E2F-4128-A942-0F3F29CDC2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111EA2-900E-44AB-9066-63F32E85DA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ABED2E-FA2E-4E50-A7C8-5226DE6AD5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6536265-D1CC-4BDD-A424-A1B9BEE42E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DF1616-A332-4B8B-88BB-BA67A9071B8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1F17C9A-ABE9-401D-B596-014AE7F7E9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D657CB3-DFD3-4FDD-A1A4-C51F68F9E8D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B62EACB-8167-4BB1-BFED-776A61AC865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C1770F2-CE61-42D5-89F3-0F42E01460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876CCE8-F4F8-4A5F-A08D-40C54960C7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090B17E-AE44-4FEB-8650-BE82B919B45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4791502-5D5A-4832-BD95-CAF8D5BBFF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21161F9-8F15-4969-B4F1-4142E28071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69CAF3-B470-403C-A38C-4009EEF337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53D6004-65EB-4FDC-B42F-631399AF6D7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C528E1-DF0F-419B-866B-94404016F5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C78FEBF-E68D-4DDB-83DA-87617D6F3E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843AD4A-1C66-48F8-A0FF-1C38BBC7D3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63F4B9E-7256-4F6B-9EC3-BE91CDEB8B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5093118-BABA-4C77-835F-A19989E1B4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40B59C3-D450-4670-B98D-E9CAEAA0410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618A71D-C87C-4E34-A58B-B51C823F80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6C660C8-9E04-48FE-8F08-97AF8A99AC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E463542-94BA-46A7-A738-C27F64BF54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CC44B6-2AC2-4108-A4CB-4C4C7CF662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B1F907A-FFAE-4E49-8F8E-639A566D14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84EF8C6-1DF4-494E-B725-31BBF82A196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8A56751-0C7D-41E3-B98D-FFBFE901EC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E8457BF-CD30-4740-8DB8-8443F42E40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AE82157-5825-47E4-9E40-2EDDB33720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AE1D050-3DBE-41CF-83A8-EAA0DDE27D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2ED4E58-5228-4034-B094-683F363E4D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A03B495-8FAD-40A0-9972-3E83A7EC390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4D693E0-C917-45F2-91A8-3F7B501CD5B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4B0035A-E212-4EB4-8D32-AFFEBDB732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3E078D-A7EE-47DB-9E45-AAFCF066DF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C20BB46-2A01-488B-BA41-A164E5609C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F0A5CA8-861D-400B-B4C1-9CF134D92D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A4E8370-8996-43EC-A4DD-14152D1397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437E2C3-5ECF-4386-8A86-1BCFE552AA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B6ADA0D-2912-4F65-B254-F25EFDA0B13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8FA75B3-612A-4D98-AA73-7DA446DE02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D2A678A-579A-4255-9BC6-076B5E7677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DB54044-CEC0-49AB-A389-8D084D2344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8B10BBA-F52D-4B65-A367-CA882C5E8D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FFA9376-80EA-4E8A-9381-0C2E885CF1C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4ECDDC-EC7C-4913-9966-2DE3820DA7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8CEC657-B98B-46FF-882C-5C27AD35849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DC065A6-3DB5-4C39-8AAB-29328224364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15A674C-168E-4937-A7BF-92B97E5025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4BC96F5-902A-4E03-A49B-056E181DD2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CB37F886-2FA5-472B-849A-B150A9A2E93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DDC053D-0E44-4B2B-932C-B7BFA52466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260AD21-688C-4D55-A016-D647F09EDA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CB0FFBD-4390-4DE9-B940-29B910399D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FE527DD-06D8-4B77-8571-B7BF16D35C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136F8A9-1AAB-4059-9800-03C3D65AAD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C5C9F5-16BF-4944-8D58-7D119A8AE9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128D4F6-935A-4AA8-8389-9AE3256D54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1723483-A98F-4498-B57C-A003710CDD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7368CD3-D094-4306-A690-72C6F0F2C18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E47BE68-4157-4075-A269-79AD6B835C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910EF4A-FF0F-4AEE-AA38-A9DEAFAD70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840EA5B-3AC8-4D10-BAD2-C6201D438E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52F69DD-DF8B-44A9-B7E6-1154E2F9FB7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A49AE20-3393-4980-9069-9E82916F6A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3107559-6EDE-477B-A910-5482DAD5B9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27B6B9D-CDF6-44F2-BC6A-DDCE62EA7E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8E9323-88B0-45A3-BF0E-76B0F2D585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9B97633-29A9-4BC2-9A8D-6603166485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B750F83-B9AF-4D24-BFC3-15A3EEFD14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D6BA281-4CAE-481E-8E6A-9AE6F74D10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02CD53C-A4BF-4B55-86A4-EF64143600C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D9EB2BC-A9F2-406E-8987-7CA2B97697D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3DC879A-BD22-495F-9822-1F834B460A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B1E1874-CB63-4F21-8774-4DE53ACA8E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5DCE2BE-B438-4640-A1B0-A617A4B0B3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5A7CEAB-E821-4730-9BBA-DCE6A9EB7BE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E9B3D29-4B69-4CBA-96A4-64D31E3481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2240ED-0C6F-46EB-971A-A404DD5A13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52D56D2B-3163-4FAE-B935-79027AC2BA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4F176329-99F7-4293-B7C7-45E40ACCD5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4615901-8A26-4CCE-8D23-CCB515B723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B8487B21-2B6F-468E-AAB2-C059840F15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FDF9EC1-60F5-4B04-9418-A933536D902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DD59619-1123-4DB3-BB43-D6E731BF773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954A5E3-385D-498E-AB2D-C0419EAB19F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13" descr=""/>
          <p:cNvPicPr/>
          <p:nvPr/>
        </p:nvPicPr>
        <p:blipFill>
          <a:blip r:embed="rId2"/>
          <a:stretch/>
        </p:blipFill>
        <p:spPr>
          <a:xfrm>
            <a:off x="56160" y="89280"/>
            <a:ext cx="724320" cy="800640"/>
          </a:xfrm>
          <a:prstGeom prst="rect">
            <a:avLst/>
          </a:prstGeom>
          <a:ln w="0">
            <a:noFill/>
          </a:ln>
        </p:spPr>
      </p:pic>
      <p:pic>
        <p:nvPicPr>
          <p:cNvPr id="1" name="Рисунок 8" descr=""/>
          <p:cNvPicPr/>
          <p:nvPr/>
        </p:nvPicPr>
        <p:blipFill>
          <a:blip r:embed="rId3">
            <a:alphaModFix amt="70000"/>
          </a:blip>
          <a:srcRect l="41754" t="6772" r="840" b="817"/>
          <a:stretch/>
        </p:blipFill>
        <p:spPr>
          <a:xfrm>
            <a:off x="5982840" y="0"/>
            <a:ext cx="6208200" cy="68569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9" descr=""/>
          <p:cNvPicPr/>
          <p:nvPr/>
        </p:nvPicPr>
        <p:blipFill>
          <a:blip r:embed="rId4">
            <a:alphaModFix amt="70000"/>
          </a:blip>
          <a:srcRect l="5189" t="2720" r="77970" b="35121"/>
          <a:stretch/>
        </p:blipFill>
        <p:spPr>
          <a:xfrm rot="16200000">
            <a:off x="1362600" y="3763800"/>
            <a:ext cx="1730520" cy="4457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BE408E-09A2-4E16-B84A-139FEB45390E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4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3" descr=""/>
          <p:cNvPicPr/>
          <p:nvPr/>
        </p:nvPicPr>
        <p:blipFill>
          <a:blip r:embed="rId2"/>
          <a:stretch/>
        </p:blipFill>
        <p:spPr>
          <a:xfrm>
            <a:off x="56160" y="89280"/>
            <a:ext cx="724320" cy="800640"/>
          </a:xfrm>
          <a:prstGeom prst="rect">
            <a:avLst/>
          </a:prstGeom>
          <a:ln w="0">
            <a:noFill/>
          </a:ln>
        </p:spPr>
      </p:pic>
      <p:pic>
        <p:nvPicPr>
          <p:cNvPr id="45" name="Рисунок 6" descr=""/>
          <p:cNvPicPr/>
          <p:nvPr/>
        </p:nvPicPr>
        <p:blipFill>
          <a:blip r:embed="rId3">
            <a:alphaModFix amt="70000"/>
          </a:blip>
          <a:srcRect l="5189" t="2720" r="77970" b="35121"/>
          <a:stretch/>
        </p:blipFill>
        <p:spPr>
          <a:xfrm rot="16200000">
            <a:off x="1362600" y="3763800"/>
            <a:ext cx="1730520" cy="4457520"/>
          </a:xfrm>
          <a:prstGeom prst="rect">
            <a:avLst/>
          </a:prstGeom>
          <a:ln w="0">
            <a:noFill/>
          </a:ln>
        </p:spPr>
      </p:pic>
      <p:pic>
        <p:nvPicPr>
          <p:cNvPr id="46" name="Рисунок 9" descr=""/>
          <p:cNvPicPr/>
          <p:nvPr/>
        </p:nvPicPr>
        <p:blipFill>
          <a:blip r:embed="rId4">
            <a:alphaModFix amt="70000"/>
          </a:blip>
          <a:srcRect l="0" t="0" r="498" b="0"/>
          <a:stretch/>
        </p:blipFill>
        <p:spPr>
          <a:xfrm>
            <a:off x="5560920" y="2214720"/>
            <a:ext cx="6630120" cy="464220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DE89FD-23FB-4666-99CF-CE6C39CD4D75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13" descr=""/>
          <p:cNvPicPr/>
          <p:nvPr/>
        </p:nvPicPr>
        <p:blipFill>
          <a:blip r:embed="rId2"/>
          <a:stretch/>
        </p:blipFill>
        <p:spPr>
          <a:xfrm>
            <a:off x="56160" y="89280"/>
            <a:ext cx="724680" cy="801000"/>
          </a:xfrm>
          <a:prstGeom prst="rect">
            <a:avLst/>
          </a:prstGeom>
          <a:ln w="0">
            <a:noFill/>
          </a:ln>
        </p:spPr>
      </p:pic>
      <p:pic>
        <p:nvPicPr>
          <p:cNvPr id="89" name="Рисунок 7" descr=""/>
          <p:cNvPicPr/>
          <p:nvPr/>
        </p:nvPicPr>
        <p:blipFill>
          <a:blip r:embed="rId3">
            <a:alphaModFix amt="70000"/>
          </a:blip>
          <a:srcRect l="5189" t="2720" r="77981" b="35126"/>
          <a:stretch/>
        </p:blipFill>
        <p:spPr>
          <a:xfrm rot="16200000">
            <a:off x="1362960" y="3763440"/>
            <a:ext cx="1730880" cy="445788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9" descr=""/>
          <p:cNvPicPr/>
          <p:nvPr/>
        </p:nvPicPr>
        <p:blipFill>
          <a:blip r:embed="rId4">
            <a:alphaModFix amt="70000"/>
          </a:blip>
          <a:srcRect l="0" t="0" r="498" b="0"/>
          <a:stretch/>
        </p:blipFill>
        <p:spPr>
          <a:xfrm>
            <a:off x="5560920" y="2214720"/>
            <a:ext cx="6630480" cy="464256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432B77-A089-4973-BF6F-B65BBFEDD060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13" descr=""/>
          <p:cNvPicPr/>
          <p:nvPr/>
        </p:nvPicPr>
        <p:blipFill>
          <a:blip r:embed="rId2"/>
          <a:stretch/>
        </p:blipFill>
        <p:spPr>
          <a:xfrm>
            <a:off x="56160" y="89280"/>
            <a:ext cx="724680" cy="80100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10" descr=""/>
          <p:cNvPicPr/>
          <p:nvPr/>
        </p:nvPicPr>
        <p:blipFill>
          <a:blip r:embed="rId3">
            <a:alphaModFix amt="70000"/>
          </a:blip>
          <a:srcRect l="0" t="0" r="498" b="0"/>
          <a:stretch/>
        </p:blipFill>
        <p:spPr>
          <a:xfrm>
            <a:off x="5560920" y="2214720"/>
            <a:ext cx="6630480" cy="4642560"/>
          </a:xfrm>
          <a:prstGeom prst="rect">
            <a:avLst/>
          </a:prstGeom>
          <a:ln w="0">
            <a:noFill/>
          </a:ln>
        </p:spPr>
      </p:pic>
      <p:sp>
        <p:nvSpPr>
          <p:cNvPr id="134" name="Прямоугольник 11"/>
          <p:cNvSpPr/>
          <p:nvPr/>
        </p:nvSpPr>
        <p:spPr>
          <a:xfrm>
            <a:off x="8442360" y="1814400"/>
            <a:ext cx="2987640" cy="43801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35" name="Рисунок 9" descr=""/>
          <p:cNvPicPr/>
          <p:nvPr/>
        </p:nvPicPr>
        <p:blipFill>
          <a:blip r:embed="rId4">
            <a:alphaModFix amt="70000"/>
          </a:blip>
          <a:srcRect l="5189" t="2720" r="77981" b="35126"/>
          <a:stretch/>
        </p:blipFill>
        <p:spPr>
          <a:xfrm rot="16200000">
            <a:off x="1362960" y="3763440"/>
            <a:ext cx="1730880" cy="445788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33F0A29-5629-42D8-9A8C-3C4A289ECC44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3" descr=""/>
          <p:cNvPicPr/>
          <p:nvPr/>
        </p:nvPicPr>
        <p:blipFill>
          <a:blip r:embed="rId2"/>
          <a:stretch/>
        </p:blipFill>
        <p:spPr>
          <a:xfrm>
            <a:off x="56160" y="89280"/>
            <a:ext cx="724320" cy="80064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10" descr=""/>
          <p:cNvPicPr/>
          <p:nvPr/>
        </p:nvPicPr>
        <p:blipFill>
          <a:blip r:embed="rId3">
            <a:alphaModFix amt="70000"/>
          </a:blip>
          <a:srcRect l="0" t="0" r="498" b="0"/>
          <a:stretch/>
        </p:blipFill>
        <p:spPr>
          <a:xfrm>
            <a:off x="5560920" y="2214720"/>
            <a:ext cx="6630120" cy="4642200"/>
          </a:xfrm>
          <a:prstGeom prst="rect">
            <a:avLst/>
          </a:prstGeom>
          <a:ln w="0">
            <a:noFill/>
          </a:ln>
        </p:spPr>
      </p:pic>
      <p:sp>
        <p:nvSpPr>
          <p:cNvPr id="179" name="Прямоугольник 12"/>
          <p:cNvSpPr/>
          <p:nvPr/>
        </p:nvSpPr>
        <p:spPr>
          <a:xfrm>
            <a:off x="8153280" y="1814400"/>
            <a:ext cx="3276360" cy="43797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80" name="Рисунок 9" descr=""/>
          <p:cNvPicPr/>
          <p:nvPr/>
        </p:nvPicPr>
        <p:blipFill>
          <a:blip r:embed="rId4">
            <a:alphaModFix amt="70000"/>
          </a:blip>
          <a:srcRect l="5189" t="2720" r="77970" b="35121"/>
          <a:stretch/>
        </p:blipFill>
        <p:spPr>
          <a:xfrm rot="16200000">
            <a:off x="1362600" y="3763800"/>
            <a:ext cx="1730520" cy="445752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0780632-5561-44EE-AC09-EEB13D9F35BA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Рисунок 13" descr=""/>
          <p:cNvPicPr/>
          <p:nvPr/>
        </p:nvPicPr>
        <p:blipFill>
          <a:blip r:embed="rId2"/>
          <a:stretch/>
        </p:blipFill>
        <p:spPr>
          <a:xfrm>
            <a:off x="56160" y="89280"/>
            <a:ext cx="724680" cy="80100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7" descr=""/>
          <p:cNvPicPr/>
          <p:nvPr/>
        </p:nvPicPr>
        <p:blipFill>
          <a:blip r:embed="rId3">
            <a:alphaModFix amt="70000"/>
          </a:blip>
          <a:srcRect l="5189" t="2720" r="77981" b="35126"/>
          <a:stretch/>
        </p:blipFill>
        <p:spPr>
          <a:xfrm rot="16200000">
            <a:off x="1362960" y="3763440"/>
            <a:ext cx="1730880" cy="4457880"/>
          </a:xfrm>
          <a:prstGeom prst="rect">
            <a:avLst/>
          </a:prstGeom>
          <a:ln w="0">
            <a:noFill/>
          </a:ln>
        </p:spPr>
      </p:pic>
      <p:pic>
        <p:nvPicPr>
          <p:cNvPr id="224" name="Рисунок 9" descr=""/>
          <p:cNvPicPr/>
          <p:nvPr/>
        </p:nvPicPr>
        <p:blipFill>
          <a:blip r:embed="rId4">
            <a:alphaModFix amt="70000"/>
          </a:blip>
          <a:srcRect l="42104" t="37231" r="498" b="0"/>
          <a:stretch/>
        </p:blipFill>
        <p:spPr>
          <a:xfrm>
            <a:off x="8366760" y="3943440"/>
            <a:ext cx="3824640" cy="2913840"/>
          </a:xfrm>
          <a:prstGeom prst="rect">
            <a:avLst/>
          </a:prstGeom>
          <a:ln w="0">
            <a:noFill/>
          </a:ln>
        </p:spPr>
      </p:pic>
      <p:sp>
        <p:nvSpPr>
          <p:cNvPr id="225" name="Овал 5"/>
          <p:cNvSpPr/>
          <p:nvPr/>
        </p:nvSpPr>
        <p:spPr>
          <a:xfrm>
            <a:off x="677880" y="2540880"/>
            <a:ext cx="3686040" cy="36860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F9DC2A6-1CF6-497B-A5AC-5275657FCA86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Рисунок 13" descr=""/>
          <p:cNvPicPr/>
          <p:nvPr/>
        </p:nvPicPr>
        <p:blipFill>
          <a:blip r:embed="rId2"/>
          <a:stretch/>
        </p:blipFill>
        <p:spPr>
          <a:xfrm>
            <a:off x="56160" y="89280"/>
            <a:ext cx="724680" cy="801000"/>
          </a:xfrm>
          <a:prstGeom prst="rect">
            <a:avLst/>
          </a:prstGeom>
          <a:ln w="0">
            <a:noFill/>
          </a:ln>
        </p:spPr>
      </p:pic>
      <p:pic>
        <p:nvPicPr>
          <p:cNvPr id="268" name="Рисунок 7" descr=""/>
          <p:cNvPicPr/>
          <p:nvPr/>
        </p:nvPicPr>
        <p:blipFill>
          <a:blip r:embed="rId3">
            <a:alphaModFix amt="70000"/>
          </a:blip>
          <a:srcRect l="5189" t="2720" r="77981" b="35126"/>
          <a:stretch/>
        </p:blipFill>
        <p:spPr>
          <a:xfrm rot="16200000">
            <a:off x="1362960" y="3763440"/>
            <a:ext cx="1730880" cy="4457880"/>
          </a:xfrm>
          <a:prstGeom prst="rect">
            <a:avLst/>
          </a:prstGeom>
          <a:ln w="0">
            <a:noFill/>
          </a:ln>
        </p:spPr>
      </p:pic>
      <p:pic>
        <p:nvPicPr>
          <p:cNvPr id="269" name="Рисунок 9" descr=""/>
          <p:cNvPicPr/>
          <p:nvPr/>
        </p:nvPicPr>
        <p:blipFill>
          <a:blip r:embed="rId4">
            <a:alphaModFix amt="70000"/>
          </a:blip>
          <a:srcRect l="0" t="0" r="498" b="0"/>
          <a:stretch/>
        </p:blipFill>
        <p:spPr>
          <a:xfrm>
            <a:off x="5560920" y="2214720"/>
            <a:ext cx="6630480" cy="4642560"/>
          </a:xfrm>
          <a:prstGeom prst="rect">
            <a:avLst/>
          </a:prstGeom>
          <a:ln w="0">
            <a:noFill/>
          </a:ln>
        </p:spPr>
      </p:pic>
      <p:sp>
        <p:nvSpPr>
          <p:cNvPr id="27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1E459F-DD25-4113-8F6E-609DBA6BBE90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Рисунок 13" descr=""/>
          <p:cNvPicPr/>
          <p:nvPr/>
        </p:nvPicPr>
        <p:blipFill>
          <a:blip r:embed="rId2"/>
          <a:stretch/>
        </p:blipFill>
        <p:spPr>
          <a:xfrm>
            <a:off x="56160" y="89280"/>
            <a:ext cx="724680" cy="801000"/>
          </a:xfrm>
          <a:prstGeom prst="rect">
            <a:avLst/>
          </a:prstGeom>
          <a:ln w="0">
            <a:noFill/>
          </a:ln>
        </p:spPr>
      </p:pic>
      <p:pic>
        <p:nvPicPr>
          <p:cNvPr id="312" name="Рисунок 6" descr=""/>
          <p:cNvPicPr/>
          <p:nvPr/>
        </p:nvPicPr>
        <p:blipFill>
          <a:blip r:embed="rId3">
            <a:alphaModFix amt="70000"/>
          </a:blip>
          <a:srcRect l="5189" t="2720" r="77981" b="35126"/>
          <a:stretch/>
        </p:blipFill>
        <p:spPr>
          <a:xfrm rot="16200000">
            <a:off x="1362960" y="3763440"/>
            <a:ext cx="1730880" cy="445788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9" descr=""/>
          <p:cNvPicPr/>
          <p:nvPr/>
        </p:nvPicPr>
        <p:blipFill>
          <a:blip r:embed="rId4">
            <a:alphaModFix amt="70000"/>
          </a:blip>
          <a:srcRect l="0" t="0" r="498" b="0"/>
          <a:stretch/>
        </p:blipFill>
        <p:spPr>
          <a:xfrm>
            <a:off x="5560920" y="2214720"/>
            <a:ext cx="6630480" cy="4642560"/>
          </a:xfrm>
          <a:prstGeom prst="rect">
            <a:avLst/>
          </a:prstGeom>
          <a:ln w="0">
            <a:noFill/>
          </a:ln>
        </p:spPr>
      </p:pic>
      <p:sp>
        <p:nvSpPr>
          <p:cNvPr id="314" name="PlaceHolder 1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1F49D0-46BB-4E9D-93D3-B6A90825E3F0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440000" y="18000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rgbClr val="000000"/>
                </a:solidFill>
                <a:latin typeface="Times New Roman"/>
              </a:rPr>
              <a:t>Тема: </a:t>
            </a:r>
            <a:br>
              <a:rPr sz="6000"/>
            </a:br>
            <a:r>
              <a:rPr b="1" lang="ru-RU" sz="6000" spc="-1" strike="noStrike">
                <a:solidFill>
                  <a:srgbClr val="000000"/>
                </a:solidFill>
                <a:latin typeface="Times New Roman"/>
              </a:rPr>
              <a:t>Маятниковый часовой механизм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ubTitle"/>
          </p:nvPr>
        </p:nvSpPr>
        <p:spPr>
          <a:xfrm>
            <a:off x="562320" y="2711520"/>
            <a:ext cx="10795320" cy="370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</a:rPr>
              <a:t>Авторы: Панченко Егор Сергеевич, </a:t>
            </a:r>
            <a:endParaRPr b="0" lang="ru-RU" sz="21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</a:rPr>
              <a:t>Сагатовский Павел Александрович</a:t>
            </a:r>
            <a:endParaRPr b="0" lang="ru-RU" sz="21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</a:rPr>
              <a:t>Ученики 10 И класса</a:t>
            </a:r>
            <a:endParaRPr b="0" lang="ru-RU" sz="21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</a:rPr>
              <a:t>Школа: ГБОУ 1101</a:t>
            </a:r>
            <a:endParaRPr b="0" lang="ru-RU" sz="21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</a:rPr>
              <a:t>Руководители: Петров Даниил Русланович, </a:t>
            </a:r>
            <a:endParaRPr b="0" lang="ru-RU" sz="21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Преподаватель ДТ </a:t>
            </a:r>
            <a:endParaRPr b="0" lang="ru-RU" sz="21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«Альтаир», </a:t>
            </a:r>
            <a:endParaRPr b="0" lang="ru-RU" sz="21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Илюхин Алексей Сергеевич,</a:t>
            </a:r>
            <a:endParaRPr b="0" lang="ru-RU" sz="2100" spc="-1" strike="noStrike">
              <a:solidFill>
                <a:srgbClr val="000000"/>
              </a:solidFill>
              <a:latin typeface="Times New Roman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Классный руководитель</a:t>
            </a:r>
            <a:endParaRPr b="0" lang="ru-RU" sz="2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Выводы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2720" y="1620000"/>
            <a:ext cx="12191760" cy="431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В ходе выполнения проекта, я освоил навыки работы со схемой, моделирование в КОМПАС-3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D, </a:t>
            </a:r>
            <a:r>
              <a:rPr b="0" lang="en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проведена сборка, примерный чертёж механизма.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Список литературы: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824760" y="234000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А.М. Пинкин "Ремонт часов" // Издание 4-е, дополненное и исправленное. Машгиз, 1952 г. 128 с.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Дональд Де Карль "Руководство по ремонту часов" // Перевод со 2-го английского издания, М., Машиностроение, 1965г. 74 с.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Актуальность проекта: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180000" y="1800000"/>
            <a:ext cx="10514520" cy="23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Использование часов всегда будет актуальным, так как в наше время очень важно знать, который час. Маятниковые часы удобны тем, что их можно повесить на самое видное место в комнате и при нужде посмотреть на них (лучший выбор для своих бабушек и дедушек), также их сборка не так сложна.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Цель работы: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90000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Создание маятникового часового механизма;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Получения навыков в КОМПАС-3D;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Сборка и проверка работоспособности проекта.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Задачи работы: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92880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Создание часового механизма:</a:t>
            </a:r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Моделирование шестерёнок в КОМПАС-3D по примеру схемы;</a:t>
            </a:r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Печать деталей;</a:t>
            </a:r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Покупка гвоздей, болтов, деревянная доска (на чем будет держаться конструкция), грузики, штырь;</a:t>
            </a:r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Сборка;</a:t>
            </a:r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Проверка.</a:t>
            </a:r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Методика выполнения работы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900000" y="1819800"/>
            <a:ext cx="10619640" cy="429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907560" indent="-324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Просмотр видео и чтение некоторых книг в интернете про работу маятникового часового механизма;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907560" indent="-324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Покупка нужных деталей для крепления механизма к деревянной доске и соединения самих деталий.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Используемые материалы и оборудование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-180000" y="1819800"/>
            <a:ext cx="10799640" cy="393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907560" indent="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Гвозди, болты, деревянная доска (на чём держится механизм), грузики по 200 грамм, штыри, 2 литрвая бутылка воды, КОМПАС-3D.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900000" y="2588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Полученные результаты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" descr=""/>
          <p:cNvPicPr/>
          <p:nvPr/>
        </p:nvPicPr>
        <p:blipFill>
          <a:blip r:embed="rId1"/>
          <a:stretch/>
        </p:blipFill>
        <p:spPr>
          <a:xfrm>
            <a:off x="304200" y="1547280"/>
            <a:ext cx="2561400" cy="3816000"/>
          </a:xfrm>
          <a:prstGeom prst="rect">
            <a:avLst/>
          </a:prstGeom>
          <a:ln w="0">
            <a:noFill/>
          </a:ln>
        </p:spPr>
      </p:pic>
      <p:pic>
        <p:nvPicPr>
          <p:cNvPr id="369" name="" descr=""/>
          <p:cNvPicPr/>
          <p:nvPr/>
        </p:nvPicPr>
        <p:blipFill>
          <a:blip r:embed="rId2"/>
          <a:stretch/>
        </p:blipFill>
        <p:spPr>
          <a:xfrm>
            <a:off x="5400000" y="1800000"/>
            <a:ext cx="2624760" cy="1865520"/>
          </a:xfrm>
          <a:prstGeom prst="rect">
            <a:avLst/>
          </a:prstGeom>
          <a:ln w="0">
            <a:noFill/>
          </a:ln>
        </p:spPr>
      </p:pic>
      <p:pic>
        <p:nvPicPr>
          <p:cNvPr id="370" name="" descr=""/>
          <p:cNvPicPr/>
          <p:nvPr/>
        </p:nvPicPr>
        <p:blipFill>
          <a:blip r:embed="rId3"/>
          <a:stretch/>
        </p:blipFill>
        <p:spPr>
          <a:xfrm>
            <a:off x="3060000" y="1800000"/>
            <a:ext cx="2434680" cy="1799640"/>
          </a:xfrm>
          <a:prstGeom prst="rect">
            <a:avLst/>
          </a:prstGeom>
          <a:ln w="0">
            <a:noFill/>
          </a:ln>
        </p:spPr>
      </p:pic>
      <p:pic>
        <p:nvPicPr>
          <p:cNvPr id="371" name="" descr=""/>
          <p:cNvPicPr/>
          <p:nvPr/>
        </p:nvPicPr>
        <p:blipFill>
          <a:blip r:embed="rId4"/>
          <a:stretch/>
        </p:blipFill>
        <p:spPr>
          <a:xfrm>
            <a:off x="3060000" y="3600000"/>
            <a:ext cx="2159640" cy="1834920"/>
          </a:xfrm>
          <a:prstGeom prst="rect">
            <a:avLst/>
          </a:prstGeom>
          <a:ln w="0">
            <a:noFill/>
          </a:ln>
        </p:spPr>
      </p:pic>
      <p:pic>
        <p:nvPicPr>
          <p:cNvPr id="372" name="" descr=""/>
          <p:cNvPicPr/>
          <p:nvPr/>
        </p:nvPicPr>
        <p:blipFill>
          <a:blip r:embed="rId5"/>
          <a:stretch/>
        </p:blipFill>
        <p:spPr>
          <a:xfrm>
            <a:off x="5220000" y="3600360"/>
            <a:ext cx="2030400" cy="1834560"/>
          </a:xfrm>
          <a:prstGeom prst="rect">
            <a:avLst/>
          </a:prstGeom>
          <a:ln w="0">
            <a:noFill/>
          </a:ln>
        </p:spPr>
      </p:pic>
      <p:pic>
        <p:nvPicPr>
          <p:cNvPr id="373" name="" descr=""/>
          <p:cNvPicPr/>
          <p:nvPr/>
        </p:nvPicPr>
        <p:blipFill>
          <a:blip r:embed="rId6"/>
          <a:stretch/>
        </p:blipFill>
        <p:spPr>
          <a:xfrm>
            <a:off x="7250760" y="3600000"/>
            <a:ext cx="1748880" cy="1834920"/>
          </a:xfrm>
          <a:prstGeom prst="rect">
            <a:avLst/>
          </a:prstGeom>
          <a:ln w="0">
            <a:noFill/>
          </a:ln>
        </p:spPr>
      </p:pic>
      <p:pic>
        <p:nvPicPr>
          <p:cNvPr id="374" name="" descr=""/>
          <p:cNvPicPr/>
          <p:nvPr/>
        </p:nvPicPr>
        <p:blipFill>
          <a:blip r:embed="rId7"/>
          <a:stretch/>
        </p:blipFill>
        <p:spPr>
          <a:xfrm>
            <a:off x="9000000" y="1800000"/>
            <a:ext cx="2339640" cy="3634920"/>
          </a:xfrm>
          <a:prstGeom prst="rect">
            <a:avLst/>
          </a:prstGeom>
          <a:ln w="0">
            <a:noFill/>
          </a:ln>
        </p:spPr>
      </p:pic>
      <p:pic>
        <p:nvPicPr>
          <p:cNvPr id="375" name="" descr=""/>
          <p:cNvPicPr/>
          <p:nvPr/>
        </p:nvPicPr>
        <p:blipFill>
          <a:blip r:embed="rId8"/>
          <a:stretch/>
        </p:blipFill>
        <p:spPr>
          <a:xfrm>
            <a:off x="7923240" y="1800000"/>
            <a:ext cx="1076400" cy="1799640"/>
          </a:xfrm>
          <a:prstGeom prst="rect">
            <a:avLst/>
          </a:prstGeom>
          <a:ln w="0">
            <a:noFill/>
          </a:ln>
        </p:spPr>
      </p:pic>
      <p:sp>
        <p:nvSpPr>
          <p:cNvPr id="376" name=""/>
          <p:cNvSpPr/>
          <p:nvPr/>
        </p:nvSpPr>
        <p:spPr>
          <a:xfrm>
            <a:off x="2893680" y="5435280"/>
            <a:ext cx="844596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Схема маятниковых часов и модели некоторых комплектующих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1260000" y="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Полученные результаты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3634560" y="1080000"/>
            <a:ext cx="2125080" cy="4859640"/>
          </a:xfrm>
          <a:prstGeom prst="rect">
            <a:avLst/>
          </a:prstGeom>
          <a:ln w="0">
            <a:noFill/>
          </a:ln>
        </p:spPr>
      </p:pic>
      <p:pic>
        <p:nvPicPr>
          <p:cNvPr id="379" name="" descr=""/>
          <p:cNvPicPr/>
          <p:nvPr/>
        </p:nvPicPr>
        <p:blipFill>
          <a:blip r:embed="rId2"/>
          <a:stretch/>
        </p:blipFill>
        <p:spPr>
          <a:xfrm>
            <a:off x="5725440" y="3024360"/>
            <a:ext cx="2159640" cy="2915280"/>
          </a:xfrm>
          <a:prstGeom prst="rect">
            <a:avLst/>
          </a:prstGeom>
          <a:ln w="0">
            <a:noFill/>
          </a:ln>
        </p:spPr>
      </p:pic>
      <p:pic>
        <p:nvPicPr>
          <p:cNvPr id="380" name="" descr=""/>
          <p:cNvPicPr/>
          <p:nvPr/>
        </p:nvPicPr>
        <p:blipFill>
          <a:blip r:embed="rId3"/>
          <a:stretch/>
        </p:blipFill>
        <p:spPr>
          <a:xfrm>
            <a:off x="5725440" y="1080000"/>
            <a:ext cx="2159640" cy="1944000"/>
          </a:xfrm>
          <a:prstGeom prst="rect">
            <a:avLst/>
          </a:prstGeom>
          <a:ln w="0">
            <a:noFill/>
          </a:ln>
        </p:spPr>
      </p:pic>
      <p:pic>
        <p:nvPicPr>
          <p:cNvPr id="381" name="" descr=""/>
          <p:cNvPicPr/>
          <p:nvPr/>
        </p:nvPicPr>
        <p:blipFill>
          <a:blip r:embed="rId4"/>
          <a:stretch/>
        </p:blipFill>
        <p:spPr>
          <a:xfrm>
            <a:off x="7885440" y="3240000"/>
            <a:ext cx="2283840" cy="2664000"/>
          </a:xfrm>
          <a:prstGeom prst="rect">
            <a:avLst/>
          </a:prstGeom>
          <a:ln w="0">
            <a:noFill/>
          </a:ln>
        </p:spPr>
      </p:pic>
      <p:sp>
        <p:nvSpPr>
          <p:cNvPr id="382" name="PlaceHolder 2"/>
          <p:cNvSpPr>
            <a:spLocks noGrp="1"/>
          </p:cNvSpPr>
          <p:nvPr>
            <p:ph type="title"/>
          </p:nvPr>
        </p:nvSpPr>
        <p:spPr>
          <a:xfrm>
            <a:off x="-145080" y="1080000"/>
            <a:ext cx="3599640" cy="48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Финальная версия часового механизма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Дальнейшее развитие проекта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360000" y="1800000"/>
            <a:ext cx="11339640" cy="429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Times New Roman"/>
              </a:rPr>
              <a:t>Добавление корпуса к механизму, чтобы было удобнее переносить часы.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Детский технопарк «Альтаир»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технопарк</Template>
  <TotalTime>413</TotalTime>
  <Application>LibreOffice/7.6.2.1$Windows_X86_64 LibreOffice_project/56f7684011345957bbf33a7ee678afaf4d2ba333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2023-10-31T20:10:12Z</dcterms:created>
  <dc:creator>Анна Грачёва</dc:creator>
  <dc:description/>
  <dc:language>ru-RU</dc:language>
  <cp:lastModifiedBy/>
  <dcterms:modified xsi:type="dcterms:W3CDTF">2024-02-17T11:19:49Z</dcterms:modified>
  <cp:revision>8</cp:revision>
  <dc:subject/>
  <dc:title>Тема: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14</vt:r8>
  </property>
</Properties>
</file>