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2E966A-C8F6-405B-AB23-E238281F23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C18E10-2448-4E19-81EA-352AAE0B8E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06A9CB0-C0ED-40CF-9223-DF439F2A1D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70A3D2A-4171-4445-895E-E95F076F1D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569225A-5796-4B4B-93AF-21417AF082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0CC516D-115D-4FB3-834D-0E468FF94D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80C9289-C539-45E7-B86D-180AE32B46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878E027-9E86-41D4-8F48-F9400F1FC5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A4E4B81-255D-4E36-AD9F-2E9807B364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07BD15C-EE11-4400-8F4C-92CDDA61772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977F606-7FAF-41C4-971A-4482514612A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16184A-5B2A-467D-B8F7-67B8BA5920F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F4981-9EC4-40C9-897C-CCAC41C5A3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9833CB-9A65-4C7C-82E7-CCF7AE1875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672BE0-9F6F-4B74-9E5F-DABC3FD5C7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D0E27B-D8DB-4285-A024-BDD9BA447B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B772EA-C171-42BC-96C8-4532622D88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76CFA1-C699-4054-B01E-4CC616DB6B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769A43-E3A0-4861-ADCA-45841677C9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EC1346-E185-42DF-A81E-65767DF961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F1AF5C-2199-4E04-955F-6BA7C1DB62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B7B373D-AF3F-4BE7-8075-1490534BFF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379A58-CF88-4FA4-AEC9-DB837FD285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75E4258-AAFC-46AA-B39E-61323CE324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1071D8-6B37-4281-A59B-9533AEDBF3D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2BAF663-09E3-4256-A35A-6FA3B117E73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47DF3B-C4B2-4308-8018-4E47BF1E8A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83BCE26-2371-4491-BE68-30BF5A4A05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CEF2C80-8515-483F-9F25-603B4C196F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82C573-EC99-4258-BF4D-9E2058739C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4FDC1AD-8A0E-42A7-94B0-037CB8C571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C09ECA-5DB0-4244-BE35-7D5EC89905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B622FBE-B1D9-4DE5-9C9A-85697319BC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DE3C5E4-B180-4CB8-89E1-60C377FF63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65EE4E-13DD-4919-BEE7-79CC952410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919AE75-2686-4CA5-9D49-E488A9C355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AAAD71C-0EB2-47A3-8F89-29A506664A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8EEA1D5-3F22-4B10-972F-0F6745CC3A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A4BA9E-539A-44F3-A61C-2416618808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ABF183-F7D8-4E18-B19F-0B25BAC75F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66F078D-6CDA-480C-9F5B-FB590E46AF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C11ABD-CB4F-4788-A009-E72A76B790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4EBFECE-2E67-4822-9910-DA492688C2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57D780C-85DD-4E31-A9BD-BB66F244AF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59B8288-4CA7-49D1-926A-DE290418C1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6A2472A-C5BA-4714-8D70-2F37E3B09E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C53647-77F8-42D5-A508-2837B13B20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92F27C7-9E8B-4C2C-9DF6-9580661729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91B943F-9122-4E8A-BF93-D53EA2AA41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1CC3ABD-82ED-4111-96A5-C1FBF71B35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C60F9EE-9048-4769-B814-A97C30B4F0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00145E4-C006-4520-889F-EEA3E9C2F15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3A0D5E-2E40-41D7-B9F2-0FF4908446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3742EA8-CE60-4C44-BA8F-DC59D2C91DB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815696A-B15E-40AD-B3D1-5D94002DC3A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710624C-1F92-417E-9BB6-E43FA40302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2D887D-F188-4073-9989-CBCDBF8017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9B74554-5A08-4DD7-85C7-D6DBA72317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5857592-7DCF-447B-BBAE-FF07CAF8DA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DBFF8AC-42D2-41D2-A445-42B3D39EB9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50C94EC-B2D1-435F-B959-CD3679EF80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154A2B5-9D99-4451-9F10-74E07E7A01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5C55391-2097-4E83-BA9E-6DB5DBD235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A35550-165D-4813-BA8B-05DB0C3A92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427143C-FB5E-4CCE-952B-D3CB187335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186DF72-E000-450C-96B1-423CA8F8534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105C485-09A5-4B03-A995-7F1F411394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671DBDF-6B63-455D-8671-E661D3F6D2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6F10DB3-805B-478F-ADC4-358965A02B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16F3DED-CDF7-4969-B710-3DDB4AA511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BA1D2B3-C770-49BF-93DC-22CC8AB383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DD689FC-8506-4399-B3F7-2AB20202AA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0065EEB-51C0-4A9C-9296-83B654E9EE5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4F94817-6F3C-4DB3-AC3B-0B0F2A9B08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42F1E4-24F6-4103-BB53-35E67CFE5F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3C2BB41-329A-4B5A-9E43-5D7D2D2795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3C03445-3A63-4A87-81C9-21739DDFF5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C17BD4A-AD9F-4E62-99CE-CB4B26A405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F079E0A-3356-4F1D-BC89-E939BBE561F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F988A4B-1E00-4832-9111-99E03B4CE9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5127A3B-20D4-47BC-A411-EE7AD49AD0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5F4A27D-C432-4B43-8CF0-92E14F093D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5639A9F-10EE-444C-AFF7-E26103B786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F83A584-4B00-42FB-9DCA-A688B87CCB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7012F7C-5EE5-45F6-885C-D66F272EB8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F56A72-9723-4C4C-9513-604DB0703E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DC416DD-8C28-40DC-B6F4-FFF2918C12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39DF33F-3D7F-4191-B9DD-0619BE6C31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98A7766-7E41-4A66-8A4D-863F8FC4AD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D9131C0-F2AB-4C74-A060-1A01C739CB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6BBAC13-C5A4-4CDE-9613-FE2EBCFE0C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7F710D1-0EC9-482F-AFCF-697114BD747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5194571-161B-43E2-AA9A-6281F1D3631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1F4EA8A-AD6B-4B3E-9972-46FB414DD9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076E481-E021-45DA-842D-6D7A09DCFD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3E6EA9F-928E-4811-8BA9-14C94368EE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240" cy="79956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8" descr=""/>
          <p:cNvPicPr/>
          <p:nvPr/>
        </p:nvPicPr>
        <p:blipFill>
          <a:blip r:embed="rId3">
            <a:alphaModFix amt="70000"/>
          </a:blip>
          <a:srcRect l="41733" t="6772" r="840" b="817"/>
          <a:stretch/>
        </p:blipFill>
        <p:spPr>
          <a:xfrm>
            <a:off x="5982480" y="0"/>
            <a:ext cx="6206760" cy="68558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9" descr=""/>
          <p:cNvPicPr/>
          <p:nvPr/>
        </p:nvPicPr>
        <p:blipFill>
          <a:blip r:embed="rId4">
            <a:alphaModFix amt="70000"/>
          </a:blip>
          <a:srcRect l="5189" t="2720" r="77938" b="35106"/>
          <a:stretch/>
        </p:blipFill>
        <p:spPr>
          <a:xfrm rot="16200000">
            <a:off x="1361880" y="3764880"/>
            <a:ext cx="1729440" cy="4456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DejaVu Sans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61012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E27E87-D53F-438A-8402-3EF5A74B565B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  <a:ea typeface="DejaVu Sans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6" descr=""/>
          <p:cNvPicPr/>
          <p:nvPr/>
        </p:nvPicPr>
        <p:blipFill>
          <a:blip r:embed="rId3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560" y="2214720"/>
            <a:ext cx="6629040" cy="464148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5D08728-6818-407A-AA84-604592A1404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7" descr=""/>
          <p:cNvPicPr/>
          <p:nvPr/>
        </p:nvPicPr>
        <p:blipFill>
          <a:blip r:embed="rId3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560" y="2214720"/>
            <a:ext cx="6629040" cy="464148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21A853-C6B2-445B-AEC8-505363342C0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7" descr=""/>
          <p:cNvPicPr/>
          <p:nvPr/>
        </p:nvPicPr>
        <p:blipFill>
          <a:blip r:embed="rId3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560" y="2214720"/>
            <a:ext cx="6629040" cy="464148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ftr" idx="10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Num" idx="11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4498D32-CBE0-4EF7-BBD6-07F44CBAE9E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dt" idx="12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10" descr=""/>
          <p:cNvPicPr/>
          <p:nvPr/>
        </p:nvPicPr>
        <p:blipFill>
          <a:blip r:embed="rId3">
            <a:alphaModFix amt="70000"/>
          </a:blip>
          <a:srcRect l="0" t="0" r="498" b="0"/>
          <a:stretch/>
        </p:blipFill>
        <p:spPr>
          <a:xfrm>
            <a:off x="5560560" y="2214720"/>
            <a:ext cx="6629040" cy="4641480"/>
          </a:xfrm>
          <a:prstGeom prst="rect">
            <a:avLst/>
          </a:prstGeom>
          <a:ln w="0">
            <a:noFill/>
          </a:ln>
        </p:spPr>
      </p:pic>
      <p:sp>
        <p:nvSpPr>
          <p:cNvPr id="216" name="Прямоугольник 12"/>
          <p:cNvSpPr/>
          <p:nvPr/>
        </p:nvSpPr>
        <p:spPr>
          <a:xfrm>
            <a:off x="8152920" y="1814400"/>
            <a:ext cx="3275640" cy="437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17" name="Рисунок 9" descr=""/>
          <p:cNvPicPr/>
          <p:nvPr/>
        </p:nvPicPr>
        <p:blipFill>
          <a:blip r:embed="rId4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sp>
        <p:nvSpPr>
          <p:cNvPr id="218" name="PlaceHolder 1"/>
          <p:cNvSpPr>
            <a:spLocks noGrp="1"/>
          </p:cNvSpPr>
          <p:nvPr>
            <p:ph type="ftr" idx="13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14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7E2C62D-A6E9-4702-A2D2-77444349960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15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260" name="Рисунок 9" descr=""/>
          <p:cNvPicPr/>
          <p:nvPr/>
        </p:nvPicPr>
        <p:blipFill>
          <a:blip r:embed="rId3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sp>
        <p:nvSpPr>
          <p:cNvPr id="261" name="Прямоугольник 5"/>
          <p:cNvSpPr/>
          <p:nvPr/>
        </p:nvSpPr>
        <p:spPr>
          <a:xfrm>
            <a:off x="736200" y="1814400"/>
            <a:ext cx="2928600" cy="440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62" name="Рисунок 10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560" y="2214720"/>
            <a:ext cx="6629040" cy="464148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ftr" idx="16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ldNum" idx="17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23A3B92-5FE3-4270-B568-194714726C8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dt" idx="18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7" descr=""/>
          <p:cNvPicPr/>
          <p:nvPr/>
        </p:nvPicPr>
        <p:blipFill>
          <a:blip r:embed="rId3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560" y="2214720"/>
            <a:ext cx="6629040" cy="4641480"/>
          </a:xfrm>
          <a:prstGeom prst="rect">
            <a:avLst/>
          </a:prstGeom>
          <a:ln w="0">
            <a:noFill/>
          </a:ln>
        </p:spPr>
      </p:pic>
      <p:sp>
        <p:nvSpPr>
          <p:cNvPr id="307" name="PlaceHolder 1"/>
          <p:cNvSpPr>
            <a:spLocks noGrp="1"/>
          </p:cNvSpPr>
          <p:nvPr>
            <p:ph type="ftr" idx="19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ldNum" idx="20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CB09598-B2FA-40D2-B85A-D39871D789D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dt" idx="21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Рисунок 13" descr=""/>
          <p:cNvPicPr/>
          <p:nvPr/>
        </p:nvPicPr>
        <p:blipFill>
          <a:blip r:embed="rId2"/>
          <a:stretch/>
        </p:blipFill>
        <p:spPr>
          <a:xfrm>
            <a:off x="55800" y="89280"/>
            <a:ext cx="723600" cy="799920"/>
          </a:xfrm>
          <a:prstGeom prst="rect">
            <a:avLst/>
          </a:prstGeom>
          <a:ln w="0">
            <a:noFill/>
          </a:ln>
        </p:spPr>
      </p:pic>
      <p:pic>
        <p:nvPicPr>
          <p:cNvPr id="349" name="Рисунок 7" descr=""/>
          <p:cNvPicPr/>
          <p:nvPr/>
        </p:nvPicPr>
        <p:blipFill>
          <a:blip r:embed="rId3">
            <a:alphaModFix amt="70000"/>
          </a:blip>
          <a:srcRect l="5189" t="2720" r="77949" b="35111"/>
          <a:stretch/>
        </p:blipFill>
        <p:spPr>
          <a:xfrm rot="16200000">
            <a:off x="1361880" y="3764520"/>
            <a:ext cx="1729800" cy="4456800"/>
          </a:xfrm>
          <a:prstGeom prst="rect">
            <a:avLst/>
          </a:prstGeom>
          <a:ln w="0">
            <a:noFill/>
          </a:ln>
        </p:spPr>
      </p:pic>
      <p:pic>
        <p:nvPicPr>
          <p:cNvPr id="350" name="Рисунок 9" descr=""/>
          <p:cNvPicPr/>
          <p:nvPr/>
        </p:nvPicPr>
        <p:blipFill>
          <a:blip r:embed="rId4">
            <a:alphaModFix amt="70000"/>
          </a:blip>
          <a:srcRect l="42104" t="37231" r="498" b="0"/>
          <a:stretch/>
        </p:blipFill>
        <p:spPr>
          <a:xfrm>
            <a:off x="8366400" y="3943440"/>
            <a:ext cx="3823560" cy="2912760"/>
          </a:xfrm>
          <a:prstGeom prst="rect">
            <a:avLst/>
          </a:prstGeom>
          <a:ln w="0">
            <a:noFill/>
          </a:ln>
        </p:spPr>
      </p:pic>
      <p:sp>
        <p:nvSpPr>
          <p:cNvPr id="351" name="Овал 5"/>
          <p:cNvSpPr/>
          <p:nvPr/>
        </p:nvSpPr>
        <p:spPr>
          <a:xfrm>
            <a:off x="677520" y="2540880"/>
            <a:ext cx="3684960" cy="368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52" name="PlaceHolder 1"/>
          <p:cNvSpPr>
            <a:spLocks noGrp="1"/>
          </p:cNvSpPr>
          <p:nvPr>
            <p:ph type="ftr" idx="22"/>
          </p:nvPr>
        </p:nvSpPr>
        <p:spPr>
          <a:xfrm>
            <a:off x="40381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sldNum" idx="23"/>
          </p:nvPr>
        </p:nvSpPr>
        <p:spPr>
          <a:xfrm>
            <a:off x="86101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C44002-46CD-4F23-BFD7-8CA9EC541DB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dt" idx="24"/>
          </p:nvPr>
        </p:nvSpPr>
        <p:spPr>
          <a:xfrm>
            <a:off x="83772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523520" y="961200"/>
            <a:ext cx="9141480" cy="238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Тема: Квадрокоптер 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subTitle"/>
          </p:nvPr>
        </p:nvSpPr>
        <p:spPr>
          <a:xfrm>
            <a:off x="1800000" y="2520000"/>
            <a:ext cx="8099640" cy="334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Авторы: Фролов Егор Алексеевич,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 </a:t>
            </a: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Трухин Павел Дмитриевич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Ученики 10И и 11И классов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Школа: ГБОУ 1101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Руководитель: Петров Даниил Русланович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Преподаватель ДТ «Альтаир»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Руководитель: Илюхин Алексей Сергеевич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Классный руководитель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79640" y="1685520"/>
            <a:ext cx="4318560" cy="371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 algn="ctr" defTabSz="9144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300" spc="-1" strike="noStrike">
                <a:solidFill>
                  <a:schemeClr val="dk1"/>
                </a:solidFill>
                <a:latin typeface="Times New Roman"/>
              </a:rPr>
              <a:t>Полетный контроллер на базе stm32, состоящий из акселерометра mpu6050 и барометра BMP 280, с интерфейсом для FTDI программатора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Заголовок 3"/>
          <p:cNvSpPr/>
          <p:nvPr/>
        </p:nvSpPr>
        <p:spPr>
          <a:xfrm>
            <a:off x="1004400" y="-245160"/>
            <a:ext cx="10513440" cy="13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Полученные результаты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6" name="Рисунок 416" descr=""/>
          <p:cNvPicPr/>
          <p:nvPr/>
        </p:nvPicPr>
        <p:blipFill>
          <a:blip r:embed="rId1"/>
          <a:srcRect l="0" t="21242" r="9004" b="20988"/>
          <a:stretch/>
        </p:blipFill>
        <p:spPr>
          <a:xfrm>
            <a:off x="4679640" y="1080360"/>
            <a:ext cx="4678200" cy="3958200"/>
          </a:xfrm>
          <a:prstGeom prst="rect">
            <a:avLst/>
          </a:prstGeom>
          <a:ln w="0">
            <a:noFill/>
          </a:ln>
        </p:spPr>
      </p:pic>
      <p:pic>
        <p:nvPicPr>
          <p:cNvPr id="417" name="Рисунок 417" descr=""/>
          <p:cNvPicPr/>
          <p:nvPr/>
        </p:nvPicPr>
        <p:blipFill>
          <a:blip r:embed="rId2"/>
          <a:srcRect l="21413" t="13293" r="28562" b="22170"/>
          <a:stretch/>
        </p:blipFill>
        <p:spPr>
          <a:xfrm>
            <a:off x="9360000" y="1080000"/>
            <a:ext cx="2518200" cy="2619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Дальнейшее развитие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228240" y="2340000"/>
            <a:ext cx="11830320" cy="411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Одним из возможных вариантов дальнейшего развития проекта является создание дополнительных рёбер жёсткости, для усиления прочности рамы квадрокоптера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824400" y="11484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Выводы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555120" y="1620000"/>
            <a:ext cx="12223440" cy="233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В ходе работы над созданием моего проекта, я освоил: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Текст 1"/>
          <p:cNvSpPr/>
          <p:nvPr/>
        </p:nvSpPr>
        <p:spPr>
          <a:xfrm>
            <a:off x="720000" y="2340000"/>
            <a:ext cx="8638200" cy="34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Навыки работы с микроэлектроникой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Пайку электрических схем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Навыки проектирования электрических схем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Навыки проектирования 3D моделей в Компас 3D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417"/>
              </a:spcBef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Список литературы: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837720" y="2129040"/>
            <a:ext cx="10513440" cy="434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Б. Страуструп “Язык программирования C++” // 2-ое дополненное издание 94 с.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Б. Руперт “Drones (The Ultimate Guide): How they work, learning to fly, how to fly”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1051308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Актуальность проекта: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825480" y="2340000"/>
            <a:ext cx="1051308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По мере развития технологий всё бо́льшую популярность набирают беспилотные устройства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Мой проект предлагает бюджетную сборку квадрокоптера, который открыт к совершенствованию и доработке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51308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Цель работы: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408600" y="900000"/>
            <a:ext cx="12010320" cy="467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 defTabSz="914400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Создание бюджетного полетного контроллера, который обладает базовыми функциями, необходимыми для комфортного полета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Совершенствование навыков программирования на C++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Получение навыков моделирования в Компас 3D 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Освоение навыков работы с микроэлектроникой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Освоение навыков работы с архитектурой ARM 32-bit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Освоение навыков работы с 3D принтером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825480" y="264600"/>
            <a:ext cx="1051308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Задачи работы: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825480" y="1440000"/>
            <a:ext cx="1051308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16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Проектирование электрической принципиальной схемы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Подборка компонентов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Создание ПО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Создание складной рамы для квадрокоптера, для обеспечения комфортной транспортировки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en" sz="2400" spc="-1" strike="noStrike">
                <a:solidFill>
                  <a:schemeClr val="dk1"/>
                </a:solidFill>
                <a:latin typeface="Times New Roman"/>
              </a:rPr>
              <a:t>Сборка и тестирование итоговой схемы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837720" y="29484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Методика выполнения работы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539640" y="1819800"/>
            <a:ext cx="8637480" cy="429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164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Изучение принципов работы квадрокоптера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Программирование полетного контроллера на C++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Проектирование</a:t>
            </a:r>
            <a:r>
              <a:rPr b="1" lang="en" sz="1800" spc="-1" strike="noStrike">
                <a:solidFill>
                  <a:schemeClr val="dk1"/>
                </a:solidFill>
                <a:latin typeface="Times New Roman"/>
              </a:rPr>
              <a:t> </a:t>
            </a: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электрической принципиальной схемы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</a:rPr>
              <a:t>Создание рамы и монтаж в нее электроники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834480" y="-4572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Используемые материалы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71640" y="1069560"/>
            <a:ext cx="3259080" cy="5100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59280" indent="-324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Для проектирования электрической принципиальной схемы используется сервис easyeda.com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5" name="Рисунок 2" descr="Изображение выглядит как текст, диаграмма, План, схематичный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3192840" y="1073160"/>
            <a:ext cx="8988840" cy="567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837720" y="36504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Используемое оборудование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360000" y="1980000"/>
            <a:ext cx="11080800" cy="44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164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Для проектирования рамы использовался 3D САПР</a:t>
            </a:r>
            <a:r>
              <a:rPr b="1" lang="en" sz="3200" spc="-1" strike="noStrike" u="sng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Компас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43164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" sz="3200" spc="-1" strike="noStrike">
                <a:solidFill>
                  <a:schemeClr val="dk1"/>
                </a:solidFill>
                <a:latin typeface="Times New Roman"/>
              </a:rPr>
              <a:t>Для сборки электрической принципиальной схемы использовалась паяльная станция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834480" y="-26028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  <a:ea typeface="DejaVu Sans"/>
              </a:rPr>
              <a:t>Полученные результаты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Заголовок 4"/>
          <p:cNvSpPr/>
          <p:nvPr/>
        </p:nvSpPr>
        <p:spPr>
          <a:xfrm>
            <a:off x="349560" y="809640"/>
            <a:ext cx="3853800" cy="52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 defTabSz="9144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DejaVu Sans"/>
              </a:rPr>
              <a:t>3D модель складного корпуса квадрокоптера, созданного в Компас 3D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" name="Рисунок 1" descr="Изображение выглядит как зарисовка, рисунок&#10;&#10;Автоматически созданное описание"/>
          <p:cNvPicPr/>
          <p:nvPr/>
        </p:nvPicPr>
        <p:blipFill>
          <a:blip r:embed="rId1"/>
          <a:stretch/>
        </p:blipFill>
        <p:spPr>
          <a:xfrm>
            <a:off x="4128480" y="704880"/>
            <a:ext cx="6601320" cy="608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824400" y="0"/>
            <a:ext cx="10513440" cy="132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</a:rPr>
              <a:t>Полученные результаты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2" name="Рисунок 412" descr=""/>
          <p:cNvPicPr/>
          <p:nvPr/>
        </p:nvPicPr>
        <p:blipFill>
          <a:blip r:embed="rId1"/>
          <a:srcRect l="0" t="6272" r="3504" b="26495"/>
          <a:stretch/>
        </p:blipFill>
        <p:spPr>
          <a:xfrm>
            <a:off x="4937040" y="1150560"/>
            <a:ext cx="4961160" cy="4608000"/>
          </a:xfrm>
          <a:prstGeom prst="rect">
            <a:avLst/>
          </a:prstGeom>
          <a:ln w="0">
            <a:noFill/>
          </a:ln>
        </p:spPr>
      </p:pic>
      <p:sp>
        <p:nvSpPr>
          <p:cNvPr id="413" name="Заголовок 2"/>
          <p:cNvSpPr/>
          <p:nvPr/>
        </p:nvSpPr>
        <p:spPr>
          <a:xfrm>
            <a:off x="179640" y="1080000"/>
            <a:ext cx="4678560" cy="34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 defTabSz="9144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000" spc="-1" strike="noStrike">
                <a:solidFill>
                  <a:schemeClr val="dk1"/>
                </a:solidFill>
                <a:latin typeface="Times New Roman"/>
              </a:rPr>
              <a:t>Схема подключения моторов к плате распределения питания</a:t>
            </a:r>
            <a:br>
              <a:rPr sz="3000"/>
            </a:br>
            <a:r>
              <a:rPr b="1" lang="ru-RU" sz="3000" spc="-1" strike="noStrike">
                <a:solidFill>
                  <a:schemeClr val="dk1"/>
                </a:solidFill>
                <a:latin typeface="Times New Roman"/>
              </a:rPr>
              <a:t>и DC-DC преобразователя для питания полетного контроллера от 5 вольт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технопарк">
  <a:themeElements>
    <a:clrScheme name="Пользовательские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технопарк</Template>
  <TotalTime>230</TotalTime>
  <Application>LibreOffice/7.6.2.1$Windows_X86_64 LibreOffice_project/56f7684011345957bbf33a7ee678afaf4d2ba333</Application>
  <AppVersion>15.0000</AppVersion>
  <Words>127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2023-10-31T20:10:12Z</dcterms:created>
  <dc:creator>Анна Грачёва</dc:creator>
  <dc:description/>
  <dc:language>ru-RU</dc:language>
  <cp:lastModifiedBy/>
  <dcterms:modified xsi:type="dcterms:W3CDTF">2024-02-17T12:01:11Z</dcterms:modified>
  <cp:revision>85</cp:revision>
  <dc:subject/>
  <dc:title>Тема: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