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72" r:id="rId21"/>
    <p:sldId id="271" r:id="rId22"/>
    <p:sldId id="264" r:id="rId23"/>
    <p:sldId id="270" r:id="rId24"/>
    <p:sldId id="269" r:id="rId25"/>
    <p:sldId id="265" r:id="rId26"/>
    <p:sldId id="266" r:id="rId27"/>
    <p:sldId id="267" r:id="rId28"/>
    <p:sldId id="268" r:id="rId29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1D4648C-4BD2-452D-96E0-4E128720060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5BCBC66-A5CE-43B2-B57E-4CDF3F49F08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C8D606C5-C14A-4F78-830D-A3864A76664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33AE4FF7-5B23-4D6B-A0D4-04B2D34D711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3FDBC5A4-FBAB-4835-B533-99FA4EE25EF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9FF60BE6-7531-461A-9516-3129C9B0CF2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0C1BEF41-2135-4930-B674-74F9ECBA4D6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A32E167A-0EF8-4771-B27E-92A9B6E4181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55E4A147-0A0B-4C3D-A9EE-8D37607DA6D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99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A402E0E4-E244-4B53-86B6-F146ACC0ED1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04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05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06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D8E6731B-1ED7-40C2-A519-0A22FDAA49A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EF509118-4411-4603-A4FC-476C077F89A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33DE129-F97A-4834-814B-6EBDE67905A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CFBEC783-DA63-4B96-BD3D-2F7D6F81CCE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EFAA3959-008F-451A-922B-00DECE80A93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AFF6878A-4C3E-4813-8C87-061A047F07B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3F994643-134B-4B3C-B32B-923CF2F8624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448C28B3-50EA-4B7A-BAF7-B3EE125228B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2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E025E89F-9C92-49E5-AA95-012587316F1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67E5F52D-66DB-46CD-8455-9643538383E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C62BC854-2E84-4563-AE55-C87A78B000E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458CED0F-CC97-4682-8DF0-102A963075E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4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45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92308077-2B58-4CC6-920D-BAD84619F73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9D96741-B9B3-4F72-B244-3BEB7970AEE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50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51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52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74AEC4F8-17B2-44D8-83DC-0C6F0F4B423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21D45256-7293-45C8-9006-1DA2E4FACE6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4A920F78-8C31-414C-9E4A-01C8A1EB395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133C6446-69A7-4E98-BFEE-5D3955FB4F6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E6BF4495-B392-4FF7-8E2F-1109D8694F3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3DC52D3D-E7D1-480A-AD76-60E2B12D165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331FBB3A-A930-4CF3-BAB2-FF64D356BD4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AAE55F1B-BF0D-44E0-8401-FBB2936915D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78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EB0CAE23-286B-4018-9EBC-3D006ED4AED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8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21EA5125-CB83-4FAE-BBD5-565E4D9A556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6A6A953-F5DF-4EA4-BB58-8867FBA8FCD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C3A528B9-1F22-4345-A0C6-904D64B4C09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8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90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E6A8A424-2ABD-4EE7-A7A4-A67CC45AA01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94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95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96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97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86548577-3FDB-4A58-A697-1300E80C846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BCDC2C09-43BC-4FD8-B632-04A8D5C9586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9DD590AD-4B22-4ED6-B768-9A9A916B9CD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CE1561C9-0687-4639-9515-BB12345ED91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82489DA1-C9E2-4905-A3C2-97D3EAC9352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D5D2421A-CD40-4E97-9C55-90D869127BC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EAA9E652-9DB4-45F7-AFF2-7D031771B2D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2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E49A444C-34F9-4A2E-9613-B6174604C9D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F5EB232-97B3-465F-9002-2AEFABB4B05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25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533B271A-949B-4C9A-B92D-469C4B86553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7C8CE35A-1342-4001-9375-E5D6EEFDCC2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32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CB04E134-7D90-4021-B0D9-3C261A04A76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37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89BABD9C-D473-4B7F-B3B3-4FBC6E4EC70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41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42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43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44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6B5A16D1-C736-447C-8088-E4B8277DD03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7C0FDBF-4EF0-45FE-9DF8-741EDFB2CEC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B233593-9F78-4BAA-B4EE-C33059D6CC1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28DDD56-95FC-4829-90F2-9AE9C224424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460DCC1-A604-4BB9-A6BA-A3853F07888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249B980-EDEA-41FF-8CDF-EF86D8BE900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93065AD-F5CB-4259-91FC-4A248AEEBAA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6104856-0D8C-47D7-84C5-442057491FB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3FC48E0-8E0F-4BFD-9B50-F9BA8AB070A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84406DC-9E58-4318-8911-31B19C6C636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35A998C-C7FF-492E-B571-6742E081F8C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44ECB33-019D-43AC-A03D-9E404F7AA07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0E32F5D-C289-4453-A26F-B56BB67F895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4FE721E-9449-4812-9BD5-0D45E489F09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56B86BA-07F4-4093-B661-EEC393864D7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B59A95D-3FE7-4911-B470-A9DE70270CF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A132557-B1AF-4CFC-9747-CFD4C02E065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0ABCF83-9EAC-401C-96B2-F81B39D91D2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1B69543-434F-489C-B43C-8E57CCDC693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97C50B4-6795-469E-BA74-3750CAFB561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0C4A79A-4D0D-41B3-A4BF-7C5EE010748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02311D4-BD24-4A5E-991D-98D8F425A13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6C799B3-47D6-4C77-B3C7-43C418923EE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BC9AF9E-F264-4B5C-948B-50F1BFEBB05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46C19F0-FEE6-4AC1-A46F-AB40153C3A6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9DCB-46FC-40E9-8125-A47E2EF3C09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1DA83F1-7AA3-41A2-B022-3F2AFFE497A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07E77A4-B94F-4ACF-97BB-0E11DC9F693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E11E85F-6CD2-4F5B-A06F-3322B1D59B1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D1971E-1385-47F9-9560-4601F378369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88D058B-F8E0-443D-B910-F33D2E0158B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C297E81-3768-4909-862F-161135771DC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7468B1B-6B2B-440D-BF34-278D215BE2A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6382478-0232-4FB1-B394-E3BB9D2019E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E682A4BC-58D8-4E3E-93F8-7519E255E92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1FFCA5D-FAB4-4613-810D-AF76E4EE9CD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7ED96EB-DCA8-4266-BEF3-1F9C058E7A1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78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79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C34412E-5CAC-4B29-A310-FDB6C511DE9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54B4A47-6BFF-4DBB-A50A-13D40CD51DE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27D1B42-A658-4253-B021-7E3DB19A1CE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BE71688-02B1-4230-BB3D-E01CCE0F014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1CF77C2-2B56-4770-9FE8-54E857FBC61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8CF60CE-A054-4BF9-9ACF-8066F592693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C101889-E3A7-45B1-B225-BAEF306C638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58A8169-B25F-4DF8-B4CC-277ED77F09A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7290DF5B-3FEA-474B-85D7-54B5FA8A12E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17B6186-37F2-4CC0-BC01-BA61DACC6F2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AD01752-D2DA-4F2C-9FBB-E39269F0F07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C8415A07-961C-48AF-91BB-6004951D1A7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45C3AD91-3123-491B-845B-011C6069721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ED3247F-A85F-490D-9855-07A2DD76DCA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23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24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5591040-8433-4A1A-B3B4-C6C793D59A0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0B9C65DA-0E64-47AC-B8EE-ABF45DB23B1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57EDC407-2821-41AB-92FA-310AA5883FD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16FD3311-C4A4-40A9-83F9-818412B0D9A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4466247D-7D11-493A-A3D0-88EDD41AA08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5BF40F29-3A6B-482E-B723-A05D2E33947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D307D84C-379F-431F-B0DD-79E3DBE7CC4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F8CECEE6-50AB-49EE-9243-635A371974E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F06E7063-1528-4536-9FB8-B6E1F0719CC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6312BE29-8EE2-49CB-9AE2-34406262514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903A33D-5972-4E42-9F38-1AB5FA149AC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C39AC506-ED08-4917-8457-5F642F1741A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B9076E06-1E22-46F3-AE48-92E1456A1FE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68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69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5104A4A0-0E52-43AA-B7DC-0881BF45351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13F439F7-1E49-45AA-BC30-E2558BF2C95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64F6FD08-486A-4085-9CF4-CBEAB484DF1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589F3AFB-5795-4EF2-9CD9-34AD0820415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76DA0A48-D8E6-401B-AC0B-300EE3069F5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AF8682A0-E7CC-4250-9052-F9F14DF2004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6DAF819A-109F-4E5C-96F0-601ED86EB37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C4B3A281-8FEE-4F78-B6F4-623DC19899D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08DEBDB-A0FF-4EAE-8EB7-0155AD1E952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B52B74A2-ADD9-4897-A10B-2C0068ED12C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1070A9AB-A37E-4DD1-BE7F-2302C5A6041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87B9FBFF-EA76-43D5-BD63-ECB816BFDC0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08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2E5B657A-6C06-40D8-965B-D446984E7D8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13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14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15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15386F55-2326-44C4-9784-4B6754DC613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DFBF8F3D-C677-4543-8F22-339C17CCAB2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6F952210-A77A-43ED-A6B6-E83EFF40A76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E5450B23-2128-4C27-8649-529681F3A70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B7A421D4-DFD9-48F3-8238-6DAC7C83263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122685FA-855D-45FE-B0B6-FE01590F242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6419D54-FB08-4767-9366-819FD8F645F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4D82D4B0-7093-426C-A649-927A04EC62D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97C63A7A-8AFC-4401-B31C-7808C86394F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FEDC220F-159E-4F24-B822-BE75B0AF32C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BE9B8607-1E87-4635-B84E-C00477329D7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7288605B-9FFC-410B-A806-228B3C359F2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5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29A16303-2D35-4FF2-A6A1-509C848F699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5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6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6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63189A18-2973-47F7-819C-7BE24219654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4F268E5E-BBD7-488F-B796-A552600430A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DCC051B8-6618-4AF0-BBAF-1813581168C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62997AE8-C755-4AD0-B11E-E9AC9AE8E3C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8"/>
          <p:cNvPicPr/>
          <p:nvPr/>
        </p:nvPicPr>
        <p:blipFill>
          <a:blip r:embed="rId15">
            <a:alphaModFix amt="70000"/>
          </a:blip>
          <a:srcRect l="41768" t="6772" r="840" b="817"/>
          <a:stretch/>
        </p:blipFill>
        <p:spPr>
          <a:xfrm>
            <a:off x="5982840" y="0"/>
            <a:ext cx="6208920" cy="68576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6000" b="1" strike="noStrike" spc="-1">
                <a:solidFill>
                  <a:schemeClr val="dk1"/>
                </a:solidFill>
                <a:latin typeface="Arial"/>
              </a:rPr>
              <a:t>Образец заголовка</a:t>
            </a:r>
            <a:endParaRPr lang="ru-RU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Детский технопарк «Альтаир»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Рисунок 9"/>
          <p:cNvPicPr/>
          <p:nvPr/>
        </p:nvPicPr>
        <p:blipFill>
          <a:blip r:embed="rId15">
            <a:alphaModFix amt="70000"/>
          </a:blip>
          <a:srcRect l="5189" t="2720" r="77991" b="35131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0928FF1-A49B-4251-A573-4BF6D3A251A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800" b="1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" sz="2000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1800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" sz="1800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000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000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000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 w="0">
            <a:noFill/>
          </a:ln>
        </p:spPr>
      </p:pic>
      <p:pic>
        <p:nvPicPr>
          <p:cNvPr id="408" name="Рисунок 9"/>
          <p:cNvPicPr/>
          <p:nvPr/>
        </p:nvPicPr>
        <p:blipFill>
          <a:blip r:embed="rId15">
            <a:alphaModFix amt="70000"/>
          </a:blip>
          <a:srcRect l="5189" t="2720" r="77991" b="35131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 w="0">
            <a:noFill/>
          </a:ln>
        </p:spPr>
      </p:pic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864CA4C-67FB-4A47-9627-8F2B88CF3CF4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2" name="PlaceHolder 4"/>
          <p:cNvSpPr>
            <a:spLocks noGrp="1"/>
          </p:cNvSpPr>
          <p:nvPr>
            <p:ph type="ftr" idx="3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3" name="Прямоугольник 12"/>
          <p:cNvSpPr/>
          <p:nvPr/>
        </p:nvSpPr>
        <p:spPr>
          <a:xfrm>
            <a:off x="736560" y="1814400"/>
            <a:ext cx="4823640" cy="440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414" name="PlaceHolder 5"/>
          <p:cNvSpPr>
            <a:spLocks noGrp="1"/>
          </p:cNvSpPr>
          <p:nvPr>
            <p:ph type="body"/>
          </p:nvPr>
        </p:nvSpPr>
        <p:spPr>
          <a:xfrm>
            <a:off x="838080" y="1814400"/>
            <a:ext cx="6894720" cy="4300200"/>
          </a:xfrm>
          <a:prstGeom prst="rect">
            <a:avLst/>
          </a:prstGeom>
          <a:noFill/>
          <a:ln w="0">
            <a:solidFill>
              <a:schemeClr val="accent3"/>
            </a:solidFill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15" name="PlaceHolder 6"/>
          <p:cNvSpPr>
            <a:spLocks noGrp="1"/>
          </p:cNvSpPr>
          <p:nvPr>
            <p:ph type="body"/>
          </p:nvPr>
        </p:nvSpPr>
        <p:spPr>
          <a:xfrm>
            <a:off x="7948440" y="1814400"/>
            <a:ext cx="340488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chemeClr val="dk1"/>
                </a:solidFill>
                <a:latin typeface="Arial"/>
              </a:rPr>
              <a:t>Образец текста</a:t>
            </a: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416" name="Рисунок 10"/>
          <p:cNvPicPr/>
          <p:nvPr/>
        </p:nvPicPr>
        <p:blipFill>
          <a:blip r:embed="rId16">
            <a:alphaModFix amt="70000"/>
          </a:blip>
          <a:srcRect r="498"/>
          <a:stretch/>
        </p:blipFill>
        <p:spPr>
          <a:xfrm>
            <a:off x="5560920" y="2214720"/>
            <a:ext cx="6630840" cy="46429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 w="0">
            <a:noFill/>
          </a:ln>
        </p:spPr>
      </p:pic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231FC28-AF75-431A-8F20-E3D069FC003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 type="ftr" idx="3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8" name="PlaceHolder 5"/>
          <p:cNvSpPr>
            <a:spLocks noGrp="1"/>
          </p:cNvSpPr>
          <p:nvPr>
            <p:ph type="body"/>
          </p:nvPr>
        </p:nvSpPr>
        <p:spPr>
          <a:xfrm>
            <a:off x="3691080" y="1814400"/>
            <a:ext cx="766260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chemeClr val="dk1"/>
                </a:solidFill>
                <a:latin typeface="Arial"/>
              </a:rPr>
              <a:t>Образец текста</a:t>
            </a: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459" name="Рисунок 7"/>
          <p:cNvPicPr/>
          <p:nvPr/>
        </p:nvPicPr>
        <p:blipFill>
          <a:blip r:embed="rId15">
            <a:alphaModFix amt="70000"/>
          </a:blip>
          <a:srcRect l="5189" t="2720" r="77991" b="35131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 w="0">
            <a:noFill/>
          </a:ln>
        </p:spPr>
      </p:pic>
      <p:pic>
        <p:nvPicPr>
          <p:cNvPr id="460" name="Рисунок 9"/>
          <p:cNvPicPr/>
          <p:nvPr/>
        </p:nvPicPr>
        <p:blipFill>
          <a:blip r:embed="rId16">
            <a:alphaModFix amt="70000"/>
          </a:blip>
          <a:srcRect r="498"/>
          <a:stretch/>
        </p:blipFill>
        <p:spPr>
          <a:xfrm>
            <a:off x="5560920" y="2214720"/>
            <a:ext cx="6630840" cy="4642920"/>
          </a:xfrm>
          <a:prstGeom prst="rect">
            <a:avLst/>
          </a:prstGeom>
          <a:ln w="0">
            <a:noFill/>
          </a:ln>
        </p:spPr>
      </p:pic>
      <p:sp>
        <p:nvSpPr>
          <p:cNvPr id="461" name="PlaceHolder 6"/>
          <p:cNvSpPr>
            <a:spLocks noGrp="1"/>
          </p:cNvSpPr>
          <p:nvPr>
            <p:ph type="body"/>
          </p:nvPr>
        </p:nvSpPr>
        <p:spPr>
          <a:xfrm>
            <a:off x="838080" y="1814400"/>
            <a:ext cx="2742840" cy="2742840"/>
          </a:xfrm>
          <a:prstGeom prst="rect">
            <a:avLst/>
          </a:prstGeom>
          <a:solidFill>
            <a:schemeClr val="lt1"/>
          </a:solidFill>
          <a:ln w="0">
            <a:solidFill>
              <a:schemeClr val="accent3"/>
            </a:solidFill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 w="0">
            <a:noFill/>
          </a:ln>
        </p:spPr>
      </p:pic>
      <p:pic>
        <p:nvPicPr>
          <p:cNvPr id="499" name="Рисунок 7"/>
          <p:cNvPicPr/>
          <p:nvPr/>
        </p:nvPicPr>
        <p:blipFill>
          <a:blip r:embed="rId15">
            <a:alphaModFix amt="70000"/>
          </a:blip>
          <a:srcRect l="5189" t="2720" r="77991" b="35131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 w="0">
            <a:noFill/>
          </a:ln>
        </p:spPr>
      </p:pic>
      <p:pic>
        <p:nvPicPr>
          <p:cNvPr id="500" name="Рисунок 9"/>
          <p:cNvPicPr/>
          <p:nvPr/>
        </p:nvPicPr>
        <p:blipFill>
          <a:blip r:embed="rId16">
            <a:alphaModFix amt="70000"/>
          </a:blip>
          <a:srcRect l="42104" t="37231" r="498"/>
          <a:stretch/>
        </p:blipFill>
        <p:spPr>
          <a:xfrm>
            <a:off x="8366760" y="3943440"/>
            <a:ext cx="3825000" cy="2914200"/>
          </a:xfrm>
          <a:prstGeom prst="rect">
            <a:avLst/>
          </a:prstGeom>
          <a:ln w="0">
            <a:noFill/>
          </a:ln>
        </p:spPr>
      </p:pic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dt" idx="3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6AAA56C-EB08-49E9-98C0-0EF9B16712F2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 type="ftr" idx="3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5" name="PlaceHolder 5"/>
          <p:cNvSpPr>
            <a:spLocks noGrp="1"/>
          </p:cNvSpPr>
          <p:nvPr>
            <p:ph type="body"/>
          </p:nvPr>
        </p:nvSpPr>
        <p:spPr>
          <a:xfrm>
            <a:off x="6134040" y="1814400"/>
            <a:ext cx="521928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chemeClr val="dk1"/>
                </a:solidFill>
                <a:latin typeface="Arial"/>
              </a:rPr>
              <a:t>Образец текста</a:t>
            </a: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06" name="Овал 5"/>
          <p:cNvSpPr/>
          <p:nvPr/>
        </p:nvSpPr>
        <p:spPr>
          <a:xfrm>
            <a:off x="677880" y="2540880"/>
            <a:ext cx="3686400" cy="3686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507" name="PlaceHolder 6"/>
          <p:cNvSpPr>
            <a:spLocks noGrp="1"/>
          </p:cNvSpPr>
          <p:nvPr>
            <p:ph type="body"/>
          </p:nvPr>
        </p:nvSpPr>
        <p:spPr>
          <a:xfrm>
            <a:off x="3270960" y="1814400"/>
            <a:ext cx="2257200" cy="2257200"/>
          </a:xfrm>
          <a:prstGeom prst="rect">
            <a:avLst/>
          </a:prstGeom>
          <a:solidFill>
            <a:schemeClr val="lt1"/>
          </a:solidFill>
          <a:ln w="0">
            <a:solidFill>
              <a:schemeClr val="accent3"/>
            </a:solidFill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08" name="PlaceHolder 7"/>
          <p:cNvSpPr>
            <a:spLocks noGrp="1"/>
          </p:cNvSpPr>
          <p:nvPr>
            <p:ph type="body"/>
          </p:nvPr>
        </p:nvSpPr>
        <p:spPr>
          <a:xfrm>
            <a:off x="838080" y="2701440"/>
            <a:ext cx="3365640" cy="3365640"/>
          </a:xfrm>
          <a:prstGeom prst="rect">
            <a:avLst/>
          </a:prstGeom>
          <a:solidFill>
            <a:schemeClr val="lt1"/>
          </a:solidFill>
          <a:ln w="0">
            <a:solidFill>
              <a:schemeClr val="accent3"/>
            </a:solidFill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chemeClr val="dk1"/>
                </a:solidFill>
                <a:latin typeface="Arial"/>
              </a:rPr>
              <a:t>Образец текста</a:t>
            </a: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B32E7F4-7606-4659-B8BC-1627DCB705A5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0" name="Рисунок 6"/>
          <p:cNvPicPr/>
          <p:nvPr/>
        </p:nvPicPr>
        <p:blipFill>
          <a:blip r:embed="rId15">
            <a:alphaModFix amt="70000"/>
          </a:blip>
          <a:srcRect l="5189" t="2720" r="77991" b="35131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 w="0">
            <a:noFill/>
          </a:ln>
        </p:spPr>
      </p:pic>
      <p:pic>
        <p:nvPicPr>
          <p:cNvPr id="51" name="Рисунок 9"/>
          <p:cNvPicPr/>
          <p:nvPr/>
        </p:nvPicPr>
        <p:blipFill>
          <a:blip r:embed="rId16">
            <a:alphaModFix amt="70000"/>
          </a:blip>
          <a:srcRect r="498"/>
          <a:stretch/>
        </p:blipFill>
        <p:spPr>
          <a:xfrm>
            <a:off x="5560920" y="2214720"/>
            <a:ext cx="6630840" cy="46429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 w="0"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C6AF760-F5F0-4102-AC1E-794A40597221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ftr" idx="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838080" y="1814400"/>
            <a:ext cx="521928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chemeClr val="dk1"/>
                </a:solidFill>
                <a:latin typeface="Arial"/>
              </a:rPr>
              <a:t>Образец текста</a:t>
            </a: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94" name="Рисунок 7"/>
          <p:cNvPicPr/>
          <p:nvPr/>
        </p:nvPicPr>
        <p:blipFill>
          <a:blip r:embed="rId15">
            <a:alphaModFix amt="70000"/>
          </a:blip>
          <a:srcRect l="5189" t="2720" r="77991" b="35131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 w="0">
            <a:noFill/>
          </a:ln>
        </p:spPr>
      </p:pic>
      <p:pic>
        <p:nvPicPr>
          <p:cNvPr id="95" name="Рисунок 9"/>
          <p:cNvPicPr/>
          <p:nvPr/>
        </p:nvPicPr>
        <p:blipFill>
          <a:blip r:embed="rId16">
            <a:alphaModFix amt="70000"/>
          </a:blip>
          <a:srcRect r="498"/>
          <a:stretch/>
        </p:blipFill>
        <p:spPr>
          <a:xfrm>
            <a:off x="5560920" y="2214720"/>
            <a:ext cx="6630840" cy="4642920"/>
          </a:xfrm>
          <a:prstGeom prst="rect">
            <a:avLst/>
          </a:prstGeom>
          <a:ln w="0">
            <a:noFill/>
          </a:ln>
        </p:spPr>
      </p:pic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9096480" y="1814400"/>
            <a:ext cx="2257200" cy="2257200"/>
          </a:xfrm>
          <a:prstGeom prst="rect">
            <a:avLst/>
          </a:prstGeom>
          <a:solidFill>
            <a:schemeClr val="lt1"/>
          </a:solidFill>
          <a:ln w="0">
            <a:solidFill>
              <a:schemeClr val="accent3"/>
            </a:solidFill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6663600" y="2701440"/>
            <a:ext cx="3365640" cy="3365640"/>
          </a:xfrm>
          <a:prstGeom prst="rect">
            <a:avLst/>
          </a:prstGeom>
          <a:solidFill>
            <a:schemeClr val="lt1"/>
          </a:solidFill>
          <a:ln w="0">
            <a:solidFill>
              <a:schemeClr val="accent3"/>
            </a:solidFill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10"/>
          <p:cNvPicPr/>
          <p:nvPr/>
        </p:nvPicPr>
        <p:blipFill>
          <a:blip r:embed="rId15">
            <a:alphaModFix amt="70000"/>
          </a:blip>
          <a:srcRect r="498"/>
          <a:stretch/>
        </p:blipFill>
        <p:spPr>
          <a:xfrm>
            <a:off x="5560920" y="2214720"/>
            <a:ext cx="6630840" cy="464292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FA99A21-096C-43FB-A9B5-5448DBC935E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ftr" idx="1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Прямоугольник 11"/>
          <p:cNvSpPr/>
          <p:nvPr/>
        </p:nvSpPr>
        <p:spPr>
          <a:xfrm>
            <a:off x="8442360" y="1814400"/>
            <a:ext cx="2988000" cy="438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8610480" y="1814400"/>
            <a:ext cx="2742840" cy="4300200"/>
          </a:xfrm>
          <a:prstGeom prst="rect">
            <a:avLst/>
          </a:prstGeom>
          <a:noFill/>
          <a:ln w="0">
            <a:solidFill>
              <a:schemeClr val="accent3"/>
            </a:solidFill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body"/>
          </p:nvPr>
        </p:nvSpPr>
        <p:spPr>
          <a:xfrm>
            <a:off x="838080" y="1814400"/>
            <a:ext cx="766260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chemeClr val="dk1"/>
                </a:solidFill>
                <a:latin typeface="Arial"/>
              </a:rPr>
              <a:t>Образец текста</a:t>
            </a: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43" name="Рисунок 9"/>
          <p:cNvPicPr/>
          <p:nvPr/>
        </p:nvPicPr>
        <p:blipFill>
          <a:blip r:embed="rId16">
            <a:alphaModFix amt="70000"/>
          </a:blip>
          <a:srcRect l="5189" t="2720" r="77991" b="35131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 w="0">
            <a:noFill/>
          </a:ln>
        </p:spPr>
      </p:pic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7697647-51AB-41A2-A851-65AA5EEEA4D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ftr" idx="1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8610480" y="1814400"/>
            <a:ext cx="2742840" cy="2742840"/>
          </a:xfrm>
          <a:prstGeom prst="rect">
            <a:avLst/>
          </a:prstGeom>
          <a:noFill/>
          <a:ln w="0">
            <a:solidFill>
              <a:schemeClr val="accent3"/>
            </a:solidFill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 type="body"/>
          </p:nvPr>
        </p:nvSpPr>
        <p:spPr>
          <a:xfrm>
            <a:off x="838080" y="1814400"/>
            <a:ext cx="766260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chemeClr val="dk1"/>
                </a:solidFill>
                <a:latin typeface="Arial"/>
              </a:rPr>
              <a:t>Образец текста</a:t>
            </a: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87" name="Рисунок 7"/>
          <p:cNvPicPr/>
          <p:nvPr/>
        </p:nvPicPr>
        <p:blipFill>
          <a:blip r:embed="rId15">
            <a:alphaModFix amt="70000"/>
          </a:blip>
          <a:srcRect l="5189" t="2720" r="77991" b="35131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 w="0">
            <a:noFill/>
          </a:ln>
        </p:spPr>
      </p:pic>
      <p:pic>
        <p:nvPicPr>
          <p:cNvPr id="188" name="Рисунок 9"/>
          <p:cNvPicPr/>
          <p:nvPr/>
        </p:nvPicPr>
        <p:blipFill>
          <a:blip r:embed="rId16">
            <a:alphaModFix amt="70000"/>
          </a:blip>
          <a:srcRect r="498"/>
          <a:stretch/>
        </p:blipFill>
        <p:spPr>
          <a:xfrm>
            <a:off x="5560920" y="2214720"/>
            <a:ext cx="6630840" cy="46429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 w="0">
            <a:noFill/>
          </a:ln>
        </p:spPr>
      </p:pic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426C79C-D297-4CB6-BBA2-7E3250E39AF4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ftr" idx="1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body"/>
          </p:nvPr>
        </p:nvSpPr>
        <p:spPr>
          <a:xfrm>
            <a:off x="838080" y="1814400"/>
            <a:ext cx="766260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chemeClr val="dk1"/>
                </a:solidFill>
                <a:latin typeface="Arial"/>
              </a:rPr>
              <a:t>Образец текста</a:t>
            </a: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31" name="Рисунок 7"/>
          <p:cNvPicPr/>
          <p:nvPr/>
        </p:nvPicPr>
        <p:blipFill>
          <a:blip r:embed="rId15">
            <a:alphaModFix amt="70000"/>
          </a:blip>
          <a:srcRect l="5189" t="2720" r="77991" b="35131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 w="0">
            <a:noFill/>
          </a:ln>
        </p:spPr>
      </p:pic>
      <p:pic>
        <p:nvPicPr>
          <p:cNvPr id="232" name="Рисунок 9"/>
          <p:cNvPicPr/>
          <p:nvPr/>
        </p:nvPicPr>
        <p:blipFill>
          <a:blip r:embed="rId16">
            <a:alphaModFix amt="70000"/>
          </a:blip>
          <a:srcRect r="498"/>
          <a:stretch/>
        </p:blipFill>
        <p:spPr>
          <a:xfrm>
            <a:off x="5560920" y="2214720"/>
            <a:ext cx="6630840" cy="4642920"/>
          </a:xfrm>
          <a:prstGeom prst="rect">
            <a:avLst/>
          </a:prstGeom>
          <a:ln w="0">
            <a:noFill/>
          </a:ln>
        </p:spPr>
      </p:pic>
      <p:sp>
        <p:nvSpPr>
          <p:cNvPr id="233" name="PlaceHolder 6"/>
          <p:cNvSpPr>
            <a:spLocks noGrp="1"/>
          </p:cNvSpPr>
          <p:nvPr>
            <p:ph type="body"/>
          </p:nvPr>
        </p:nvSpPr>
        <p:spPr>
          <a:xfrm>
            <a:off x="8610480" y="1814400"/>
            <a:ext cx="2742840" cy="2742840"/>
          </a:xfrm>
          <a:prstGeom prst="rect">
            <a:avLst/>
          </a:prstGeom>
          <a:solidFill>
            <a:schemeClr val="lt1"/>
          </a:solidFill>
          <a:ln w="0">
            <a:solidFill>
              <a:schemeClr val="accent3"/>
            </a:solidFill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 w="0">
            <a:noFill/>
          </a:ln>
        </p:spPr>
      </p:pic>
      <p:pic>
        <p:nvPicPr>
          <p:cNvPr id="271" name="Рисунок 10"/>
          <p:cNvPicPr/>
          <p:nvPr/>
        </p:nvPicPr>
        <p:blipFill>
          <a:blip r:embed="rId15">
            <a:alphaModFix amt="70000"/>
          </a:blip>
          <a:srcRect r="498"/>
          <a:stretch/>
        </p:blipFill>
        <p:spPr>
          <a:xfrm>
            <a:off x="5560920" y="2214720"/>
            <a:ext cx="6630840" cy="4642920"/>
          </a:xfrm>
          <a:prstGeom prst="rect">
            <a:avLst/>
          </a:prstGeom>
          <a:ln w="0">
            <a:noFill/>
          </a:ln>
        </p:spPr>
      </p:pic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265335D-0E27-436A-AB5D-8D627AE123A4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ftr" idx="2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6" name="Прямоугольник 12"/>
          <p:cNvSpPr/>
          <p:nvPr/>
        </p:nvSpPr>
        <p:spPr>
          <a:xfrm>
            <a:off x="8153280" y="1814400"/>
            <a:ext cx="3277080" cy="438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 type="body"/>
          </p:nvPr>
        </p:nvSpPr>
        <p:spPr>
          <a:xfrm>
            <a:off x="4458600" y="1814400"/>
            <a:ext cx="6894720" cy="4300200"/>
          </a:xfrm>
          <a:prstGeom prst="rect">
            <a:avLst/>
          </a:prstGeom>
          <a:noFill/>
          <a:ln w="0">
            <a:solidFill>
              <a:schemeClr val="accent3"/>
            </a:solidFill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 type="body"/>
          </p:nvPr>
        </p:nvSpPr>
        <p:spPr>
          <a:xfrm>
            <a:off x="838080" y="1814400"/>
            <a:ext cx="340488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chemeClr val="dk1"/>
                </a:solidFill>
                <a:latin typeface="Arial"/>
              </a:rPr>
              <a:t>Образец текста</a:t>
            </a: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79" name="Рисунок 9"/>
          <p:cNvPicPr/>
          <p:nvPr/>
        </p:nvPicPr>
        <p:blipFill>
          <a:blip r:embed="rId16">
            <a:alphaModFix amt="70000"/>
          </a:blip>
          <a:srcRect l="5189" t="2720" r="77991" b="35131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 w="0">
            <a:noFill/>
          </a:ln>
        </p:spPr>
      </p:pic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7E44352-E019-4550-A1B0-7DCE5BB3CE70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ftr" idx="2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1" name="PlaceHolder 5"/>
          <p:cNvSpPr>
            <a:spLocks noGrp="1"/>
          </p:cNvSpPr>
          <p:nvPr>
            <p:ph type="body"/>
          </p:nvPr>
        </p:nvSpPr>
        <p:spPr>
          <a:xfrm>
            <a:off x="3691080" y="1814400"/>
            <a:ext cx="766260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chemeClr val="dk1"/>
                </a:solidFill>
                <a:latin typeface="Arial"/>
              </a:rPr>
              <a:t>Образец текста</a:t>
            </a: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22" name="Рисунок 9"/>
          <p:cNvPicPr/>
          <p:nvPr/>
        </p:nvPicPr>
        <p:blipFill>
          <a:blip r:embed="rId15">
            <a:alphaModFix amt="70000"/>
          </a:blip>
          <a:srcRect l="5189" t="2720" r="77991" b="35131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 w="0">
            <a:noFill/>
          </a:ln>
        </p:spPr>
      </p:pic>
      <p:sp>
        <p:nvSpPr>
          <p:cNvPr id="323" name="Прямоугольник 5"/>
          <p:cNvSpPr/>
          <p:nvPr/>
        </p:nvSpPr>
        <p:spPr>
          <a:xfrm>
            <a:off x="736560" y="1814400"/>
            <a:ext cx="2930040" cy="440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pic>
        <p:nvPicPr>
          <p:cNvPr id="324" name="Рисунок 10"/>
          <p:cNvPicPr/>
          <p:nvPr/>
        </p:nvPicPr>
        <p:blipFill>
          <a:blip r:embed="rId16">
            <a:alphaModFix amt="70000"/>
          </a:blip>
          <a:srcRect r="498"/>
          <a:stretch/>
        </p:blipFill>
        <p:spPr>
          <a:xfrm>
            <a:off x="5560920" y="2214720"/>
            <a:ext cx="6630840" cy="4642920"/>
          </a:xfrm>
          <a:prstGeom prst="rect">
            <a:avLst/>
          </a:prstGeom>
          <a:ln w="0">
            <a:noFill/>
          </a:ln>
        </p:spPr>
      </p:pic>
      <p:sp>
        <p:nvSpPr>
          <p:cNvPr id="325" name="PlaceHolder 6"/>
          <p:cNvSpPr>
            <a:spLocks noGrp="1"/>
          </p:cNvSpPr>
          <p:nvPr>
            <p:ph type="body"/>
          </p:nvPr>
        </p:nvSpPr>
        <p:spPr>
          <a:xfrm>
            <a:off x="838080" y="1814400"/>
            <a:ext cx="2742840" cy="4300200"/>
          </a:xfrm>
          <a:prstGeom prst="rect">
            <a:avLst/>
          </a:prstGeom>
          <a:noFill/>
          <a:ln w="0">
            <a:solidFill>
              <a:schemeClr val="accent3"/>
            </a:solidFill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 w="0">
            <a:noFill/>
          </a:ln>
        </p:spPr>
      </p:pic>
      <p:pic>
        <p:nvPicPr>
          <p:cNvPr id="363" name="Рисунок 9"/>
          <p:cNvPicPr/>
          <p:nvPr/>
        </p:nvPicPr>
        <p:blipFill>
          <a:blip r:embed="rId15">
            <a:alphaModFix amt="70000"/>
          </a:blip>
          <a:srcRect r="498"/>
          <a:stretch/>
        </p:blipFill>
        <p:spPr>
          <a:xfrm>
            <a:off x="5560920" y="2214720"/>
            <a:ext cx="6630840" cy="4642920"/>
          </a:xfrm>
          <a:prstGeom prst="rect">
            <a:avLst/>
          </a:prstGeom>
          <a:ln w="0">
            <a:noFill/>
          </a:ln>
        </p:spPr>
      </p:pic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4DEF1D2-D446-43CF-81F9-13CA2A4514C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ftr" idx="2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&lt;нижний колонтитул&gt;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8" name="PlaceHolder 5"/>
          <p:cNvSpPr>
            <a:spLocks noGrp="1"/>
          </p:cNvSpPr>
          <p:nvPr>
            <p:ph type="body"/>
          </p:nvPr>
        </p:nvSpPr>
        <p:spPr>
          <a:xfrm>
            <a:off x="838080" y="1814400"/>
            <a:ext cx="2742840" cy="2742840"/>
          </a:xfrm>
          <a:prstGeom prst="rect">
            <a:avLst/>
          </a:prstGeom>
          <a:noFill/>
          <a:ln w="0">
            <a:solidFill>
              <a:schemeClr val="accent3"/>
            </a:solidFill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69" name="PlaceHolder 6"/>
          <p:cNvSpPr>
            <a:spLocks noGrp="1"/>
          </p:cNvSpPr>
          <p:nvPr>
            <p:ph type="body"/>
          </p:nvPr>
        </p:nvSpPr>
        <p:spPr>
          <a:xfrm>
            <a:off x="3691080" y="1814400"/>
            <a:ext cx="766260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chemeClr val="dk1"/>
                </a:solidFill>
                <a:latin typeface="Arial"/>
              </a:rPr>
              <a:t>Образец текста</a:t>
            </a:r>
            <a:endParaRPr lang="en" sz="2800" b="1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70" name="Рисунок 7"/>
          <p:cNvPicPr/>
          <p:nvPr/>
        </p:nvPicPr>
        <p:blipFill>
          <a:blip r:embed="rId16">
            <a:alphaModFix amt="70000"/>
          </a:blip>
          <a:srcRect l="5189" t="2720" r="77991" b="35131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1523880" y="96120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br>
              <a:rPr sz="6000"/>
            </a:br>
            <a:r>
              <a:rPr lang="en-US" sz="6000" b="1" strike="noStrike" spc="-1">
                <a:solidFill>
                  <a:schemeClr val="dk1"/>
                </a:solidFill>
                <a:latin typeface="Times New Roman"/>
                <a:ea typeface="Microsoft YaHei"/>
              </a:rPr>
              <a:t>3D-</a:t>
            </a:r>
            <a:r>
              <a:rPr lang="ru-RU" sz="6000" b="1" strike="noStrike" spc="-1">
                <a:solidFill>
                  <a:schemeClr val="dk1"/>
                </a:solidFill>
                <a:latin typeface="Times New Roman"/>
                <a:ea typeface="Microsoft YaHei"/>
              </a:rPr>
              <a:t>МОДЕЛЬ </a:t>
            </a:r>
            <a:br>
              <a:rPr sz="6000"/>
            </a:br>
            <a:r>
              <a:rPr lang="ru-RU" sz="6000" b="1" strike="noStrike" spc="-1">
                <a:solidFill>
                  <a:schemeClr val="dk1"/>
                </a:solidFill>
                <a:latin typeface="Times New Roman"/>
                <a:ea typeface="Microsoft YaHei"/>
              </a:rPr>
              <a:t>«ЭНЕРГИЯ» - «</a:t>
            </a:r>
            <a:r>
              <a:rPr lang="ru-RU" sz="6000" b="1" strike="noStrike" spc="-1">
                <a:solidFill>
                  <a:schemeClr val="dk1"/>
                </a:solidFill>
                <a:latin typeface="Times New Roman"/>
              </a:rPr>
              <a:t>БУРАН»</a:t>
            </a:r>
            <a:endParaRPr lang="ru-RU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 type="subTitle"/>
          </p:nvPr>
        </p:nvSpPr>
        <p:spPr>
          <a:xfrm>
            <a:off x="3276720" y="4024800"/>
            <a:ext cx="5759280" cy="165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62058" lnSpcReduction="10000"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chemeClr val="dk1"/>
                </a:solidFill>
                <a:latin typeface="Arial"/>
                <a:ea typeface="Microsoft YaHei"/>
              </a:rPr>
              <a:t>Автор: </a:t>
            </a:r>
            <a:r>
              <a:rPr lang="ru-RU" sz="2400" b="1" strike="noStrike" spc="-1">
                <a:solidFill>
                  <a:schemeClr val="dk1"/>
                </a:solidFill>
                <a:latin typeface="Arial"/>
              </a:rPr>
              <a:t>Яковлев Даниил Артемович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chemeClr val="dk1"/>
                </a:solidFill>
                <a:latin typeface="Arial"/>
                <a:ea typeface="Microsoft YaHei"/>
              </a:rPr>
              <a:t>Ученик </a:t>
            </a:r>
            <a:r>
              <a:rPr lang="ru-RU" sz="2400" b="1" strike="noStrike" spc="-1">
                <a:solidFill>
                  <a:schemeClr val="dk1"/>
                </a:solidFill>
                <a:latin typeface="Arial"/>
              </a:rPr>
              <a:t>10 «Б» класса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chemeClr val="dk1"/>
                </a:solidFill>
                <a:latin typeface="Arial"/>
              </a:rPr>
              <a:t>Школа: №2070  имени Героя Советского Союза Г.А. Вартаняна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chemeClr val="dk1"/>
                </a:solidFill>
                <a:latin typeface="Arial"/>
              </a:rPr>
              <a:t>Руководитель: Петров Даниил Русланович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chemeClr val="dk1"/>
                </a:solidFill>
                <a:latin typeface="Arial"/>
              </a:rPr>
              <a:t>Преподаватель ДТ «Альтаир»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Детский технопарк «Альтаир»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Полученные результаты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/>
          </p:nvPr>
        </p:nvSpPr>
        <p:spPr>
          <a:xfrm>
            <a:off x="838080" y="1814400"/>
            <a:ext cx="766260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" sz="2800" b="1" strike="noStrike" spc="-1" dirty="0">
                <a:solidFill>
                  <a:schemeClr val="dk1"/>
                </a:solidFill>
                <a:latin typeface="Times New Roman"/>
                <a:ea typeface="Microsoft YaHei"/>
              </a:rPr>
              <a:t>Создание 3D-модели космического челнока </a:t>
            </a:r>
            <a:r>
              <a:rPr lang="ru-RU" sz="2800" b="1" strike="noStrike" spc="-1" dirty="0">
                <a:solidFill>
                  <a:schemeClr val="dk1"/>
                </a:solidFill>
                <a:latin typeface="Times New Roman"/>
              </a:rPr>
              <a:t>«БУРАН»</a:t>
            </a:r>
            <a:endParaRPr lang="en" sz="2800" b="1" strike="noStrike" spc="-1" dirty="0">
              <a:solidFill>
                <a:schemeClr val="dk1"/>
              </a:solidFill>
              <a:latin typeface="Times New Roman"/>
            </a:endParaRPr>
          </a:p>
        </p:txBody>
      </p:sp>
      <p:pic>
        <p:nvPicPr>
          <p:cNvPr id="562" name="Рисунок 561"/>
          <p:cNvPicPr/>
          <p:nvPr/>
        </p:nvPicPr>
        <p:blipFill>
          <a:blip r:embed="rId2"/>
          <a:stretch/>
        </p:blipFill>
        <p:spPr>
          <a:xfrm>
            <a:off x="2956560" y="2995560"/>
            <a:ext cx="6492240" cy="32400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Детский технопарк «Альтаир»</a:t>
            </a:r>
          </a:p>
        </p:txBody>
      </p:sp>
    </p:spTree>
    <p:extLst>
      <p:ext uri="{BB962C8B-B14F-4D97-AF65-F5344CB8AC3E}">
        <p14:creationId xmlns:p14="http://schemas.microsoft.com/office/powerpoint/2010/main" val="629718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Полученные результаты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/>
          </p:nvPr>
        </p:nvSpPr>
        <p:spPr>
          <a:xfrm>
            <a:off x="838080" y="1800000"/>
            <a:ext cx="340488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" sz="2800" b="1" strike="noStrike" spc="-1" dirty="0">
                <a:solidFill>
                  <a:schemeClr val="dk1"/>
                </a:solidFill>
                <a:latin typeface="Times New Roman"/>
                <a:ea typeface="Microsoft YaHei"/>
              </a:rPr>
              <a:t>Создание 3D-модели ракеты-носителя </a:t>
            </a:r>
            <a:r>
              <a:rPr lang="ru-RU" sz="2800" b="1" strike="noStrike" spc="-1" dirty="0">
                <a:solidFill>
                  <a:schemeClr val="dk1"/>
                </a:solidFill>
                <a:latin typeface="Times New Roman"/>
              </a:rPr>
              <a:t>«ЭНЕРГИЯ»</a:t>
            </a:r>
            <a:endParaRPr lang="en" sz="2800" b="1" strike="noStrike" spc="-1" dirty="0">
              <a:solidFill>
                <a:schemeClr val="dk1"/>
              </a:solidFill>
              <a:latin typeface="Times New Roman"/>
            </a:endParaRPr>
          </a:p>
        </p:txBody>
      </p:sp>
      <p:pic>
        <p:nvPicPr>
          <p:cNvPr id="568" name="Рисунок 567"/>
          <p:cNvPicPr/>
          <p:nvPr/>
        </p:nvPicPr>
        <p:blipFill>
          <a:blip r:embed="rId2"/>
          <a:stretch/>
        </p:blipFill>
        <p:spPr>
          <a:xfrm>
            <a:off x="4368800" y="1554480"/>
            <a:ext cx="6984520" cy="46288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Детский технопарк «Альтаир»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Полученные результаты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/>
          </p:nvPr>
        </p:nvSpPr>
        <p:spPr>
          <a:xfrm>
            <a:off x="838080" y="1800000"/>
            <a:ext cx="340488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" sz="2800" b="1" strike="noStrike" spc="-1">
                <a:solidFill>
                  <a:schemeClr val="dk1"/>
                </a:solidFill>
                <a:latin typeface="Times New Roman"/>
                <a:ea typeface="Microsoft YaHei"/>
              </a:rPr>
              <a:t>Создание 3D-модели ракеты-носителя </a:t>
            </a:r>
            <a:r>
              <a:rPr lang="ru-RU" sz="2800" b="1" strike="noStrike" spc="-1">
                <a:solidFill>
                  <a:schemeClr val="dk1"/>
                </a:solidFill>
                <a:latin typeface="Times New Roman"/>
              </a:rPr>
              <a:t>«ЭНЕРГИЯ»</a:t>
            </a:r>
            <a:endParaRPr lang="en" sz="2800" b="1" strike="noStrike" spc="-1">
              <a:solidFill>
                <a:schemeClr val="dk1"/>
              </a:solidFill>
              <a:latin typeface="Times New Roman"/>
            </a:endParaRPr>
          </a:p>
        </p:txBody>
      </p:sp>
      <p:pic>
        <p:nvPicPr>
          <p:cNvPr id="569" name="Рисунок 3"/>
          <p:cNvPicPr/>
          <p:nvPr/>
        </p:nvPicPr>
        <p:blipFill>
          <a:blip r:embed="rId2"/>
          <a:stretch/>
        </p:blipFill>
        <p:spPr>
          <a:xfrm>
            <a:off x="4450080" y="1584960"/>
            <a:ext cx="6977960" cy="46223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Детский технопарк «Альтаир»</a:t>
            </a:r>
          </a:p>
        </p:txBody>
      </p:sp>
    </p:spTree>
    <p:extLst>
      <p:ext uri="{BB962C8B-B14F-4D97-AF65-F5344CB8AC3E}">
        <p14:creationId xmlns:p14="http://schemas.microsoft.com/office/powerpoint/2010/main" val="3982034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Полученные результаты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/>
          </p:nvPr>
        </p:nvSpPr>
        <p:spPr>
          <a:xfrm>
            <a:off x="838080" y="1800000"/>
            <a:ext cx="340488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" sz="2800" b="1" strike="noStrike" spc="-1" dirty="0">
                <a:solidFill>
                  <a:schemeClr val="dk1"/>
                </a:solidFill>
                <a:latin typeface="Times New Roman"/>
                <a:ea typeface="Microsoft YaHei"/>
              </a:rPr>
              <a:t>Создание 3D-модели ракеты-носителя </a:t>
            </a:r>
            <a:r>
              <a:rPr lang="ru-RU" sz="2800" b="1" strike="noStrike" spc="-1" dirty="0">
                <a:solidFill>
                  <a:schemeClr val="dk1"/>
                </a:solidFill>
                <a:latin typeface="Times New Roman"/>
              </a:rPr>
              <a:t>«ЭНЕРГИЯ»</a:t>
            </a:r>
            <a:endParaRPr lang="en" sz="2800" b="1" strike="noStrike" spc="-1" dirty="0">
              <a:solidFill>
                <a:schemeClr val="dk1"/>
              </a:solidFill>
              <a:latin typeface="Times New Roman"/>
            </a:endParaRPr>
          </a:p>
        </p:txBody>
      </p:sp>
      <p:pic>
        <p:nvPicPr>
          <p:cNvPr id="567" name="Рисунок 566"/>
          <p:cNvPicPr/>
          <p:nvPr/>
        </p:nvPicPr>
        <p:blipFill>
          <a:blip r:embed="rId2"/>
          <a:stretch/>
        </p:blipFill>
        <p:spPr>
          <a:xfrm>
            <a:off x="5334000" y="1800000"/>
            <a:ext cx="6186000" cy="43002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Детский технопарк «Альтаир»</a:t>
            </a:r>
          </a:p>
        </p:txBody>
      </p:sp>
    </p:spTree>
    <p:extLst>
      <p:ext uri="{BB962C8B-B14F-4D97-AF65-F5344CB8AC3E}">
        <p14:creationId xmlns:p14="http://schemas.microsoft.com/office/powerpoint/2010/main" val="4145054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 dirty="0">
                <a:solidFill>
                  <a:schemeClr val="dk1"/>
                </a:solidFill>
                <a:latin typeface="Arial"/>
              </a:rPr>
              <a:t>Полученные результаты</a:t>
            </a:r>
            <a:endParaRPr lang="ru-RU" sz="44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/>
          </p:nvPr>
        </p:nvSpPr>
        <p:spPr>
          <a:xfrm>
            <a:off x="3691080" y="1814400"/>
            <a:ext cx="766260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" sz="2800" b="1" strike="noStrike" spc="-1" dirty="0">
                <a:solidFill>
                  <a:schemeClr val="dk1"/>
                </a:solidFill>
                <a:latin typeface="Arial"/>
              </a:rPr>
              <a:t> 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" sz="2800" b="1" strike="noStrike" spc="-1" dirty="0">
                <a:solidFill>
                  <a:schemeClr val="dk1"/>
                </a:solidFill>
                <a:latin typeface="Times New Roman"/>
              </a:rPr>
              <a:t>Создание общей модели многоразовой транспортной космической системы </a:t>
            </a:r>
            <a:r>
              <a:rPr lang="en" sz="2800" b="1" strike="noStrike" spc="-1" dirty="0">
                <a:solidFill>
                  <a:schemeClr val="dk1"/>
                </a:solidFill>
                <a:latin typeface="Times New Roman"/>
                <a:ea typeface="Microsoft YaHei"/>
              </a:rPr>
              <a:t>«ЭНЕРГИЯ» - «</a:t>
            </a:r>
            <a:r>
              <a:rPr lang="en" sz="2800" b="1" strike="noStrike" spc="-1" dirty="0">
                <a:solidFill>
                  <a:schemeClr val="dk1"/>
                </a:solidFill>
                <a:latin typeface="Times New Roman"/>
              </a:rPr>
              <a:t>БУРАН»</a:t>
            </a:r>
            <a:endParaRPr lang="en" sz="2800" b="1" strike="noStrike" spc="-1" dirty="0">
              <a:solidFill>
                <a:schemeClr val="dk1"/>
              </a:solidFill>
              <a:latin typeface="Arial"/>
            </a:endParaRPr>
          </a:p>
        </p:txBody>
      </p:sp>
      <p:pic>
        <p:nvPicPr>
          <p:cNvPr id="572" name="Рисунок 571"/>
          <p:cNvPicPr/>
          <p:nvPr/>
        </p:nvPicPr>
        <p:blipFill>
          <a:blip r:embed="rId2"/>
          <a:stretch/>
        </p:blipFill>
        <p:spPr>
          <a:xfrm>
            <a:off x="720000" y="2340000"/>
            <a:ext cx="2880000" cy="38401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24"/>
          </p:nvPr>
        </p:nvSpPr>
        <p:spPr/>
        <p:txBody>
          <a:bodyPr/>
          <a:lstStyle/>
          <a:p>
            <a:r>
              <a:t>Детский технопарк «Альтаир»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Дальнейшее развитие проекта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/>
          </p:nvPr>
        </p:nvSpPr>
        <p:spPr>
          <a:xfrm>
            <a:off x="3691080" y="1814400"/>
            <a:ext cx="766260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en" sz="2800" b="1" strike="noStrike" spc="-1">
                <a:solidFill>
                  <a:schemeClr val="dk1"/>
                </a:solidFill>
                <a:latin typeface="Times New Roman"/>
              </a:rPr>
              <a:t>В дальнейшем я планирую создать модель,которая будет взлетать на небольшую высоту.</a:t>
            </a:r>
          </a:p>
        </p:txBody>
      </p:sp>
      <p:pic>
        <p:nvPicPr>
          <p:cNvPr id="575" name="Рисунок 574"/>
          <p:cNvPicPr/>
          <p:nvPr/>
        </p:nvPicPr>
        <p:blipFill>
          <a:blip r:embed="rId2"/>
          <a:stretch/>
        </p:blipFill>
        <p:spPr>
          <a:xfrm>
            <a:off x="540000" y="1537200"/>
            <a:ext cx="3420000" cy="31428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Детский технопарк «Альтаир»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Выводы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/>
          </p:nvPr>
        </p:nvSpPr>
        <p:spPr>
          <a:xfrm>
            <a:off x="1260000" y="1814400"/>
            <a:ext cx="1009332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chemeClr val="dk1"/>
                </a:solidFill>
                <a:latin typeface="Times New Roman"/>
              </a:rPr>
              <a:t>Изучены принципы построения деталей , принципа работы (отсоединения и открытия) модулей  МТКС,    получены навыки разработки и проектирования  3D-  моделей, освоен программный комплекс КОМПАС-3D.В ходе работы над проектом  изготовлены 8 деталей, которые собраны в единую модель . </a:t>
            </a:r>
            <a:endParaRPr lang="en" sz="2800" b="1" strike="noStrike" spc="-1" dirty="0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Детский технопарк «Альтаир»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91332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Список литературы: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/>
          </p:nvPr>
        </p:nvSpPr>
        <p:spPr>
          <a:xfrm>
            <a:off x="720000" y="122904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chemeClr val="dk1"/>
                </a:solidFill>
                <a:latin typeface="Times New Roman"/>
              </a:rPr>
              <a:t>1.</a:t>
            </a:r>
            <a:r>
              <a:rPr lang="ru-RU" sz="1600" b="0" strike="noStrike" spc="-1" dirty="0">
                <a:solidFill>
                  <a:schemeClr val="dk1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chemeClr val="dk1"/>
                </a:solidFill>
                <a:latin typeface="Times New Roman"/>
              </a:rPr>
              <a:t>Грабин</a:t>
            </a:r>
            <a:r>
              <a:rPr lang="ru-RU" sz="1600" b="0" strike="noStrike" spc="-1" dirty="0">
                <a:solidFill>
                  <a:schemeClr val="dk1"/>
                </a:solidFill>
                <a:latin typeface="Times New Roman"/>
              </a:rPr>
              <a:t> Б. В.  </a:t>
            </a: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</a:rPr>
              <a:t>“</a:t>
            </a:r>
            <a:r>
              <a:rPr lang="ru-RU" sz="1600" b="0" strike="noStrike" spc="-1" dirty="0">
                <a:solidFill>
                  <a:schemeClr val="dk1"/>
                </a:solidFill>
                <a:latin typeface="Times New Roman"/>
              </a:rPr>
              <a:t>Основы конструирования ракет-носителей космических аппаратов</a:t>
            </a: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</a:rPr>
              <a:t>”</a:t>
            </a:r>
            <a:r>
              <a:rPr lang="ru-RU" sz="1600" b="0" strike="noStrike" spc="-1" dirty="0">
                <a:solidFill>
                  <a:schemeClr val="dk1"/>
                </a:solidFill>
                <a:latin typeface="Times New Roman"/>
              </a:rPr>
              <a:t> (1991 г., 79 стр.)</a:t>
            </a:r>
            <a:endParaRPr lang="en" sz="1600" b="1" strike="noStrike" spc="-1" dirty="0">
              <a:solidFill>
                <a:schemeClr val="dk1"/>
              </a:solidFill>
              <a:latin typeface="Times New Roman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chemeClr val="dk1"/>
                </a:solidFill>
                <a:latin typeface="Times New Roman"/>
              </a:rPr>
              <a:t> </a:t>
            </a:r>
            <a:endParaRPr lang="en" sz="1600" b="1" strike="noStrike" spc="-1" dirty="0">
              <a:solidFill>
                <a:schemeClr val="dk1"/>
              </a:solidFill>
              <a:latin typeface="Times New Roman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chemeClr val="dk1"/>
                </a:solidFill>
                <a:latin typeface="Times New Roman"/>
              </a:rPr>
              <a:t>2.</a:t>
            </a:r>
            <a:r>
              <a:rPr lang="ru-RU" sz="1600" b="0" strike="noStrike" spc="-1" dirty="0">
                <a:solidFill>
                  <a:schemeClr val="dk1"/>
                </a:solidFill>
                <a:latin typeface="Times New Roman"/>
              </a:rPr>
              <a:t> Губанов Б. И. “Триумф и трагедия «Энергии». Размышления главного конструктора”  (1998 г. ,796 стр.)</a:t>
            </a:r>
            <a:endParaRPr lang="en" sz="1600" b="1" strike="noStrike" spc="-1" dirty="0">
              <a:solidFill>
                <a:schemeClr val="dk1"/>
              </a:solidFill>
              <a:latin typeface="Times New Roman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chemeClr val="dk1"/>
                </a:solidFill>
                <a:latin typeface="Times New Roman"/>
              </a:rPr>
              <a:t> </a:t>
            </a:r>
            <a:endParaRPr lang="en" sz="1600" b="1" strike="noStrike" spc="-1" dirty="0">
              <a:solidFill>
                <a:schemeClr val="dk1"/>
              </a:solidFill>
              <a:latin typeface="Times New Roman"/>
            </a:endParaRPr>
          </a:p>
          <a:p>
            <a:pPr indent="0" defTabSz="914400">
              <a:lnSpc>
                <a:spcPct val="9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chemeClr val="dk1"/>
                </a:solidFill>
                <a:latin typeface="Times New Roman"/>
              </a:rPr>
              <a:t>3.</a:t>
            </a:r>
            <a:r>
              <a:rPr lang="ru-RU" sz="1600" b="0" strike="noStrike" spc="-1" dirty="0">
                <a:solidFill>
                  <a:schemeClr val="dk1"/>
                </a:solidFill>
                <a:latin typeface="Times New Roman"/>
              </a:rPr>
              <a:t>Дарчев Л. Н. “Обожжённые «Бураном» ” (2018 г. , 126 стр.)</a:t>
            </a:r>
            <a:endParaRPr lang="en" sz="1600" b="1" strike="noStrike" spc="-1" dirty="0">
              <a:solidFill>
                <a:schemeClr val="dk1"/>
              </a:solidFill>
              <a:latin typeface="Times New Roman"/>
            </a:endParaRPr>
          </a:p>
          <a:p>
            <a:pPr indent="0" defTabSz="914400">
              <a:lnSpc>
                <a:spcPct val="9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chemeClr val="dk1"/>
                </a:solidFill>
                <a:latin typeface="Times New Roman"/>
              </a:rPr>
              <a:t> </a:t>
            </a:r>
            <a:endParaRPr lang="en" sz="1600" b="1" strike="noStrike" spc="-1" dirty="0">
              <a:solidFill>
                <a:schemeClr val="dk1"/>
              </a:solidFill>
              <a:latin typeface="Times New Roman"/>
            </a:endParaRPr>
          </a:p>
          <a:p>
            <a:pPr indent="0" defTabSz="914400">
              <a:lnSpc>
                <a:spcPct val="9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chemeClr val="dk1"/>
                </a:solidFill>
                <a:latin typeface="Times New Roman"/>
              </a:rPr>
              <a:t>4.</a:t>
            </a:r>
            <a:r>
              <a:rPr lang="ru-RU" sz="1600" b="0" strike="noStrike" spc="-1" dirty="0">
                <a:solidFill>
                  <a:schemeClr val="dk1"/>
                </a:solidFill>
                <a:latin typeface="Times New Roman"/>
              </a:rPr>
              <a:t>Осин М. И. “Неожиданные открытия и новации «Бурана» ” (2013 г. ,360 стр.)</a:t>
            </a:r>
            <a:endParaRPr lang="en" sz="1600" b="1" strike="noStrike" spc="-1" dirty="0">
              <a:solidFill>
                <a:schemeClr val="dk1"/>
              </a:solidFill>
              <a:latin typeface="Times New Roman"/>
            </a:endParaRPr>
          </a:p>
          <a:p>
            <a:pPr indent="0" defTabSz="914400">
              <a:lnSpc>
                <a:spcPct val="9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chemeClr val="dk1"/>
                </a:solidFill>
                <a:latin typeface="Times New Roman"/>
              </a:rPr>
              <a:t> </a:t>
            </a:r>
            <a:endParaRPr lang="en" sz="1600" b="1" strike="noStrike" spc="-1" dirty="0">
              <a:solidFill>
                <a:schemeClr val="dk1"/>
              </a:solidFill>
              <a:latin typeface="Times New Roman"/>
            </a:endParaRPr>
          </a:p>
          <a:p>
            <a:pPr indent="0" defTabSz="914400">
              <a:lnSpc>
                <a:spcPct val="9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chemeClr val="dk1"/>
                </a:solidFill>
                <a:latin typeface="Times New Roman"/>
              </a:rPr>
              <a:t>5.</a:t>
            </a:r>
            <a:r>
              <a:rPr lang="ru-RU" sz="1600" b="0" strike="noStrike" spc="-1" dirty="0">
                <a:solidFill>
                  <a:schemeClr val="dk1"/>
                </a:solidFill>
                <a:latin typeface="Times New Roman"/>
              </a:rPr>
              <a:t>Сердюк В. К. </a:t>
            </a: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</a:rPr>
              <a:t>“</a:t>
            </a:r>
            <a:r>
              <a:rPr lang="ru-RU" sz="1600" b="0" strike="noStrike" spc="-1" dirty="0">
                <a:solidFill>
                  <a:schemeClr val="dk1"/>
                </a:solidFill>
                <a:latin typeface="Times New Roman"/>
              </a:rPr>
              <a:t>Проектирование средств космических аппаратов</a:t>
            </a: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</a:rPr>
              <a:t>” </a:t>
            </a:r>
            <a:r>
              <a:rPr lang="ru-RU" sz="1600" b="0" strike="noStrike" spc="-1" dirty="0">
                <a:solidFill>
                  <a:schemeClr val="dk1"/>
                </a:solidFill>
                <a:latin typeface="Times New Roman"/>
              </a:rPr>
              <a:t>(2009 г.,506 стр.)</a:t>
            </a:r>
            <a:endParaRPr lang="en" sz="1600" b="1" strike="noStrike" spc="-1" dirty="0">
              <a:solidFill>
                <a:schemeClr val="dk1"/>
              </a:solidFill>
              <a:latin typeface="Times New Roman"/>
            </a:endParaRPr>
          </a:p>
          <a:p>
            <a:pPr indent="0" defTabSz="914400">
              <a:lnSpc>
                <a:spcPct val="9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chemeClr val="dk1"/>
                </a:solidFill>
                <a:latin typeface="Times New Roman"/>
              </a:rPr>
              <a:t> </a:t>
            </a:r>
            <a:endParaRPr lang="en" sz="1600" b="1" strike="noStrike" spc="-1" dirty="0">
              <a:solidFill>
                <a:schemeClr val="dk1"/>
              </a:solidFill>
              <a:latin typeface="Times New Roman"/>
            </a:endParaRPr>
          </a:p>
          <a:p>
            <a:pPr indent="0" defTabSz="914400">
              <a:lnSpc>
                <a:spcPct val="9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chemeClr val="dk1"/>
                </a:solidFill>
                <a:latin typeface="Times New Roman"/>
              </a:rPr>
              <a:t>6. </a:t>
            </a:r>
            <a:r>
              <a:rPr lang="ru-RU" sz="1600" b="0" strike="noStrike" spc="-1" dirty="0">
                <a:solidFill>
                  <a:schemeClr val="dk1"/>
                </a:solidFill>
                <a:latin typeface="Times New Roman"/>
              </a:rPr>
              <a:t>Феодосьев В. И. </a:t>
            </a: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</a:rPr>
              <a:t>“</a:t>
            </a:r>
            <a:r>
              <a:rPr lang="ru-RU" sz="1600" b="0" strike="noStrike" spc="-1" dirty="0">
                <a:solidFill>
                  <a:schemeClr val="dk1"/>
                </a:solidFill>
                <a:latin typeface="Times New Roman"/>
              </a:rPr>
              <a:t>Основы техники ракетного полёта</a:t>
            </a: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</a:rPr>
              <a:t>” (</a:t>
            </a:r>
            <a:r>
              <a:rPr lang="ru-RU" sz="1600" b="0" strike="noStrike" spc="-1" dirty="0">
                <a:solidFill>
                  <a:schemeClr val="dk1"/>
                </a:solidFill>
                <a:latin typeface="Times New Roman"/>
              </a:rPr>
              <a:t>1979 г.,496 стр.)</a:t>
            </a:r>
            <a:endParaRPr lang="en" sz="1600" b="1" strike="noStrike" spc="-1" dirty="0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Детский технопарк «Альтаир»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Актуальность проекта: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/>
          </p:nvPr>
        </p:nvSpPr>
        <p:spPr>
          <a:xfrm>
            <a:off x="1018080" y="1440000"/>
            <a:ext cx="6181920" cy="414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chemeClr val="dk1"/>
                </a:solidFill>
                <a:latin typeface="Times New Roman"/>
              </a:rPr>
              <a:t>Актуальность проекта заключается в улучшении исследований и изучения   космической программы «Энергия» — «Буран» в ракетно-космических классах.</a:t>
            </a:r>
            <a:endParaRPr lang="en" sz="2800" b="1" strike="noStrike" spc="-1" dirty="0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chemeClr val="dk1"/>
                </a:solidFill>
                <a:latin typeface="Times New Roman"/>
              </a:rPr>
              <a:t>К настоящему моменту большинство наших инженерно-авиационных классов нуждается в наличии 3D-моделей с механизмами закрепления-открепления и открытия-закрытия разных частей конструкции. </a:t>
            </a:r>
            <a:r>
              <a:rPr lang="ru-RU" sz="2800" b="0" strike="noStrike" spc="-1" dirty="0">
                <a:solidFill>
                  <a:schemeClr val="dk1"/>
                </a:solidFill>
                <a:latin typeface="Arial"/>
              </a:rPr>
              <a:t> </a:t>
            </a:r>
            <a:endParaRPr lang="en" sz="2800" b="1" strike="noStrike" spc="-1" dirty="0">
              <a:solidFill>
                <a:schemeClr val="dk1"/>
              </a:solidFill>
              <a:latin typeface="Arial"/>
            </a:endParaRPr>
          </a:p>
        </p:txBody>
      </p:sp>
      <p:pic>
        <p:nvPicPr>
          <p:cNvPr id="549" name="Picture 2"/>
          <p:cNvPicPr/>
          <p:nvPr/>
        </p:nvPicPr>
        <p:blipFill>
          <a:blip r:embed="rId2"/>
          <a:stretch/>
        </p:blipFill>
        <p:spPr>
          <a:xfrm>
            <a:off x="7380000" y="1980000"/>
            <a:ext cx="3420000" cy="34257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Детский технопарк «Альтаир»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Цель работы: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chemeClr val="dk1"/>
                </a:solidFill>
                <a:latin typeface="Times New Roman"/>
              </a:rPr>
              <a:t>Разработка и создание объёмной, масштабной модели «Энергия» — «Буран», с отделением ступеней и открытием модулей.</a:t>
            </a:r>
            <a:endParaRPr lang="en" sz="2800" b="1" strike="noStrike" spc="-1" dirty="0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Детский технопарк «Альтаир»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Задачи работы: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chemeClr val="dk1"/>
                </a:solidFill>
                <a:latin typeface="Times New Roman"/>
              </a:rPr>
              <a:t>1.</a:t>
            </a:r>
            <a:r>
              <a:rPr lang="ru-RU" sz="2800" b="0" strike="noStrike" spc="-1" dirty="0">
                <a:solidFill>
                  <a:schemeClr val="dk1"/>
                </a:solidFill>
                <a:latin typeface="Times New Roman"/>
              </a:rPr>
              <a:t> Изучить принцип работы механизма отделения космического челнока «Буран» от ракеты-носителя «Энергия».</a:t>
            </a:r>
            <a:endParaRPr lang="en" sz="2800" b="1" strike="noStrike" spc="-1" dirty="0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chemeClr val="dk1"/>
                </a:solidFill>
                <a:latin typeface="Times New Roman"/>
              </a:rPr>
              <a:t>2. </a:t>
            </a:r>
            <a:r>
              <a:rPr lang="ru-RU" sz="2800" b="0" strike="noStrike" spc="-1" dirty="0">
                <a:solidFill>
                  <a:schemeClr val="dk1"/>
                </a:solidFill>
                <a:latin typeface="Times New Roman"/>
              </a:rPr>
              <a:t>Изучить принцип работы открытия внутренней части космического челнока «Буран».</a:t>
            </a:r>
            <a:endParaRPr lang="en" sz="2800" b="1" strike="noStrike" spc="-1" dirty="0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chemeClr val="dk1"/>
                </a:solidFill>
                <a:latin typeface="Times New Roman"/>
              </a:rPr>
              <a:t>3. </a:t>
            </a:r>
            <a:r>
              <a:rPr lang="ru-RU" sz="2800" b="0" strike="noStrike" spc="-1" dirty="0">
                <a:solidFill>
                  <a:schemeClr val="dk1"/>
                </a:solidFill>
                <a:latin typeface="Times New Roman"/>
              </a:rPr>
              <a:t>Создать 3D-модели основных частей МТКС.</a:t>
            </a:r>
            <a:endParaRPr lang="en" sz="2800" b="1" strike="noStrike" spc="-1" dirty="0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chemeClr val="dk1"/>
                </a:solidFill>
                <a:latin typeface="Times New Roman"/>
              </a:rPr>
              <a:t>4. </a:t>
            </a:r>
            <a:r>
              <a:rPr lang="ru-RU" sz="2800" b="0" strike="noStrike" spc="-1" dirty="0">
                <a:solidFill>
                  <a:schemeClr val="dk1"/>
                </a:solidFill>
                <a:latin typeface="Times New Roman"/>
              </a:rPr>
              <a:t>Оптимизировать модели  для 3D-печати.</a:t>
            </a:r>
            <a:endParaRPr lang="en" sz="2800" b="1" strike="noStrike" spc="-1" dirty="0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chemeClr val="dk1"/>
                </a:solidFill>
                <a:latin typeface="Times New Roman"/>
              </a:rPr>
              <a:t>5. </a:t>
            </a:r>
            <a:r>
              <a:rPr lang="ru-RU" sz="2800" b="0" strike="noStrike" spc="-1" dirty="0">
                <a:solidFill>
                  <a:schemeClr val="dk1"/>
                </a:solidFill>
                <a:latin typeface="Times New Roman"/>
              </a:rPr>
              <a:t>Собрать модели в большую конструкцию</a:t>
            </a:r>
            <a:r>
              <a:rPr lang="ru-RU" sz="2800" b="0" strike="noStrike" spc="-1" dirty="0">
                <a:solidFill>
                  <a:schemeClr val="dk1"/>
                </a:solidFill>
                <a:latin typeface="Arial"/>
              </a:rPr>
              <a:t>.</a:t>
            </a:r>
            <a:endParaRPr lang="en" sz="2800" b="1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Детский технопарк «Альтаир»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Методика выполнения работы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/>
          </p:nvPr>
        </p:nvSpPr>
        <p:spPr>
          <a:xfrm>
            <a:off x="540720" y="1800000"/>
            <a:ext cx="521928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" sz="2800" b="1" strike="noStrike" spc="-1" dirty="0">
                <a:solidFill>
                  <a:schemeClr val="dk1"/>
                </a:solidFill>
                <a:latin typeface="Times New Roman"/>
              </a:rPr>
              <a:t>1.</a:t>
            </a:r>
            <a:r>
              <a:rPr lang="en" sz="1800" b="1" strike="noStrike" spc="-1" dirty="0">
                <a:solidFill>
                  <a:schemeClr val="dk1"/>
                </a:solidFill>
                <a:latin typeface="Times New Roman"/>
              </a:rPr>
              <a:t>Обучение программному комплексу КОМПАС-3D</a:t>
            </a:r>
            <a:endParaRPr lang="en" sz="1800" b="1" strike="noStrike" spc="-1" dirty="0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" sz="2800" b="1" strike="noStrike" spc="-1" dirty="0">
                <a:solidFill>
                  <a:schemeClr val="dk1"/>
                </a:solidFill>
                <a:latin typeface="Times New Roman"/>
              </a:rPr>
              <a:t>2.</a:t>
            </a:r>
            <a:r>
              <a:rPr lang="en" sz="1800" b="1" strike="noStrike" spc="-1" dirty="0">
                <a:solidFill>
                  <a:schemeClr val="dk1"/>
                </a:solidFill>
                <a:latin typeface="Times New Roman"/>
              </a:rPr>
              <a:t>Разработка чертежей с помощью</a:t>
            </a:r>
            <a:endParaRPr lang="en" sz="1800" b="1" strike="noStrike" spc="-1" dirty="0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" sz="1800" b="1" strike="noStrike" spc="-1" dirty="0">
                <a:solidFill>
                  <a:schemeClr val="dk1"/>
                </a:solidFill>
                <a:latin typeface="Times New Roman"/>
              </a:rPr>
              <a:t>измерения длины настоящих</a:t>
            </a:r>
            <a:endParaRPr lang="en" sz="1800" b="1" strike="noStrike" spc="-1" dirty="0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" sz="1800" b="1" strike="noStrike" spc="-1" dirty="0">
                <a:solidFill>
                  <a:schemeClr val="dk1"/>
                </a:solidFill>
                <a:latin typeface="Times New Roman"/>
              </a:rPr>
              <a:t>моделей и масштабирования их</a:t>
            </a:r>
            <a:endParaRPr lang="en" sz="1800" b="1" strike="noStrike" spc="-1" dirty="0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" sz="2800" b="1" strike="noStrike" spc="-1" dirty="0">
                <a:solidFill>
                  <a:schemeClr val="dk1"/>
                </a:solidFill>
                <a:latin typeface="Times New Roman"/>
              </a:rPr>
              <a:t>3</a:t>
            </a:r>
            <a:r>
              <a:rPr lang="en" sz="1800" b="1" strike="noStrike" spc="-1" dirty="0">
                <a:solidFill>
                  <a:schemeClr val="dk1"/>
                </a:solidFill>
                <a:latin typeface="Times New Roman"/>
              </a:rPr>
              <a:t>.Создание моделей в комплексе</a:t>
            </a:r>
            <a:endParaRPr lang="en" sz="1800" b="1" strike="noStrike" spc="-1" dirty="0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" sz="2800" b="1" strike="noStrike" spc="-1" dirty="0">
                <a:solidFill>
                  <a:schemeClr val="dk1"/>
                </a:solidFill>
                <a:latin typeface="Times New Roman"/>
              </a:rPr>
              <a:t>4</a:t>
            </a:r>
            <a:r>
              <a:rPr lang="en" sz="1800" b="1" strike="noStrike" spc="-1" dirty="0">
                <a:solidFill>
                  <a:schemeClr val="dk1"/>
                </a:solidFill>
                <a:latin typeface="Times New Roman"/>
              </a:rPr>
              <a:t>.Печать 3D-моделей</a:t>
            </a:r>
            <a:endParaRPr lang="en" sz="1800" b="1" strike="noStrike" spc="-1" dirty="0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" sz="1800" b="1" strike="noStrike" spc="-1" dirty="0">
                <a:solidFill>
                  <a:schemeClr val="dk1"/>
                </a:solidFill>
                <a:latin typeface="Times New Roman"/>
              </a:rPr>
              <a:t> </a:t>
            </a:r>
            <a:endParaRPr lang="en" sz="1800" b="1" strike="noStrike" spc="-1" dirty="0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" sz="1800" b="1" strike="noStrike" spc="-1" dirty="0">
                <a:solidFill>
                  <a:schemeClr val="dk1"/>
                </a:solidFill>
                <a:latin typeface="Arial"/>
              </a:rPr>
              <a:t> 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Детский технопарк «Альтаир»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Используемое оборудование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/>
          </p:nvPr>
        </p:nvSpPr>
        <p:spPr>
          <a:xfrm>
            <a:off x="838080" y="1814400"/>
            <a:ext cx="766260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800" b="1" strike="noStrike" spc="-1">
                <a:solidFill>
                  <a:schemeClr val="dk1"/>
                </a:solidFill>
                <a:latin typeface="Times New Roman"/>
              </a:rPr>
              <a:t>Программный комплекс КОМПАС-3D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800" b="1" strike="noStrike" spc="-1">
                <a:solidFill>
                  <a:schemeClr val="dk1"/>
                </a:solidFill>
                <a:latin typeface="Times New Roman"/>
              </a:rPr>
              <a:t>3D-принтер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800" b="1" strike="noStrike" spc="-1">
                <a:solidFill>
                  <a:schemeClr val="dk1"/>
                </a:solidFill>
                <a:latin typeface="Times New Roman"/>
              </a:rPr>
              <a:t>Стационарный компьютер с ОС Windows 10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Детский технопарк «Альтаир»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Используемые материалы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/>
          </p:nvPr>
        </p:nvSpPr>
        <p:spPr>
          <a:xfrm>
            <a:off x="900000" y="1800000"/>
            <a:ext cx="906192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" sz="2800" b="1" strike="noStrike" spc="-1" dirty="0">
                <a:solidFill>
                  <a:schemeClr val="dk1"/>
                </a:solidFill>
                <a:latin typeface="Times New Roman"/>
              </a:rPr>
              <a:t>Пластик,краски,клей,магниты.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Детский технопарк «Альтаир»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Полученные результаты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/>
          </p:nvPr>
        </p:nvSpPr>
        <p:spPr>
          <a:xfrm>
            <a:off x="838080" y="1814400"/>
            <a:ext cx="766260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" sz="2800" b="1" strike="noStrike" spc="-1" dirty="0">
                <a:solidFill>
                  <a:schemeClr val="dk1"/>
                </a:solidFill>
                <a:latin typeface="Times New Roman"/>
                <a:ea typeface="Microsoft YaHei"/>
              </a:rPr>
              <a:t>Создание 3D-модели космического челнока </a:t>
            </a:r>
            <a:r>
              <a:rPr lang="ru-RU" sz="2800" b="1" strike="noStrike" spc="-1" dirty="0">
                <a:solidFill>
                  <a:schemeClr val="dk1"/>
                </a:solidFill>
                <a:latin typeface="Times New Roman"/>
              </a:rPr>
              <a:t>«БУРАН»</a:t>
            </a:r>
            <a:endParaRPr lang="en" sz="2800" b="1" strike="noStrike" spc="-1" dirty="0">
              <a:solidFill>
                <a:schemeClr val="dk1"/>
              </a:solidFill>
              <a:latin typeface="Times New Roman"/>
            </a:endParaRPr>
          </a:p>
        </p:txBody>
      </p:sp>
      <p:pic>
        <p:nvPicPr>
          <p:cNvPr id="563" name="Рисунок 562"/>
          <p:cNvPicPr/>
          <p:nvPr/>
        </p:nvPicPr>
        <p:blipFill>
          <a:blip r:embed="rId2"/>
          <a:stretch/>
        </p:blipFill>
        <p:spPr>
          <a:xfrm>
            <a:off x="711560" y="2700000"/>
            <a:ext cx="10515240" cy="37800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Детский технопарк «Альтаир»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chemeClr val="dk1"/>
                </a:solidFill>
                <a:latin typeface="Arial"/>
              </a:rPr>
              <a:t>Полученные результаты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/>
          </p:nvPr>
        </p:nvSpPr>
        <p:spPr>
          <a:xfrm>
            <a:off x="838080" y="1814400"/>
            <a:ext cx="7662600" cy="430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2800" b="1" strike="noStrike" spc="-1" dirty="0">
                <a:solidFill>
                  <a:schemeClr val="dk1"/>
                </a:solidFill>
                <a:latin typeface="Times New Roman"/>
                <a:ea typeface="Microsoft YaHei"/>
              </a:rPr>
              <a:t>С</a:t>
            </a:r>
            <a:r>
              <a:rPr lang="en" sz="2800" b="1" strike="noStrike" spc="-1" dirty="0">
                <a:solidFill>
                  <a:schemeClr val="dk1"/>
                </a:solidFill>
                <a:latin typeface="Times New Roman"/>
                <a:ea typeface="Microsoft YaHei"/>
              </a:rPr>
              <a:t>оздание 3D-модели космического челнока </a:t>
            </a:r>
            <a:r>
              <a:rPr lang="ru-RU" sz="2800" b="1" strike="noStrike" spc="-1" dirty="0">
                <a:solidFill>
                  <a:schemeClr val="dk1"/>
                </a:solidFill>
                <a:latin typeface="Times New Roman"/>
              </a:rPr>
              <a:t>«БУРАН»</a:t>
            </a:r>
            <a:endParaRPr lang="en" sz="2800" b="1" strike="noStrike" spc="-1" dirty="0">
              <a:solidFill>
                <a:schemeClr val="dk1"/>
              </a:solidFill>
              <a:latin typeface="Times New Roman"/>
            </a:endParaRPr>
          </a:p>
        </p:txBody>
      </p:sp>
      <p:pic>
        <p:nvPicPr>
          <p:cNvPr id="564" name="Рисунок 563"/>
          <p:cNvPicPr/>
          <p:nvPr/>
        </p:nvPicPr>
        <p:blipFill>
          <a:blip r:embed="rId2"/>
          <a:stretch/>
        </p:blipFill>
        <p:spPr>
          <a:xfrm>
            <a:off x="1447680" y="2751800"/>
            <a:ext cx="9640000" cy="34837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Детский технопарк «Альтаир»</a:t>
            </a:r>
          </a:p>
        </p:txBody>
      </p:sp>
    </p:spTree>
    <p:extLst>
      <p:ext uri="{BB962C8B-B14F-4D97-AF65-F5344CB8AC3E}">
        <p14:creationId xmlns:p14="http://schemas.microsoft.com/office/powerpoint/2010/main" val="1339104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технопарк</Template>
  <TotalTime>139</TotalTime>
  <Words>580</Words>
  <Application>Microsoft Office PowerPoint</Application>
  <PresentationFormat>Широкоэкранный</PresentationFormat>
  <Paragraphs>80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17</vt:i4>
      </vt:variant>
    </vt:vector>
  </HeadingPairs>
  <TitlesOfParts>
    <vt:vector size="33" baseType="lpstr">
      <vt:lpstr>Arial</vt:lpstr>
      <vt:lpstr>Symbol</vt:lpstr>
      <vt:lpstr>Times New Roman</vt:lpstr>
      <vt:lpstr>Wingdings</vt:lpstr>
      <vt:lpstr>Тема технопарк</vt:lpstr>
      <vt:lpstr>Тема технопарк</vt:lpstr>
      <vt:lpstr>Тема технопарк</vt:lpstr>
      <vt:lpstr>Тема технопарк</vt:lpstr>
      <vt:lpstr>Тема технопарк</vt:lpstr>
      <vt:lpstr>Тема технопарк</vt:lpstr>
      <vt:lpstr>Тема технопарк</vt:lpstr>
      <vt:lpstr>Тема технопарк</vt:lpstr>
      <vt:lpstr>Тема технопарк</vt:lpstr>
      <vt:lpstr>Тема технопарк</vt:lpstr>
      <vt:lpstr>Тема технопарк</vt:lpstr>
      <vt:lpstr>Тема технопарк</vt:lpstr>
      <vt:lpstr> 3D-МОДЕЛЬ  «ЭНЕРГИЯ» - «БУРАН»</vt:lpstr>
      <vt:lpstr>Актуальность проекта:</vt:lpstr>
      <vt:lpstr>Цель работы:</vt:lpstr>
      <vt:lpstr>Задачи работы:</vt:lpstr>
      <vt:lpstr>Методика выполнения работы</vt:lpstr>
      <vt:lpstr>Используемое оборудование</vt:lpstr>
      <vt:lpstr>Используемые материалы</vt:lpstr>
      <vt:lpstr>Полученные результаты</vt:lpstr>
      <vt:lpstr>Полученные результаты</vt:lpstr>
      <vt:lpstr>Полученные результаты</vt:lpstr>
      <vt:lpstr>Полученные результаты</vt:lpstr>
      <vt:lpstr>Полученные результаты</vt:lpstr>
      <vt:lpstr>Полученные результаты</vt:lpstr>
      <vt:lpstr>Полученные результаты</vt:lpstr>
      <vt:lpstr>Дальнейшее развитие проекта</vt:lpstr>
      <vt:lpstr>Выводы</vt:lpstr>
      <vt:lpstr>Список литературы: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subject/>
  <dc:creator>Анна Грачёва</dc:creator>
  <dc:description/>
  <cp:lastModifiedBy>Даниил Яковлев</cp:lastModifiedBy>
  <cp:revision>12</cp:revision>
  <dcterms:created xsi:type="dcterms:W3CDTF">2023-10-31T20:10:12Z</dcterms:created>
  <dcterms:modified xsi:type="dcterms:W3CDTF">2024-02-15T20:42:14Z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15</vt:i4>
  </property>
</Properties>
</file>