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rina_anya@inbox.ru" initials="y" lastIdx="1" clrIdx="0">
    <p:extLst>
      <p:ext uri="{19B8F6BF-5375-455C-9EA6-DF929625EA0E}">
        <p15:presenceInfo xmlns:p15="http://schemas.microsoft.com/office/powerpoint/2012/main" userId="d3525a69857ec0c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1" autoAdjust="0"/>
    <p:restoredTop sz="85274" autoAdjust="0"/>
  </p:normalViewPr>
  <p:slideViewPr>
    <p:cSldViewPr snapToGrid="0">
      <p:cViewPr varScale="1">
        <p:scale>
          <a:sx n="64" d="100"/>
          <a:sy n="64" d="100"/>
        </p:scale>
        <p:origin x="60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A8BA25-A5BA-4BFF-8356-90CDA49F7C5D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27A9A-9280-4B4E-9582-A7A623291B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549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27A9A-9280-4B4E-9582-A7A623291B5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070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64EF28-C7A8-40E1-B5CF-D41389BA98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49F7A61-C53E-48A1-BFDF-4CA1DA43D7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17E8D7-1A2B-4DEF-B0CE-522029561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5E627-C808-457A-AF23-E364E65E594F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3372D8-BF34-4AE6-87AC-C268614EB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59E9B1-107F-4BFD-BAF5-1B42CFD70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12ECE-3E90-45E0-A13A-39ACA8AF2B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24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CED098-0D89-4983-B9E6-0B4D3630B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808E817-83BD-41CB-82EA-06B2B811BB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A9A6A8-95B6-4E80-A8AB-5FFFB3E20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5E627-C808-457A-AF23-E364E65E594F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3915C6-9EBD-4944-9698-083C52A18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EE8639-874B-4196-9786-503B2BC79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12ECE-3E90-45E0-A13A-39ACA8AF2B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970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E832A68-CBE4-4D6C-A28F-7A86E2A0F4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C822D5-F6FB-4358-B8FB-0AA8CDA59C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3C540B-F849-47C7-B363-6791E40ED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5E627-C808-457A-AF23-E364E65E594F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EEF3E1-E6A8-4A7C-BD7F-B2F710C91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4F37F9-2EFA-4D6B-885D-0BFF81FFE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12ECE-3E90-45E0-A13A-39ACA8AF2B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000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CBF67A-0B89-47F6-AC88-045911AD3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8C227-F42D-4361-A385-4E951CD1E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15EE9D-2AAB-40AC-9FD7-F5585A28A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5E627-C808-457A-AF23-E364E65E594F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8690BF-9EC8-4C84-A619-A19414357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F855C7-5DEA-4E52-A54C-ED54C72F3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12ECE-3E90-45E0-A13A-39ACA8AF2B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032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5A52DC-1FC3-4CDB-B436-AA16D67A9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1CC6FE-EF14-4DDA-9C81-220C53F4A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93BEC7-7BEF-45A3-BEB4-9AC66E7BE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5E627-C808-457A-AF23-E364E65E594F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FB1ADE-7529-4DEA-8809-96B3A07FB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3C0B22-4BCD-45AE-A423-686530853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12ECE-3E90-45E0-A13A-39ACA8AF2B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023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077AF4-E8FF-488C-8AFF-5D7D00FE4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D803C6-63CE-4BA3-8287-26FB1251AE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0FB8C48-1903-4FDB-9794-9493CF45BD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80C794-F913-41B5-A294-2105700CB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5E627-C808-457A-AF23-E364E65E594F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3E5E8D-96C2-494C-814D-4E45C2F78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E6FBB6-F6A5-4EB0-8620-0909F2637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12ECE-3E90-45E0-A13A-39ACA8AF2B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16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1B6558-C02B-449A-B8B9-392E483BE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CD5C07-9A1B-4EBF-93E7-B667F8FC5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E61397-A06C-40BC-AABA-EE48C06503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B0A417C-A372-4FDF-807F-F5A3A79B43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B87BB3F-36F0-4D9F-99A2-BA5812A4B3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8E0D752-88B9-45FA-8ADF-9032AD178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5E627-C808-457A-AF23-E364E65E594F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31540FF-18A2-4544-8C2E-353A09307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64CC9B9-B447-425F-89A3-5D4553DA4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12ECE-3E90-45E0-A13A-39ACA8AF2B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976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323D13-2EC8-4D00-875D-678C14D5E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7344BDA-02EA-4885-9F4A-7EA7616A8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5E627-C808-457A-AF23-E364E65E594F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53F1D0-9F99-4B2C-B1E1-E6B4F8BC0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9FD3A3A-4EAF-45FE-9778-CA68505BD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12ECE-3E90-45E0-A13A-39ACA8AF2B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129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2AFF972-1426-4D9C-BF65-638A55D50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5E627-C808-457A-AF23-E364E65E594F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C248D26-BB15-47E9-9C16-E189CF901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D4CF3A3-EA07-4EEE-9B4F-4164C126B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12ECE-3E90-45E0-A13A-39ACA8AF2B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810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9F338E-EFAE-463D-8639-60EF972A5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161656-9383-4DAE-AA22-6B530D0CB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8AB370F-6A03-42EB-A25B-4606274C18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8D77F6-C833-420B-BEEF-6B65C019E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5E627-C808-457A-AF23-E364E65E594F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0BB4E2-3858-4D6F-BBED-8D2427DC5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B2C9DA-085E-4E45-92D0-B9B389874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12ECE-3E90-45E0-A13A-39ACA8AF2B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540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015AB-2862-4EB2-A630-07EC65FEB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25F6425-ABD1-48E1-9113-2D027B4998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DC0FFC-6628-47E5-B683-5FBB89F22D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39F856-C59D-4B82-A963-6593D24F6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5E627-C808-457A-AF23-E364E65E594F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2ADEA6-39BA-4246-AE8E-1C4049BDE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0EA7DCD-957F-4448-995C-875D9E1EE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12ECE-3E90-45E0-A13A-39ACA8AF2B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756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74000">
              <a:schemeClr val="tx1">
                <a:lumMod val="85000"/>
                <a:lumOff val="15000"/>
              </a:schemeClr>
            </a:gs>
            <a:gs pos="83000">
              <a:schemeClr val="tx1">
                <a:lumMod val="85000"/>
                <a:lumOff val="15000"/>
              </a:schemeClr>
            </a:gs>
            <a:gs pos="100000">
              <a:schemeClr val="bg2">
                <a:lumMod val="2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F5B55C-62E1-49D8-8355-DFCF640C5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AF3ED8-4451-403E-9F48-3A2847609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C19D79-61EF-4009-89B2-02FABA2E84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5E627-C808-457A-AF23-E364E65E594F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031CCE-2E65-4AC8-B5EA-395CAE096B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370638-A384-4AA2-BEF2-C2A5909393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12ECE-3E90-45E0-A13A-39ACA8AF2B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789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4000"/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2F83B5-76D7-4835-9E6B-D5C4F43FAA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482" y="2065949"/>
            <a:ext cx="11285034" cy="1744212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Биомеханика опорно-двигательного аппарата человека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5CB9CE8-EF7B-40F5-9764-A84DB2FD5D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106" y="5651032"/>
            <a:ext cx="11905786" cy="1119743"/>
          </a:xfrm>
        </p:spPr>
        <p:txBody>
          <a:bodyPr>
            <a:normAutofit/>
          </a:bodyPr>
          <a:lstStyle/>
          <a:p>
            <a:pPr algn="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выполнила: Юрина А.А., студентка группы 201 А, ФГБОУ ВО «ВГАФК»</a:t>
            </a:r>
          </a:p>
          <a:p>
            <a:pPr algn="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Руководители: Лущик И.В., доцент кафедры ТиТФКиС</a:t>
            </a:r>
          </a:p>
          <a:p>
            <a:pPr algn="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Абдрахманова И.В., доцент кафедры доцент кафедры ТиТФКиС</a:t>
            </a: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C4D0EC-748E-4699-9354-D191FFD5404B}"/>
              </a:ext>
            </a:extLst>
          </p:cNvPr>
          <p:cNvSpPr txBox="1"/>
          <p:nvPr/>
        </p:nvSpPr>
        <p:spPr>
          <a:xfrm>
            <a:off x="286214" y="87225"/>
            <a:ext cx="116195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СПОРТА РОССИЙСКОЙ ФЕДЕРАЦИИ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«ВОЛГОГРАДСКАЯ ГОСУДАРСТВЕННАЯ АКАДЕМИЯ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КУЛЬТУРЫ»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(ФГБОУ ВО «ВГАФК»)</a:t>
            </a:r>
          </a:p>
        </p:txBody>
      </p:sp>
    </p:spTree>
    <p:extLst>
      <p:ext uri="{BB962C8B-B14F-4D97-AF65-F5344CB8AC3E}">
        <p14:creationId xmlns:p14="http://schemas.microsoft.com/office/powerpoint/2010/main" val="2967005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F01B4DA-5829-42EC-8219-C4F339A50112}"/>
              </a:ext>
            </a:extLst>
          </p:cNvPr>
          <p:cNvSpPr txBox="1"/>
          <p:nvPr/>
        </p:nvSpPr>
        <p:spPr>
          <a:xfrm>
            <a:off x="442731" y="510608"/>
            <a:ext cx="113634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chemeClr val="accent6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Биомеханические свойства скелетных мышц </a:t>
            </a:r>
            <a:r>
              <a:rPr lang="ru-RU" sz="3200" b="1" dirty="0">
                <a:solidFill>
                  <a:schemeClr val="bg1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– характеристики, которые регистрируют при механическом воздействии на мышцу</a:t>
            </a:r>
          </a:p>
        </p:txBody>
      </p:sp>
      <p:sp>
        <p:nvSpPr>
          <p:cNvPr id="14" name="Лента: наклоненная вверх 13">
            <a:extLst>
              <a:ext uri="{FF2B5EF4-FFF2-40B4-BE49-F238E27FC236}">
                <a16:creationId xmlns:a16="http://schemas.microsoft.com/office/drawing/2014/main" id="{5E49428A-B402-4DAA-AD7D-743B03D8028E}"/>
              </a:ext>
            </a:extLst>
          </p:cNvPr>
          <p:cNvSpPr/>
          <p:nvPr/>
        </p:nvSpPr>
        <p:spPr>
          <a:xfrm>
            <a:off x="83914" y="2569222"/>
            <a:ext cx="5800846" cy="859777"/>
          </a:xfrm>
          <a:prstGeom prst="ribbon2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сократимость</a:t>
            </a:r>
            <a:endParaRPr lang="ru-RU" sz="2800" dirty="0"/>
          </a:p>
        </p:txBody>
      </p:sp>
      <p:sp>
        <p:nvSpPr>
          <p:cNvPr id="15" name="Лента: наклоненная вверх 14">
            <a:extLst>
              <a:ext uri="{FF2B5EF4-FFF2-40B4-BE49-F238E27FC236}">
                <a16:creationId xmlns:a16="http://schemas.microsoft.com/office/drawing/2014/main" id="{BF836E9D-526B-4EB7-A131-7E917F780324}"/>
              </a:ext>
            </a:extLst>
          </p:cNvPr>
          <p:cNvSpPr/>
          <p:nvPr/>
        </p:nvSpPr>
        <p:spPr>
          <a:xfrm>
            <a:off x="3271777" y="5562562"/>
            <a:ext cx="5648446" cy="784830"/>
          </a:xfrm>
          <a:prstGeom prst="ribbon2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вязкость</a:t>
            </a:r>
            <a:endParaRPr lang="ru-RU" sz="2800" dirty="0"/>
          </a:p>
        </p:txBody>
      </p:sp>
      <p:sp>
        <p:nvSpPr>
          <p:cNvPr id="16" name="Лента: наклоненная вверх 15">
            <a:extLst>
              <a:ext uri="{FF2B5EF4-FFF2-40B4-BE49-F238E27FC236}">
                <a16:creationId xmlns:a16="http://schemas.microsoft.com/office/drawing/2014/main" id="{0D66006E-9090-4502-91EB-BFC568687780}"/>
              </a:ext>
            </a:extLst>
          </p:cNvPr>
          <p:cNvSpPr/>
          <p:nvPr/>
        </p:nvSpPr>
        <p:spPr>
          <a:xfrm>
            <a:off x="236314" y="4124259"/>
            <a:ext cx="5648446" cy="784830"/>
          </a:xfrm>
          <a:prstGeom prst="ribbon2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жесткость</a:t>
            </a:r>
            <a:endParaRPr lang="ru-RU" sz="2800" dirty="0"/>
          </a:p>
        </p:txBody>
      </p:sp>
      <p:sp>
        <p:nvSpPr>
          <p:cNvPr id="17" name="Лента: наклоненная вверх 16">
            <a:extLst>
              <a:ext uri="{FF2B5EF4-FFF2-40B4-BE49-F238E27FC236}">
                <a16:creationId xmlns:a16="http://schemas.microsoft.com/office/drawing/2014/main" id="{C33F491C-BE45-40BD-A7BE-BF1BCB83F823}"/>
              </a:ext>
            </a:extLst>
          </p:cNvPr>
          <p:cNvSpPr/>
          <p:nvPr/>
        </p:nvSpPr>
        <p:spPr>
          <a:xfrm>
            <a:off x="6157730" y="4124259"/>
            <a:ext cx="5648446" cy="784830"/>
          </a:xfrm>
          <a:prstGeom prst="ribbon2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прочность</a:t>
            </a:r>
            <a:endParaRPr lang="ru-RU" sz="2800" dirty="0"/>
          </a:p>
        </p:txBody>
      </p:sp>
      <p:sp>
        <p:nvSpPr>
          <p:cNvPr id="19" name="Лента: наклоненная вверх 18">
            <a:extLst>
              <a:ext uri="{FF2B5EF4-FFF2-40B4-BE49-F238E27FC236}">
                <a16:creationId xmlns:a16="http://schemas.microsoft.com/office/drawing/2014/main" id="{EC209065-B77E-412C-99E7-EDF94976AEA6}"/>
              </a:ext>
            </a:extLst>
          </p:cNvPr>
          <p:cNvSpPr/>
          <p:nvPr/>
        </p:nvSpPr>
        <p:spPr>
          <a:xfrm>
            <a:off x="6157730" y="2569223"/>
            <a:ext cx="5648446" cy="784830"/>
          </a:xfrm>
          <a:prstGeom prst="ribbon2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релаксация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54521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033DF5B-8BBC-4688-BFA5-2208F06ACF7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09802" y="2266675"/>
            <a:ext cx="3656469" cy="2945047"/>
          </a:xfrm>
          <a:prstGeom prst="rect">
            <a:avLst/>
          </a:prstGeom>
        </p:spPr>
      </p:pic>
      <p:sp>
        <p:nvSpPr>
          <p:cNvPr id="3" name="Блок-схема: процесс 2">
            <a:extLst>
              <a:ext uri="{FF2B5EF4-FFF2-40B4-BE49-F238E27FC236}">
                <a16:creationId xmlns:a16="http://schemas.microsoft.com/office/drawing/2014/main" id="{1F20F9D2-8600-4590-A80E-874CF6A7DE6F}"/>
              </a:ext>
            </a:extLst>
          </p:cNvPr>
          <p:cNvSpPr/>
          <p:nvPr/>
        </p:nvSpPr>
        <p:spPr>
          <a:xfrm>
            <a:off x="189571" y="298274"/>
            <a:ext cx="4036741" cy="669074"/>
          </a:xfrm>
          <a:prstGeom prst="flowChartProcess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Сократимость</a:t>
            </a:r>
          </a:p>
        </p:txBody>
      </p:sp>
      <p:sp>
        <p:nvSpPr>
          <p:cNvPr id="4" name="Блок-схема: альтернативный процесс 3">
            <a:extLst>
              <a:ext uri="{FF2B5EF4-FFF2-40B4-BE49-F238E27FC236}">
                <a16:creationId xmlns:a16="http://schemas.microsoft.com/office/drawing/2014/main" id="{53F59104-15B4-4B25-8435-0C187C737FF4}"/>
              </a:ext>
            </a:extLst>
          </p:cNvPr>
          <p:cNvSpPr/>
          <p:nvPr/>
        </p:nvSpPr>
        <p:spPr>
          <a:xfrm>
            <a:off x="4427034" y="204942"/>
            <a:ext cx="7575395" cy="855738"/>
          </a:xfrm>
          <a:prstGeom prst="flowChartAlternateProcess">
            <a:avLst/>
          </a:prstGeom>
          <a:solidFill>
            <a:srgbClr val="7030A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2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способность мышцы укорачиваться при возбуждении, в результате чего возникает сила тяги</a:t>
            </a:r>
          </a:p>
        </p:txBody>
      </p:sp>
      <p:sp>
        <p:nvSpPr>
          <p:cNvPr id="5" name="Блок-схема: процесс 4">
            <a:extLst>
              <a:ext uri="{FF2B5EF4-FFF2-40B4-BE49-F238E27FC236}">
                <a16:creationId xmlns:a16="http://schemas.microsoft.com/office/drawing/2014/main" id="{3B9688E1-2893-4E90-84C7-0F57F2CE5E8A}"/>
              </a:ext>
            </a:extLst>
          </p:cNvPr>
          <p:cNvSpPr/>
          <p:nvPr/>
        </p:nvSpPr>
        <p:spPr>
          <a:xfrm>
            <a:off x="125728" y="1191378"/>
            <a:ext cx="11859078" cy="901304"/>
          </a:xfrm>
          <a:prstGeom prst="flowChartProcess">
            <a:avLst/>
          </a:prstGeom>
          <a:solidFill>
            <a:srgbClr val="7030A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200" b="1" dirty="0">
                <a:solidFill>
                  <a:srgbClr val="92D050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Скелетные мышцы </a:t>
            </a:r>
            <a:r>
              <a:rPr lang="ru-RU" sz="22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состоят из мышечных волокон </a:t>
            </a:r>
            <a:r>
              <a:rPr lang="ru-RU" sz="2200" b="1" dirty="0">
                <a:latin typeface="Bahnschrift" panose="020B0502040204020203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ru-RU" sz="22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миофибрилл </a:t>
            </a:r>
            <a:r>
              <a:rPr lang="ru-RU" sz="2200" b="1" dirty="0">
                <a:latin typeface="Bahnschrift" panose="020B0502040204020203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ru-RU" sz="2200" b="1" dirty="0" err="1">
                <a:latin typeface="Bahnschrift" panose="020B0502040204020203" pitchFamily="34" charset="0"/>
                <a:cs typeface="Times New Roman" panose="02020603050405020304" pitchFamily="18" charset="0"/>
              </a:rPr>
              <a:t>саркомеров</a:t>
            </a:r>
            <a:r>
              <a:rPr lang="ru-RU" sz="22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latin typeface="Bahnschrift" panose="020B0502040204020203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ru-RU" sz="22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толстых и тонких </a:t>
            </a:r>
            <a:r>
              <a:rPr lang="ru-RU" sz="2200" b="1" dirty="0" err="1">
                <a:latin typeface="Bahnschrift" panose="020B0502040204020203" pitchFamily="34" charset="0"/>
                <a:cs typeface="Times New Roman" panose="02020603050405020304" pitchFamily="18" charset="0"/>
              </a:rPr>
              <a:t>филаментов</a:t>
            </a:r>
            <a:endParaRPr lang="ru-RU" sz="2200" b="1" dirty="0">
              <a:latin typeface="Bahnschrift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Блок-схема: процесс 14">
            <a:extLst>
              <a:ext uri="{FF2B5EF4-FFF2-40B4-BE49-F238E27FC236}">
                <a16:creationId xmlns:a16="http://schemas.microsoft.com/office/drawing/2014/main" id="{6CDC2E42-DDC6-4435-A023-F068C373ABF7}"/>
              </a:ext>
            </a:extLst>
          </p:cNvPr>
          <p:cNvSpPr/>
          <p:nvPr/>
        </p:nvSpPr>
        <p:spPr>
          <a:xfrm>
            <a:off x="8710891" y="5243951"/>
            <a:ext cx="3193950" cy="385110"/>
          </a:xfrm>
          <a:prstGeom prst="flowChartProcess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Схема строения </a:t>
            </a:r>
            <a:r>
              <a:rPr lang="ru-RU" b="1" dirty="0" err="1">
                <a:solidFill>
                  <a:schemeClr val="tx1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саркомера</a:t>
            </a:r>
            <a:endParaRPr lang="ru-RU" b="1" dirty="0">
              <a:solidFill>
                <a:schemeClr val="tx1"/>
              </a:solidFill>
              <a:latin typeface="Bahnschrift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Блок-схема: процесс 7">
            <a:extLst>
              <a:ext uri="{FF2B5EF4-FFF2-40B4-BE49-F238E27FC236}">
                <a16:creationId xmlns:a16="http://schemas.microsoft.com/office/drawing/2014/main" id="{22828CD9-4F7E-4D7B-9210-6120E9B82BE1}"/>
              </a:ext>
            </a:extLst>
          </p:cNvPr>
          <p:cNvSpPr/>
          <p:nvPr/>
        </p:nvSpPr>
        <p:spPr>
          <a:xfrm>
            <a:off x="125728" y="6075586"/>
            <a:ext cx="11859078" cy="683023"/>
          </a:xfrm>
          <a:prstGeom prst="flowChartProcess">
            <a:avLst/>
          </a:prstGeom>
          <a:solidFill>
            <a:srgbClr val="7030A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Сокращение мышцы приводит к уменьшению ее длины и увеличению поперечного сечения</a:t>
            </a:r>
          </a:p>
        </p:txBody>
      </p:sp>
      <p:sp>
        <p:nvSpPr>
          <p:cNvPr id="9" name="Блок-схема: процесс 8">
            <a:extLst>
              <a:ext uri="{FF2B5EF4-FFF2-40B4-BE49-F238E27FC236}">
                <a16:creationId xmlns:a16="http://schemas.microsoft.com/office/drawing/2014/main" id="{710A5DA7-5B5B-4384-BF53-1B1B318A3186}"/>
              </a:ext>
            </a:extLst>
          </p:cNvPr>
          <p:cNvSpPr/>
          <p:nvPr/>
        </p:nvSpPr>
        <p:spPr>
          <a:xfrm>
            <a:off x="143350" y="5235606"/>
            <a:ext cx="8088999" cy="771036"/>
          </a:xfrm>
          <a:prstGeom prst="flowChartProcess">
            <a:avLst/>
          </a:prstGeom>
          <a:solidFill>
            <a:srgbClr val="7030A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При активации мышцы тонкие </a:t>
            </a:r>
            <a:r>
              <a:rPr lang="ru-RU" sz="2200" b="1" dirty="0" err="1">
                <a:latin typeface="Bahnschrift" panose="020B0502040204020203" pitchFamily="34" charset="0"/>
                <a:cs typeface="Times New Roman" panose="02020603050405020304" pitchFamily="18" charset="0"/>
              </a:rPr>
              <a:t>филаменты</a:t>
            </a:r>
            <a:r>
              <a:rPr lang="ru-RU" sz="22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 скользят вдоль толстых благодаря выступам на нитях миозина</a:t>
            </a:r>
          </a:p>
        </p:txBody>
      </p:sp>
      <p:sp>
        <p:nvSpPr>
          <p:cNvPr id="10" name="Блок-схема: процесс 9">
            <a:extLst>
              <a:ext uri="{FF2B5EF4-FFF2-40B4-BE49-F238E27FC236}">
                <a16:creationId xmlns:a16="http://schemas.microsoft.com/office/drawing/2014/main" id="{61844BA7-9673-42C1-9564-C697EFFC4165}"/>
              </a:ext>
            </a:extLst>
          </p:cNvPr>
          <p:cNvSpPr/>
          <p:nvPr/>
        </p:nvSpPr>
        <p:spPr>
          <a:xfrm>
            <a:off x="153435" y="4047660"/>
            <a:ext cx="8088999" cy="1103463"/>
          </a:xfrm>
          <a:prstGeom prst="flowChartProcess">
            <a:avLst/>
          </a:prstGeom>
          <a:solidFill>
            <a:srgbClr val="7030A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Была выдвинута теория объясняющая изменение длины </a:t>
            </a:r>
            <a:r>
              <a:rPr lang="ru-RU" sz="2200" b="1" dirty="0" err="1">
                <a:latin typeface="Bahnschrift" panose="020B0502040204020203" pitchFamily="34" charset="0"/>
                <a:cs typeface="Times New Roman" panose="02020603050405020304" pitchFamily="18" charset="0"/>
              </a:rPr>
              <a:t>саркомера</a:t>
            </a:r>
            <a:r>
              <a:rPr lang="ru-RU" sz="22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 - обусловлено скольжением толстого и тонкого </a:t>
            </a:r>
            <a:r>
              <a:rPr lang="ru-RU" sz="2200" b="1" dirty="0" err="1">
                <a:latin typeface="Bahnschrift" panose="020B0502040204020203" pitchFamily="34" charset="0"/>
                <a:cs typeface="Times New Roman" panose="02020603050405020304" pitchFamily="18" charset="0"/>
              </a:rPr>
              <a:t>филаментов</a:t>
            </a:r>
            <a:r>
              <a:rPr lang="ru-RU" sz="22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 относительно друг друга</a:t>
            </a:r>
          </a:p>
        </p:txBody>
      </p:sp>
      <p:sp>
        <p:nvSpPr>
          <p:cNvPr id="11" name="Блок-схема: процесс 10">
            <a:extLst>
              <a:ext uri="{FF2B5EF4-FFF2-40B4-BE49-F238E27FC236}">
                <a16:creationId xmlns:a16="http://schemas.microsoft.com/office/drawing/2014/main" id="{5B95F63B-E879-4383-959B-BB0884EC3BDD}"/>
              </a:ext>
            </a:extLst>
          </p:cNvPr>
          <p:cNvSpPr/>
          <p:nvPr/>
        </p:nvSpPr>
        <p:spPr>
          <a:xfrm>
            <a:off x="143351" y="3143466"/>
            <a:ext cx="8088999" cy="819711"/>
          </a:xfrm>
          <a:prstGeom prst="flowChartProcess">
            <a:avLst/>
          </a:prstGeom>
          <a:solidFill>
            <a:srgbClr val="7030A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Толстый </a:t>
            </a:r>
            <a:r>
              <a:rPr lang="ru-RU" sz="2200" b="1" dirty="0" err="1">
                <a:latin typeface="Bahnschrift" panose="020B0502040204020203" pitchFamily="34" charset="0"/>
                <a:cs typeface="Times New Roman" panose="02020603050405020304" pitchFamily="18" charset="0"/>
              </a:rPr>
              <a:t>филамент</a:t>
            </a:r>
            <a:r>
              <a:rPr lang="ru-RU" sz="22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 имеет центральное положение в </a:t>
            </a:r>
            <a:r>
              <a:rPr lang="ru-RU" sz="2200" b="1" dirty="0" err="1">
                <a:latin typeface="Bahnschrift" panose="020B0502040204020203" pitchFamily="34" charset="0"/>
                <a:cs typeface="Times New Roman" panose="02020603050405020304" pitchFamily="18" charset="0"/>
              </a:rPr>
              <a:t>саркомере</a:t>
            </a:r>
            <a:r>
              <a:rPr lang="ru-RU" sz="22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 между Z-дисками</a:t>
            </a:r>
          </a:p>
        </p:txBody>
      </p:sp>
      <p:sp>
        <p:nvSpPr>
          <p:cNvPr id="12" name="Блок-схема: процесс 11">
            <a:extLst>
              <a:ext uri="{FF2B5EF4-FFF2-40B4-BE49-F238E27FC236}">
                <a16:creationId xmlns:a16="http://schemas.microsoft.com/office/drawing/2014/main" id="{6F87B1D6-43F1-46E9-A0A2-63C3162DACE8}"/>
              </a:ext>
            </a:extLst>
          </p:cNvPr>
          <p:cNvSpPr/>
          <p:nvPr/>
        </p:nvSpPr>
        <p:spPr>
          <a:xfrm>
            <a:off x="143351" y="2239272"/>
            <a:ext cx="8088999" cy="819711"/>
          </a:xfrm>
          <a:prstGeom prst="flowChartProcess">
            <a:avLst/>
          </a:prstGeom>
          <a:solidFill>
            <a:srgbClr val="7030A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Во время сокращения </a:t>
            </a:r>
            <a:r>
              <a:rPr lang="ru-RU" sz="2200" b="1" dirty="0" err="1">
                <a:latin typeface="Bahnschrift" panose="020B0502040204020203" pitchFamily="34" charset="0"/>
                <a:cs typeface="Times New Roman" panose="02020603050405020304" pitchFamily="18" charset="0"/>
              </a:rPr>
              <a:t>саркомера</a:t>
            </a:r>
            <a:r>
              <a:rPr lang="ru-RU" sz="22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 длина толстого и тонкого </a:t>
            </a:r>
            <a:r>
              <a:rPr lang="ru-RU" sz="2200" b="1" dirty="0" err="1">
                <a:latin typeface="Bahnschrift" panose="020B0502040204020203" pitchFamily="34" charset="0"/>
                <a:cs typeface="Times New Roman" panose="02020603050405020304" pitchFamily="18" charset="0"/>
              </a:rPr>
              <a:t>филаментов</a:t>
            </a:r>
            <a:r>
              <a:rPr lang="ru-RU" sz="22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 не изменяется</a:t>
            </a:r>
          </a:p>
        </p:txBody>
      </p:sp>
    </p:spTree>
    <p:extLst>
      <p:ext uri="{BB962C8B-B14F-4D97-AF65-F5344CB8AC3E}">
        <p14:creationId xmlns:p14="http://schemas.microsoft.com/office/powerpoint/2010/main" val="3854344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>
            <a:extLst>
              <a:ext uri="{FF2B5EF4-FFF2-40B4-BE49-F238E27FC236}">
                <a16:creationId xmlns:a16="http://schemas.microsoft.com/office/drawing/2014/main" id="{A436AB2C-8C2B-408A-9C5D-E116098BF86B}"/>
              </a:ext>
            </a:extLst>
          </p:cNvPr>
          <p:cNvSpPr/>
          <p:nvPr/>
        </p:nvSpPr>
        <p:spPr>
          <a:xfrm>
            <a:off x="226742" y="605406"/>
            <a:ext cx="3557239" cy="635620"/>
          </a:xfrm>
          <a:prstGeom prst="flowChartProcess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Жесткость</a:t>
            </a:r>
          </a:p>
        </p:txBody>
      </p:sp>
      <p:sp>
        <p:nvSpPr>
          <p:cNvPr id="3" name="Блок-схема: альтернативный процесс 2">
            <a:extLst>
              <a:ext uri="{FF2B5EF4-FFF2-40B4-BE49-F238E27FC236}">
                <a16:creationId xmlns:a16="http://schemas.microsoft.com/office/drawing/2014/main" id="{E1D07F92-D7F8-4F65-B9B6-9F15D9E1FCF0}"/>
              </a:ext>
            </a:extLst>
          </p:cNvPr>
          <p:cNvSpPr/>
          <p:nvPr/>
        </p:nvSpPr>
        <p:spPr>
          <a:xfrm>
            <a:off x="3958165" y="478039"/>
            <a:ext cx="8118088" cy="890355"/>
          </a:xfrm>
          <a:prstGeom prst="flowChartAlternateProcess">
            <a:avLst/>
          </a:prstGeom>
          <a:solidFill>
            <a:srgbClr val="7030A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характеристика тела, отражающая его сопротивление изменению формы при деформирующих воздействиях</a:t>
            </a:r>
          </a:p>
        </p:txBody>
      </p:sp>
      <p:sp>
        <p:nvSpPr>
          <p:cNvPr id="4" name="Блок-схема: процесс 3">
            <a:extLst>
              <a:ext uri="{FF2B5EF4-FFF2-40B4-BE49-F238E27FC236}">
                <a16:creationId xmlns:a16="http://schemas.microsoft.com/office/drawing/2014/main" id="{32AB2D1A-F455-406B-99FC-E2BA224DB21C}"/>
              </a:ext>
            </a:extLst>
          </p:cNvPr>
          <p:cNvSpPr/>
          <p:nvPr/>
        </p:nvSpPr>
        <p:spPr>
          <a:xfrm>
            <a:off x="226742" y="1643701"/>
            <a:ext cx="11738516" cy="995328"/>
          </a:xfrm>
          <a:prstGeom prst="flowChartProcess">
            <a:avLst/>
          </a:prstGeom>
          <a:solidFill>
            <a:srgbClr val="7030A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Чем больше жесткость тела, тем меньше оно деформируется под воздействием силы. Жесткость тела характеризуется коэффициентом жесткости (k)</a:t>
            </a:r>
          </a:p>
        </p:txBody>
      </p:sp>
      <p:sp>
        <p:nvSpPr>
          <p:cNvPr id="6" name="Блок-схема: процесс 5">
            <a:extLst>
              <a:ext uri="{FF2B5EF4-FFF2-40B4-BE49-F238E27FC236}">
                <a16:creationId xmlns:a16="http://schemas.microsoft.com/office/drawing/2014/main" id="{16CBB7C6-0A6D-4A9B-A6B8-FE7C477744F8}"/>
              </a:ext>
            </a:extLst>
          </p:cNvPr>
          <p:cNvSpPr/>
          <p:nvPr/>
        </p:nvSpPr>
        <p:spPr>
          <a:xfrm>
            <a:off x="226742" y="2841239"/>
            <a:ext cx="11738516" cy="824050"/>
          </a:xfrm>
          <a:prstGeom prst="flowChartProcess">
            <a:avLst/>
          </a:prstGeom>
          <a:solidFill>
            <a:srgbClr val="7030A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Мышца представляет собой систему с нелинейными свойствами из-за своей сложной структуры</a:t>
            </a:r>
          </a:p>
        </p:txBody>
      </p:sp>
      <p:sp>
        <p:nvSpPr>
          <p:cNvPr id="8" name="Блок-схема: процесс 7">
            <a:extLst>
              <a:ext uri="{FF2B5EF4-FFF2-40B4-BE49-F238E27FC236}">
                <a16:creationId xmlns:a16="http://schemas.microsoft.com/office/drawing/2014/main" id="{EAE454AD-ACE7-446F-973E-F180E387CA2F}"/>
              </a:ext>
            </a:extLst>
          </p:cNvPr>
          <p:cNvSpPr/>
          <p:nvPr/>
        </p:nvSpPr>
        <p:spPr>
          <a:xfrm>
            <a:off x="226742" y="3867499"/>
            <a:ext cx="11738516" cy="824050"/>
          </a:xfrm>
          <a:prstGeom prst="flowChartProcess">
            <a:avLst/>
          </a:prstGeom>
          <a:solidFill>
            <a:srgbClr val="7030A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Сила упругости в мышце не пропорциональна удлинению, и жесткость мышцы возрастает с удлинением</a:t>
            </a:r>
          </a:p>
        </p:txBody>
      </p:sp>
      <p:sp>
        <p:nvSpPr>
          <p:cNvPr id="9" name="Блок-схема: процесс 8">
            <a:extLst>
              <a:ext uri="{FF2B5EF4-FFF2-40B4-BE49-F238E27FC236}">
                <a16:creationId xmlns:a16="http://schemas.microsoft.com/office/drawing/2014/main" id="{EEB4B32E-8B19-4CEC-919A-0B2DC15F5DC1}"/>
              </a:ext>
            </a:extLst>
          </p:cNvPr>
          <p:cNvSpPr/>
          <p:nvPr/>
        </p:nvSpPr>
        <p:spPr>
          <a:xfrm>
            <a:off x="226742" y="4893491"/>
            <a:ext cx="11738516" cy="824050"/>
          </a:xfrm>
          <a:prstGeom prst="flowChartProcess">
            <a:avLst/>
          </a:prstGeom>
          <a:solidFill>
            <a:srgbClr val="7030A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Мышца обладает переменной жесткостью, сравниваемой с трикотажным шарфом</a:t>
            </a:r>
          </a:p>
        </p:txBody>
      </p:sp>
      <p:sp>
        <p:nvSpPr>
          <p:cNvPr id="10" name="Блок-схема: процесс 9">
            <a:extLst>
              <a:ext uri="{FF2B5EF4-FFF2-40B4-BE49-F238E27FC236}">
                <a16:creationId xmlns:a16="http://schemas.microsoft.com/office/drawing/2014/main" id="{D320961A-2A20-4FFF-888C-665E1C0FF312}"/>
              </a:ext>
            </a:extLst>
          </p:cNvPr>
          <p:cNvSpPr/>
          <p:nvPr/>
        </p:nvSpPr>
        <p:spPr>
          <a:xfrm>
            <a:off x="226742" y="5970288"/>
            <a:ext cx="11738516" cy="684262"/>
          </a:xfrm>
          <a:prstGeom prst="flowChartProcess">
            <a:avLst/>
          </a:prstGeom>
          <a:solidFill>
            <a:srgbClr val="7030A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>
                <a:solidFill>
                  <a:srgbClr val="92D050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Коэффициент жесткости мышц варьирует от 2000 до 3000 Н/м</a:t>
            </a:r>
            <a:endParaRPr lang="ru-RU" sz="2400" b="1" dirty="0">
              <a:solidFill>
                <a:srgbClr val="92D050"/>
              </a:solidFill>
              <a:latin typeface="Bahnschrift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154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>
            <a:extLst>
              <a:ext uri="{FF2B5EF4-FFF2-40B4-BE49-F238E27FC236}">
                <a16:creationId xmlns:a16="http://schemas.microsoft.com/office/drawing/2014/main" id="{8931FC4E-0F26-4AD9-9915-DF24EB8DDA0F}"/>
              </a:ext>
            </a:extLst>
          </p:cNvPr>
          <p:cNvSpPr/>
          <p:nvPr/>
        </p:nvSpPr>
        <p:spPr>
          <a:xfrm>
            <a:off x="252761" y="950935"/>
            <a:ext cx="2977376" cy="602166"/>
          </a:xfrm>
          <a:prstGeom prst="flowChartProcess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Вязкость</a:t>
            </a:r>
          </a:p>
        </p:txBody>
      </p:sp>
      <p:sp>
        <p:nvSpPr>
          <p:cNvPr id="3" name="Блок-схема: альтернативный процесс 2">
            <a:extLst>
              <a:ext uri="{FF2B5EF4-FFF2-40B4-BE49-F238E27FC236}">
                <a16:creationId xmlns:a16="http://schemas.microsoft.com/office/drawing/2014/main" id="{32B76ED0-3FFD-4456-8CCC-6542D0FEA95B}"/>
              </a:ext>
            </a:extLst>
          </p:cNvPr>
          <p:cNvSpPr/>
          <p:nvPr/>
        </p:nvSpPr>
        <p:spPr>
          <a:xfrm>
            <a:off x="3495318" y="391330"/>
            <a:ext cx="8523249" cy="1727470"/>
          </a:xfrm>
          <a:prstGeom prst="flowChartAlternateProcess">
            <a:avLst/>
          </a:prstGeom>
          <a:solidFill>
            <a:srgbClr val="7030A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свойство жидкостей, газов и «пластических» тел оказывать неинерционное сопротивление перемещению одной их части относительно другой (смещение смежных слоев)</a:t>
            </a:r>
          </a:p>
        </p:txBody>
      </p:sp>
      <p:sp>
        <p:nvSpPr>
          <p:cNvPr id="5" name="Блок-схема: процесс 4">
            <a:extLst>
              <a:ext uri="{FF2B5EF4-FFF2-40B4-BE49-F238E27FC236}">
                <a16:creationId xmlns:a16="http://schemas.microsoft.com/office/drawing/2014/main" id="{22807D90-C6F0-49A2-8E89-1B1D20C09022}"/>
              </a:ext>
            </a:extLst>
          </p:cNvPr>
          <p:cNvSpPr/>
          <p:nvPr/>
        </p:nvSpPr>
        <p:spPr>
          <a:xfrm>
            <a:off x="252761" y="2446032"/>
            <a:ext cx="11738516" cy="824050"/>
          </a:xfrm>
          <a:prstGeom prst="flowChartProcess">
            <a:avLst/>
          </a:prstGeom>
          <a:solidFill>
            <a:srgbClr val="7030A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Механическая энергия переходит в другие виды, главным образом в тепло при мышечном сокращении</a:t>
            </a:r>
          </a:p>
        </p:txBody>
      </p:sp>
      <p:sp>
        <p:nvSpPr>
          <p:cNvPr id="6" name="Блок-схема: процесс 5">
            <a:extLst>
              <a:ext uri="{FF2B5EF4-FFF2-40B4-BE49-F238E27FC236}">
                <a16:creationId xmlns:a16="http://schemas.microsoft.com/office/drawing/2014/main" id="{D7E6F70F-D8CF-4356-A188-68EFFF8D6B99}"/>
              </a:ext>
            </a:extLst>
          </p:cNvPr>
          <p:cNvSpPr/>
          <p:nvPr/>
        </p:nvSpPr>
        <p:spPr>
          <a:xfrm>
            <a:off x="226742" y="3429000"/>
            <a:ext cx="11738516" cy="721131"/>
          </a:xfrm>
          <a:prstGeom prst="flowChartProcess">
            <a:avLst/>
          </a:prstGeom>
          <a:solidFill>
            <a:srgbClr val="7030A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Трение возникает между нитями актина и миозина при сокращении мышцы</a:t>
            </a:r>
          </a:p>
        </p:txBody>
      </p:sp>
      <p:sp>
        <p:nvSpPr>
          <p:cNvPr id="7" name="Блок-схема: процесс 6">
            <a:extLst>
              <a:ext uri="{FF2B5EF4-FFF2-40B4-BE49-F238E27FC236}">
                <a16:creationId xmlns:a16="http://schemas.microsoft.com/office/drawing/2014/main" id="{73F2DFB4-3C3E-4867-A3A0-B4AFCFE41B55}"/>
              </a:ext>
            </a:extLst>
          </p:cNvPr>
          <p:cNvSpPr/>
          <p:nvPr/>
        </p:nvSpPr>
        <p:spPr>
          <a:xfrm>
            <a:off x="252761" y="4295296"/>
            <a:ext cx="11738516" cy="597139"/>
          </a:xfrm>
          <a:prstGeom prst="flowChartProcess">
            <a:avLst/>
          </a:prstGeom>
          <a:solidFill>
            <a:srgbClr val="7030A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>
                <a:latin typeface="Bahnschrift" panose="020B0502040204020203" pitchFamily="34" charset="0"/>
                <a:cs typeface="Times New Roman" panose="02020603050405020304" pitchFamily="18" charset="0"/>
              </a:rPr>
              <a:t>При сильном возбуждении мышцы, ее вязкость резко снижается</a:t>
            </a:r>
            <a:endParaRPr lang="ru-RU" sz="2400" b="1" dirty="0">
              <a:latin typeface="Bahnschrift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Блок-схема: процесс 7">
            <a:extLst>
              <a:ext uri="{FF2B5EF4-FFF2-40B4-BE49-F238E27FC236}">
                <a16:creationId xmlns:a16="http://schemas.microsoft.com/office/drawing/2014/main" id="{9FFB9A75-83DE-4261-8E59-36C97F445D15}"/>
              </a:ext>
            </a:extLst>
          </p:cNvPr>
          <p:cNvSpPr/>
          <p:nvPr/>
        </p:nvSpPr>
        <p:spPr>
          <a:xfrm>
            <a:off x="226742" y="5043062"/>
            <a:ext cx="11738516" cy="824050"/>
          </a:xfrm>
          <a:prstGeom prst="flowChartProcess">
            <a:avLst/>
          </a:prstGeom>
          <a:solidFill>
            <a:srgbClr val="7030A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Повышение температуры мышц связано с </a:t>
            </a:r>
            <a:r>
              <a:rPr lang="ru-RU" sz="2400" b="1" dirty="0" err="1">
                <a:latin typeface="Bahnschrift" panose="020B0502040204020203" pitchFamily="34" charset="0"/>
                <a:cs typeface="Times New Roman" panose="02020603050405020304" pitchFamily="18" charset="0"/>
              </a:rPr>
              <a:t>упруговязкими</a:t>
            </a:r>
            <a:r>
              <a:rPr lang="ru-RU" sz="24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 свойствами мышцы и с потерями энергии мышечного сокращения на трение</a:t>
            </a:r>
          </a:p>
        </p:txBody>
      </p:sp>
      <p:sp>
        <p:nvSpPr>
          <p:cNvPr id="9" name="Блок-схема: процесс 8">
            <a:extLst>
              <a:ext uri="{FF2B5EF4-FFF2-40B4-BE49-F238E27FC236}">
                <a16:creationId xmlns:a16="http://schemas.microsoft.com/office/drawing/2014/main" id="{E133390A-D7B5-481B-8FF3-B6F8CC7341A4}"/>
              </a:ext>
            </a:extLst>
          </p:cNvPr>
          <p:cNvSpPr/>
          <p:nvPr/>
        </p:nvSpPr>
        <p:spPr>
          <a:xfrm>
            <a:off x="252761" y="6017739"/>
            <a:ext cx="11738516" cy="721131"/>
          </a:xfrm>
          <a:prstGeom prst="flowChartProcess">
            <a:avLst/>
          </a:prstGeom>
          <a:solidFill>
            <a:srgbClr val="7030A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b="1">
                <a:latin typeface="Bahnschrift" panose="020B0502040204020203" pitchFamily="34" charset="0"/>
                <a:cs typeface="Times New Roman" panose="02020603050405020304" pitchFamily="18" charset="0"/>
              </a:rPr>
              <a:t>Разогрев мышц (разминка) приводит к уменьшению вязкости мышц</a:t>
            </a:r>
            <a:endParaRPr lang="ru-RU" sz="2400" b="1" dirty="0">
              <a:latin typeface="Bahnschrift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768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>
            <a:extLst>
              <a:ext uri="{FF2B5EF4-FFF2-40B4-BE49-F238E27FC236}">
                <a16:creationId xmlns:a16="http://schemas.microsoft.com/office/drawing/2014/main" id="{7E445CCF-7E55-4B7F-93C8-9D080067F44F}"/>
              </a:ext>
            </a:extLst>
          </p:cNvPr>
          <p:cNvSpPr/>
          <p:nvPr/>
        </p:nvSpPr>
        <p:spPr>
          <a:xfrm>
            <a:off x="332354" y="590773"/>
            <a:ext cx="3033132" cy="657922"/>
          </a:xfrm>
          <a:prstGeom prst="flowChartProcess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Прочность</a:t>
            </a:r>
          </a:p>
        </p:txBody>
      </p:sp>
      <p:sp>
        <p:nvSpPr>
          <p:cNvPr id="3" name="Блок-схема: альтернативный процесс 2">
            <a:extLst>
              <a:ext uri="{FF2B5EF4-FFF2-40B4-BE49-F238E27FC236}">
                <a16:creationId xmlns:a16="http://schemas.microsoft.com/office/drawing/2014/main" id="{5FFCBB67-BCFA-418C-9AF7-0400FA7DC6F8}"/>
              </a:ext>
            </a:extLst>
          </p:cNvPr>
          <p:cNvSpPr/>
          <p:nvPr/>
        </p:nvSpPr>
        <p:spPr>
          <a:xfrm>
            <a:off x="3645479" y="401444"/>
            <a:ext cx="8422888" cy="1272209"/>
          </a:xfrm>
          <a:prstGeom prst="flowChartAlternateProcess">
            <a:avLst/>
          </a:prstGeom>
          <a:solidFill>
            <a:srgbClr val="7030A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Предел прочности мышцы оценивается значением растягивающей силы, при которой происходит ее разрыв</a:t>
            </a:r>
          </a:p>
        </p:txBody>
      </p:sp>
      <p:sp>
        <p:nvSpPr>
          <p:cNvPr id="5" name="Блок-схема: процесс 4">
            <a:extLst>
              <a:ext uri="{FF2B5EF4-FFF2-40B4-BE49-F238E27FC236}">
                <a16:creationId xmlns:a16="http://schemas.microsoft.com/office/drawing/2014/main" id="{B4C59F00-9C90-4DED-82AC-0BE23151214D}"/>
              </a:ext>
            </a:extLst>
          </p:cNvPr>
          <p:cNvSpPr/>
          <p:nvPr/>
        </p:nvSpPr>
        <p:spPr>
          <a:xfrm>
            <a:off x="226742" y="5351568"/>
            <a:ext cx="11738516" cy="1258565"/>
          </a:xfrm>
          <a:prstGeom prst="flowChartProcess">
            <a:avLst/>
          </a:prstGeom>
          <a:solidFill>
            <a:srgbClr val="7030A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Bahnschrift" panose="020B0502040204020203" pitchFamily="34" charset="0"/>
                <a:cs typeface="Times New Roman" panose="02020603050405020304" pitchFamily="18" charset="0"/>
              </a:rPr>
              <a:t>В латентный период возбуждения мышцы сухожилия практически не изменяют своей длины. Это возможно, если одни, более слабые элементы миофибрилл растягиваются, а другие, более сильные – укорачиваться</a:t>
            </a:r>
          </a:p>
        </p:txBody>
      </p:sp>
      <p:sp>
        <p:nvSpPr>
          <p:cNvPr id="6" name="Блок-схема: процесс 5">
            <a:extLst>
              <a:ext uri="{FF2B5EF4-FFF2-40B4-BE49-F238E27FC236}">
                <a16:creationId xmlns:a16="http://schemas.microsoft.com/office/drawing/2014/main" id="{3215A9FF-2920-461E-8F14-5B6E5ADB6AE3}"/>
              </a:ext>
            </a:extLst>
          </p:cNvPr>
          <p:cNvSpPr/>
          <p:nvPr/>
        </p:nvSpPr>
        <p:spPr>
          <a:xfrm>
            <a:off x="226742" y="3406122"/>
            <a:ext cx="11738516" cy="1663589"/>
          </a:xfrm>
          <a:prstGeom prst="flowChartProcess">
            <a:avLst/>
          </a:prstGeom>
          <a:solidFill>
            <a:srgbClr val="7030A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Bahnschrift" panose="020B0502040204020203" pitchFamily="34" charset="0"/>
                <a:cs typeface="Times New Roman" panose="02020603050405020304" pitchFamily="18" charset="0"/>
              </a:rPr>
              <a:t>Долгое время считалось, что неизменность длины мышцы при ее работе в изометрическом режиме связана с растяжением сухожилий, однако А.А. </a:t>
            </a:r>
            <a:r>
              <a:rPr lang="ru-RU" sz="2400" dirty="0" err="1">
                <a:latin typeface="Bahnschrift" panose="020B0502040204020203" pitchFamily="34" charset="0"/>
                <a:cs typeface="Times New Roman" panose="02020603050405020304" pitchFamily="18" charset="0"/>
              </a:rPr>
              <a:t>Вайном</a:t>
            </a:r>
            <a:r>
              <a:rPr lang="ru-RU" sz="2400" dirty="0">
                <a:latin typeface="Bahnschrift" panose="020B0502040204020203" pitchFamily="34" charset="0"/>
                <a:cs typeface="Times New Roman" panose="02020603050405020304" pitchFamily="18" charset="0"/>
              </a:rPr>
              <a:t> указал на то, что прочность сухожилий значительно превосходит прочность мышечных волокон</a:t>
            </a:r>
            <a:endParaRPr lang="ru-RU" sz="2400" b="1" dirty="0">
              <a:latin typeface="Bahnschrift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Блок-схема: процесс 6">
            <a:extLst>
              <a:ext uri="{FF2B5EF4-FFF2-40B4-BE49-F238E27FC236}">
                <a16:creationId xmlns:a16="http://schemas.microsoft.com/office/drawing/2014/main" id="{0ECE3C5D-AB2B-4EF1-95EB-725045F29FDB}"/>
              </a:ext>
            </a:extLst>
          </p:cNvPr>
          <p:cNvSpPr/>
          <p:nvPr/>
        </p:nvSpPr>
        <p:spPr>
          <a:xfrm>
            <a:off x="226742" y="2323006"/>
            <a:ext cx="11738516" cy="801259"/>
          </a:xfrm>
          <a:prstGeom prst="flowChartProcess">
            <a:avLst/>
          </a:prstGeom>
          <a:solidFill>
            <a:srgbClr val="7030A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92D050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Предел прочности </a:t>
            </a:r>
            <a:r>
              <a:rPr lang="ru-RU" sz="2400" dirty="0">
                <a:latin typeface="Bahnschrift" panose="020B0502040204020203" pitchFamily="34" charset="0"/>
                <a:cs typeface="Times New Roman" panose="02020603050405020304" pitchFamily="18" charset="0"/>
              </a:rPr>
              <a:t>для </a:t>
            </a:r>
            <a:r>
              <a:rPr lang="ru-RU" sz="2400" dirty="0">
                <a:solidFill>
                  <a:srgbClr val="92D050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миофибрилл равен 16-25 КПа</a:t>
            </a:r>
            <a:r>
              <a:rPr lang="ru-RU" sz="2400" dirty="0">
                <a:latin typeface="Bahnschrift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solidFill>
                  <a:srgbClr val="92D050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мышц</a:t>
            </a:r>
            <a:r>
              <a:rPr lang="ru-RU" sz="2400" dirty="0">
                <a:latin typeface="Bahnschrift" panose="020B0502040204020203" pitchFamily="34" charset="0"/>
                <a:cs typeface="Times New Roman" panose="02020603050405020304" pitchFamily="18" charset="0"/>
              </a:rPr>
              <a:t> – </a:t>
            </a:r>
            <a:r>
              <a:rPr lang="ru-RU" sz="2400" dirty="0">
                <a:solidFill>
                  <a:srgbClr val="92D050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0,2-0,4 МПа, фасций – 14 МПа</a:t>
            </a:r>
            <a:endParaRPr lang="ru-RU" sz="2400" b="1" dirty="0">
              <a:latin typeface="Bahnschrift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404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>
            <a:extLst>
              <a:ext uri="{FF2B5EF4-FFF2-40B4-BE49-F238E27FC236}">
                <a16:creationId xmlns:a16="http://schemas.microsoft.com/office/drawing/2014/main" id="{AB043A2E-E591-4438-B9DC-AC092F5E2CDB}"/>
              </a:ext>
            </a:extLst>
          </p:cNvPr>
          <p:cNvSpPr/>
          <p:nvPr/>
        </p:nvSpPr>
        <p:spPr>
          <a:xfrm>
            <a:off x="296801" y="958520"/>
            <a:ext cx="3601844" cy="702527"/>
          </a:xfrm>
          <a:prstGeom prst="flowChartProcess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Релаксация</a:t>
            </a:r>
          </a:p>
        </p:txBody>
      </p:sp>
      <p:sp>
        <p:nvSpPr>
          <p:cNvPr id="3" name="Блок-схема: альтернативный процесс 2">
            <a:extLst>
              <a:ext uri="{FF2B5EF4-FFF2-40B4-BE49-F238E27FC236}">
                <a16:creationId xmlns:a16="http://schemas.microsoft.com/office/drawing/2014/main" id="{F9BB2E11-8448-4335-B26B-6283DA524117}"/>
              </a:ext>
            </a:extLst>
          </p:cNvPr>
          <p:cNvSpPr/>
          <p:nvPr/>
        </p:nvSpPr>
        <p:spPr>
          <a:xfrm>
            <a:off x="4159404" y="645438"/>
            <a:ext cx="7783551" cy="1328692"/>
          </a:xfrm>
          <a:prstGeom prst="flowChartAlternateProcess">
            <a:avLst/>
          </a:prstGeom>
          <a:solidFill>
            <a:srgbClr val="7030A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свойство, проявляющееся в уменьшении с течением времени силы мышцы при ее постоянной длине</a:t>
            </a:r>
          </a:p>
        </p:txBody>
      </p:sp>
      <p:sp>
        <p:nvSpPr>
          <p:cNvPr id="5" name="Блок-схема: процесс 4">
            <a:extLst>
              <a:ext uri="{FF2B5EF4-FFF2-40B4-BE49-F238E27FC236}">
                <a16:creationId xmlns:a16="http://schemas.microsoft.com/office/drawing/2014/main" id="{0DA05F48-BA5E-4510-94FB-79EC0BF538F5}"/>
              </a:ext>
            </a:extLst>
          </p:cNvPr>
          <p:cNvSpPr/>
          <p:nvPr/>
        </p:nvSpPr>
        <p:spPr>
          <a:xfrm>
            <a:off x="226742" y="5351568"/>
            <a:ext cx="11738516" cy="1258565"/>
          </a:xfrm>
          <a:prstGeom prst="flowChartProcess">
            <a:avLst/>
          </a:prstGeom>
          <a:solidFill>
            <a:srgbClr val="7030A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b="1">
                <a:latin typeface="Bahnschrift" panose="020B0502040204020203" pitchFamily="34" charset="0"/>
                <a:cs typeface="Times New Roman" panose="02020603050405020304" pitchFamily="18" charset="0"/>
              </a:rPr>
              <a:t>Чем больше эта пауза, то есть чем больше длительность работы мышцы в изометрическом режиме, тем меньше ее сила и как следствие – высота выпрыгивания</a:t>
            </a:r>
            <a:endParaRPr lang="ru-RU" sz="2400" dirty="0">
              <a:latin typeface="Bahnschrift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Блок-схема: процесс 5">
            <a:extLst>
              <a:ext uri="{FF2B5EF4-FFF2-40B4-BE49-F238E27FC236}">
                <a16:creationId xmlns:a16="http://schemas.microsoft.com/office/drawing/2014/main" id="{D76E6CDB-6291-4880-AD43-873047067EBD}"/>
              </a:ext>
            </a:extLst>
          </p:cNvPr>
          <p:cNvSpPr/>
          <p:nvPr/>
        </p:nvSpPr>
        <p:spPr>
          <a:xfrm>
            <a:off x="226742" y="3877925"/>
            <a:ext cx="11738516" cy="1258565"/>
          </a:xfrm>
          <a:prstGeom prst="flowChartProcess">
            <a:avLst/>
          </a:prstGeom>
          <a:solidFill>
            <a:srgbClr val="7030A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b="1">
                <a:latin typeface="Bahnschrift" panose="020B0502040204020203" pitchFamily="34" charset="0"/>
                <a:cs typeface="Times New Roman" panose="02020603050405020304" pitchFamily="18" charset="0"/>
              </a:rPr>
              <a:t>Высота выпрыгивания вверх с места зависит от длительности паузы между приседанием и отталкиванием</a:t>
            </a:r>
            <a:endParaRPr lang="ru-RU" sz="2400" dirty="0">
              <a:latin typeface="Bahnschrift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Блок-схема: процесс 6">
            <a:extLst>
              <a:ext uri="{FF2B5EF4-FFF2-40B4-BE49-F238E27FC236}">
                <a16:creationId xmlns:a16="http://schemas.microsoft.com/office/drawing/2014/main" id="{E88FF097-3806-4DC4-AE0D-E0785355C03B}"/>
              </a:ext>
            </a:extLst>
          </p:cNvPr>
          <p:cNvSpPr/>
          <p:nvPr/>
        </p:nvSpPr>
        <p:spPr>
          <a:xfrm>
            <a:off x="204439" y="2404283"/>
            <a:ext cx="11738516" cy="1258565"/>
          </a:xfrm>
          <a:prstGeom prst="flowChartProcess">
            <a:avLst/>
          </a:prstGeom>
          <a:solidFill>
            <a:srgbClr val="7030A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b="1">
                <a:latin typeface="Bahnschrift" panose="020B0502040204020203" pitchFamily="34" charset="0"/>
                <a:cs typeface="Times New Roman" panose="02020603050405020304" pitchFamily="18" charset="0"/>
              </a:rPr>
              <a:t>Для оценки релаксации используют показатель – длительность релаксации (τ), т.е. промежуток времени, в течение которого сила мышцы уменьшается от первоначального значения</a:t>
            </a:r>
            <a:endParaRPr lang="ru-RU" sz="2400" dirty="0">
              <a:latin typeface="Bahnschrift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331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E6C6F4-D474-44CC-A569-C9D64660E55F}"/>
              </a:ext>
            </a:extLst>
          </p:cNvPr>
          <p:cNvSpPr txBox="1"/>
          <p:nvPr/>
        </p:nvSpPr>
        <p:spPr>
          <a:xfrm>
            <a:off x="1605774" y="2665141"/>
            <a:ext cx="9355873" cy="1148575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orthographicFront">
                <a:rot lat="0" lon="0" rev="0"/>
              </a:camera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4000" b="1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dirty="0">
              <a:solidFill>
                <a:srgbClr val="92D05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0404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>
            <a:extLst>
              <a:ext uri="{FF2B5EF4-FFF2-40B4-BE49-F238E27FC236}">
                <a16:creationId xmlns:a16="http://schemas.microsoft.com/office/drawing/2014/main" id="{21F880E0-858D-46E3-A2D2-74C28E911773}"/>
              </a:ext>
            </a:extLst>
          </p:cNvPr>
          <p:cNvSpPr/>
          <p:nvPr/>
        </p:nvSpPr>
        <p:spPr>
          <a:xfrm>
            <a:off x="1189463" y="167269"/>
            <a:ext cx="9813073" cy="1103971"/>
          </a:xfrm>
          <a:prstGeom prst="flowChartProcess">
            <a:avLst/>
          </a:prstGeom>
          <a:solidFill>
            <a:srgbClr val="7030A0"/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Bahnschrift" panose="020B0502040204020203" pitchFamily="34" charset="0"/>
                <a:cs typeface="Times New Roman" panose="02020603050405020304" pitchFamily="18" charset="0"/>
              </a:rPr>
              <a:t>Состав опорно-двигательного аппарата человека</a:t>
            </a:r>
          </a:p>
        </p:txBody>
      </p:sp>
      <p:sp>
        <p:nvSpPr>
          <p:cNvPr id="3" name="Блок-схема: процесс 2">
            <a:extLst>
              <a:ext uri="{FF2B5EF4-FFF2-40B4-BE49-F238E27FC236}">
                <a16:creationId xmlns:a16="http://schemas.microsoft.com/office/drawing/2014/main" id="{530FFBF2-63B9-4F2A-8E69-35DD9CBBAD32}"/>
              </a:ext>
            </a:extLst>
          </p:cNvPr>
          <p:cNvSpPr/>
          <p:nvPr/>
        </p:nvSpPr>
        <p:spPr>
          <a:xfrm>
            <a:off x="268112" y="2719566"/>
            <a:ext cx="5117926" cy="2299818"/>
          </a:xfrm>
          <a:prstGeom prst="flowChartProcess">
            <a:avLst/>
          </a:prstGeom>
          <a:solidFill>
            <a:srgbClr val="92D050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  <a:scene3d>
            <a:camera prst="orthographicFront"/>
            <a:lightRig rig="threePt" dir="t"/>
          </a:scene3d>
          <a:sp3d prstMaterial="metal">
            <a:bevelT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Опорно-двигательный аппарат (ОДА) человека:</a:t>
            </a:r>
          </a:p>
        </p:txBody>
      </p:sp>
      <p:sp>
        <p:nvSpPr>
          <p:cNvPr id="5" name="Блок-схема: знак завершения 4">
            <a:extLst>
              <a:ext uri="{FF2B5EF4-FFF2-40B4-BE49-F238E27FC236}">
                <a16:creationId xmlns:a16="http://schemas.microsoft.com/office/drawing/2014/main" id="{1934D45F-71D8-4A81-B7D9-306B3F82244A}"/>
              </a:ext>
            </a:extLst>
          </p:cNvPr>
          <p:cNvSpPr/>
          <p:nvPr/>
        </p:nvSpPr>
        <p:spPr>
          <a:xfrm>
            <a:off x="7950820" y="1825484"/>
            <a:ext cx="3828584" cy="1449658"/>
          </a:xfrm>
          <a:prstGeom prst="flowChartTerminator">
            <a:avLst/>
          </a:prstGeom>
          <a:solidFill>
            <a:srgbClr val="7030A0"/>
          </a:solidFill>
          <a:ln>
            <a:noFill/>
          </a:ln>
          <a:effectLst>
            <a:glow rad="127000">
              <a:schemeClr val="bg1">
                <a:alpha val="6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Пассивная</a:t>
            </a:r>
          </a:p>
          <a:p>
            <a:pPr algn="ctr"/>
            <a:r>
              <a:rPr lang="ru-RU" sz="44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часть</a:t>
            </a:r>
          </a:p>
        </p:txBody>
      </p:sp>
      <p:sp>
        <p:nvSpPr>
          <p:cNvPr id="10" name="Блок-схема: знак завершения 9">
            <a:extLst>
              <a:ext uri="{FF2B5EF4-FFF2-40B4-BE49-F238E27FC236}">
                <a16:creationId xmlns:a16="http://schemas.microsoft.com/office/drawing/2014/main" id="{9F0E6A79-3694-407F-B417-E0A360E862D0}"/>
              </a:ext>
            </a:extLst>
          </p:cNvPr>
          <p:cNvSpPr/>
          <p:nvPr/>
        </p:nvSpPr>
        <p:spPr>
          <a:xfrm>
            <a:off x="7950820" y="4616605"/>
            <a:ext cx="3728223" cy="1449658"/>
          </a:xfrm>
          <a:prstGeom prst="flowChartTerminator">
            <a:avLst/>
          </a:prstGeom>
          <a:solidFill>
            <a:srgbClr val="7030A0"/>
          </a:solidFill>
          <a:ln>
            <a:noFill/>
          </a:ln>
          <a:effectLst>
            <a:glow rad="127000">
              <a:schemeClr val="bg1">
                <a:alpha val="6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Активная часть </a:t>
            </a:r>
          </a:p>
        </p:txBody>
      </p:sp>
      <p:cxnSp>
        <p:nvCxnSpPr>
          <p:cNvPr id="12" name="Соединитель: уступ 11">
            <a:extLst>
              <a:ext uri="{FF2B5EF4-FFF2-40B4-BE49-F238E27FC236}">
                <a16:creationId xmlns:a16="http://schemas.microsoft.com/office/drawing/2014/main" id="{2AF6AC52-0926-4E31-A8CA-DA2A391E471F}"/>
              </a:ext>
            </a:extLst>
          </p:cNvPr>
          <p:cNvCxnSpPr/>
          <p:nvPr/>
        </p:nvCxnSpPr>
        <p:spPr>
          <a:xfrm flipV="1">
            <a:off x="5887067" y="2290241"/>
            <a:ext cx="1639229" cy="947853"/>
          </a:xfrm>
          <a:prstGeom prst="bentConnector3">
            <a:avLst/>
          </a:prstGeom>
          <a:ln w="60325">
            <a:solidFill>
              <a:srgbClr val="7030A0"/>
            </a:solidFill>
            <a:tailEnd type="triangle"/>
          </a:ln>
          <a:effectLst>
            <a:glow rad="127000">
              <a:schemeClr val="bg1">
                <a:alpha val="6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оединитель: уступ 14">
            <a:extLst>
              <a:ext uri="{FF2B5EF4-FFF2-40B4-BE49-F238E27FC236}">
                <a16:creationId xmlns:a16="http://schemas.microsoft.com/office/drawing/2014/main" id="{C6DE9167-47DE-41F2-938B-FA32F699DCFD}"/>
              </a:ext>
            </a:extLst>
          </p:cNvPr>
          <p:cNvCxnSpPr/>
          <p:nvPr/>
        </p:nvCxnSpPr>
        <p:spPr>
          <a:xfrm>
            <a:off x="5843239" y="4567759"/>
            <a:ext cx="1650380" cy="903249"/>
          </a:xfrm>
          <a:prstGeom prst="bentConnector3">
            <a:avLst/>
          </a:prstGeom>
          <a:ln w="60325">
            <a:solidFill>
              <a:srgbClr val="7030A0"/>
            </a:solidFill>
            <a:tailEnd type="triangle"/>
          </a:ln>
          <a:effectLst>
            <a:glow rad="127000">
              <a:schemeClr val="bg1">
                <a:alpha val="6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504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>
            <a:extLst>
              <a:ext uri="{FF2B5EF4-FFF2-40B4-BE49-F238E27FC236}">
                <a16:creationId xmlns:a16="http://schemas.microsoft.com/office/drawing/2014/main" id="{219B1745-77C5-4991-9765-5739F092EAE9}"/>
              </a:ext>
            </a:extLst>
          </p:cNvPr>
          <p:cNvSpPr/>
          <p:nvPr/>
        </p:nvSpPr>
        <p:spPr>
          <a:xfrm>
            <a:off x="144965" y="223025"/>
            <a:ext cx="10723657" cy="669073"/>
          </a:xfrm>
          <a:prstGeom prst="flowChartProcess">
            <a:avLst/>
          </a:prstGeom>
          <a:solidFill>
            <a:srgbClr val="92D050"/>
          </a:solidFill>
          <a:ln>
            <a:noFill/>
          </a:ln>
          <a:effectLst>
            <a:glow rad="127000">
              <a:schemeClr val="bg1">
                <a:alpha val="86000"/>
              </a:schemeClr>
            </a:glo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Пассивная часть ОДА содержит следующие элементы: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FE14FDE2-7076-4EA2-8006-047BA79602AA}"/>
              </a:ext>
            </a:extLst>
          </p:cNvPr>
          <p:cNvCxnSpPr>
            <a:cxnSpLocks/>
          </p:cNvCxnSpPr>
          <p:nvPr/>
        </p:nvCxnSpPr>
        <p:spPr>
          <a:xfrm>
            <a:off x="11111696" y="559537"/>
            <a:ext cx="710291" cy="0"/>
          </a:xfrm>
          <a:prstGeom prst="line">
            <a:avLst/>
          </a:prstGeom>
          <a:ln w="730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F613580F-87C8-48BF-9AAE-8E3727180BC9}"/>
              </a:ext>
            </a:extLst>
          </p:cNvPr>
          <p:cNvCxnSpPr>
            <a:cxnSpLocks/>
          </p:cNvCxnSpPr>
          <p:nvPr/>
        </p:nvCxnSpPr>
        <p:spPr>
          <a:xfrm>
            <a:off x="11821987" y="557561"/>
            <a:ext cx="0" cy="5400701"/>
          </a:xfrm>
          <a:prstGeom prst="line">
            <a:avLst/>
          </a:prstGeom>
          <a:ln w="730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799480BA-E012-478B-8DBC-C9C3916214A3}"/>
              </a:ext>
            </a:extLst>
          </p:cNvPr>
          <p:cNvCxnSpPr/>
          <p:nvPr/>
        </p:nvCxnSpPr>
        <p:spPr>
          <a:xfrm flipH="1">
            <a:off x="10238514" y="5958262"/>
            <a:ext cx="1583473" cy="0"/>
          </a:xfrm>
          <a:prstGeom prst="straightConnector1">
            <a:avLst/>
          </a:prstGeom>
          <a:ln w="730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B37EFA8-5607-4A5B-BF71-79F0F45ED09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11318" y="3254128"/>
            <a:ext cx="1810669" cy="45114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3CEAAE9-A0C6-4A09-874D-6062CC2E345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3122" y="1461090"/>
            <a:ext cx="1810669" cy="451143"/>
          </a:xfrm>
          <a:prstGeom prst="rect">
            <a:avLst/>
          </a:prstGeom>
        </p:spPr>
      </p:pic>
      <p:sp>
        <p:nvSpPr>
          <p:cNvPr id="9" name="Блок-схема: процесс 8">
            <a:extLst>
              <a:ext uri="{FF2B5EF4-FFF2-40B4-BE49-F238E27FC236}">
                <a16:creationId xmlns:a16="http://schemas.microsoft.com/office/drawing/2014/main" id="{F1C7190B-24EB-493F-84FA-CFAC940421F3}"/>
              </a:ext>
            </a:extLst>
          </p:cNvPr>
          <p:cNvSpPr/>
          <p:nvPr/>
        </p:nvSpPr>
        <p:spPr>
          <a:xfrm>
            <a:off x="246979" y="1271408"/>
            <a:ext cx="9885687" cy="723041"/>
          </a:xfrm>
          <a:prstGeom prst="flowChartProcess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>
                <a:solidFill>
                  <a:srgbClr val="92D050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Кости скелета </a:t>
            </a:r>
            <a:r>
              <a:rPr lang="ru-RU" sz="24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— 206 костей (85 парных и 36 непарных)</a:t>
            </a:r>
            <a:endParaRPr lang="ru-RU" sz="3200" b="1" dirty="0">
              <a:latin typeface="Bahnschrift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Блок-схема: процесс 9">
            <a:extLst>
              <a:ext uri="{FF2B5EF4-FFF2-40B4-BE49-F238E27FC236}">
                <a16:creationId xmlns:a16="http://schemas.microsoft.com/office/drawing/2014/main" id="{D70E52C8-150D-4E35-A4AA-1D6004D7A435}"/>
              </a:ext>
            </a:extLst>
          </p:cNvPr>
          <p:cNvSpPr/>
          <p:nvPr/>
        </p:nvSpPr>
        <p:spPr>
          <a:xfrm>
            <a:off x="263373" y="2306995"/>
            <a:ext cx="9869293" cy="2704135"/>
          </a:xfrm>
          <a:prstGeom prst="flowChartProcess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>
                <a:solidFill>
                  <a:srgbClr val="92D050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Соединения костей </a:t>
            </a:r>
            <a:r>
              <a:rPr lang="ru-RU" sz="24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(непрерывные, </a:t>
            </a:r>
            <a:r>
              <a:rPr lang="ru-RU" sz="2400" b="1" dirty="0" err="1">
                <a:latin typeface="Bahnschrift" panose="020B0502040204020203" pitchFamily="34" charset="0"/>
                <a:cs typeface="Times New Roman" panose="02020603050405020304" pitchFamily="18" charset="0"/>
              </a:rPr>
              <a:t>полупрерывные</a:t>
            </a:r>
            <a:r>
              <a:rPr lang="ru-RU" sz="24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 и прерывные) – анатомические образования, позволяющие объединять кости скелета в единое целое, удерживая их друг возле друга и обеспечивая им  определенную степень подвижности. Биомеханика ОДА рассматривает в основном прерывные соединения костей – суставы</a:t>
            </a:r>
            <a:endParaRPr lang="ru-RU" sz="2800" b="1" dirty="0">
              <a:latin typeface="Bahnschrift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Блок-схема: процесс 10">
            <a:extLst>
              <a:ext uri="{FF2B5EF4-FFF2-40B4-BE49-F238E27FC236}">
                <a16:creationId xmlns:a16="http://schemas.microsoft.com/office/drawing/2014/main" id="{52C5F2E3-A84E-420E-ABD5-DCCF28A790C2}"/>
              </a:ext>
            </a:extLst>
          </p:cNvPr>
          <p:cNvSpPr/>
          <p:nvPr/>
        </p:nvSpPr>
        <p:spPr>
          <a:xfrm>
            <a:off x="263373" y="5323677"/>
            <a:ext cx="9885687" cy="1311298"/>
          </a:xfrm>
          <a:prstGeom prst="flowChartProcess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>
                <a:solidFill>
                  <a:srgbClr val="92D050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Связки</a:t>
            </a:r>
            <a:r>
              <a:rPr lang="ru-RU" sz="28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 – </a:t>
            </a:r>
            <a:r>
              <a:rPr lang="ru-RU" sz="24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упругие образования, служащие для укрепления соединения костей и ограничения подвижности между ними</a:t>
            </a:r>
            <a:endParaRPr lang="ru-RU" sz="2000" b="1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220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>
            <a:extLst>
              <a:ext uri="{FF2B5EF4-FFF2-40B4-BE49-F238E27FC236}">
                <a16:creationId xmlns:a16="http://schemas.microsoft.com/office/drawing/2014/main" id="{BB3A6C5D-3896-4CB8-B032-43A3EEDA4152}"/>
              </a:ext>
            </a:extLst>
          </p:cNvPr>
          <p:cNvSpPr/>
          <p:nvPr/>
        </p:nvSpPr>
        <p:spPr>
          <a:xfrm>
            <a:off x="178420" y="144966"/>
            <a:ext cx="9347538" cy="602166"/>
          </a:xfrm>
          <a:prstGeom prst="flowChartProcess">
            <a:avLst/>
          </a:prstGeom>
          <a:solidFill>
            <a:srgbClr val="92D050"/>
          </a:solidFill>
          <a:ln>
            <a:noFill/>
          </a:ln>
          <a:effectLst>
            <a:glow rad="127000">
              <a:schemeClr val="bg1">
                <a:alpha val="86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Активная часть ОДА содержит следующие элементы: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ABEED51F-78DE-4179-9B13-FCE446BAD80D}"/>
              </a:ext>
            </a:extLst>
          </p:cNvPr>
          <p:cNvCxnSpPr>
            <a:cxnSpLocks/>
          </p:cNvCxnSpPr>
          <p:nvPr/>
        </p:nvCxnSpPr>
        <p:spPr>
          <a:xfrm flipV="1">
            <a:off x="9881055" y="434898"/>
            <a:ext cx="2029804" cy="11151"/>
          </a:xfrm>
          <a:prstGeom prst="line">
            <a:avLst/>
          </a:prstGeom>
          <a:ln w="730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E2FE13BD-FAC7-46F7-A581-7B6B06254F5C}"/>
              </a:ext>
            </a:extLst>
          </p:cNvPr>
          <p:cNvCxnSpPr/>
          <p:nvPr/>
        </p:nvCxnSpPr>
        <p:spPr>
          <a:xfrm flipH="1">
            <a:off x="10739981" y="2506484"/>
            <a:ext cx="1170878" cy="0"/>
          </a:xfrm>
          <a:prstGeom prst="straightConnector1">
            <a:avLst/>
          </a:prstGeom>
          <a:ln w="730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ED38B4A-A481-456F-A7D0-BD7C74B60C1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764" y="5604694"/>
            <a:ext cx="1402202" cy="45114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4B81546-7102-4A02-871E-621A4243618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08657" y="1048813"/>
            <a:ext cx="1402202" cy="45114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6B9461F-6457-475B-9509-B46230C6E64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08657" y="3952380"/>
            <a:ext cx="1402202" cy="451143"/>
          </a:xfrm>
          <a:prstGeom prst="rect">
            <a:avLst/>
          </a:prstGeom>
        </p:spPr>
      </p:pic>
      <p:sp>
        <p:nvSpPr>
          <p:cNvPr id="9" name="Блок-схема: процесс 8">
            <a:extLst>
              <a:ext uri="{FF2B5EF4-FFF2-40B4-BE49-F238E27FC236}">
                <a16:creationId xmlns:a16="http://schemas.microsoft.com/office/drawing/2014/main" id="{64CE6900-9540-4AEF-B6B3-5C4E0F2B945F}"/>
              </a:ext>
            </a:extLst>
          </p:cNvPr>
          <p:cNvSpPr/>
          <p:nvPr/>
        </p:nvSpPr>
        <p:spPr>
          <a:xfrm>
            <a:off x="178420" y="1074284"/>
            <a:ext cx="10412398" cy="451143"/>
          </a:xfrm>
          <a:prstGeom prst="flowChartProcess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>
                <a:solidFill>
                  <a:srgbClr val="92D050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Скелетные мышцы </a:t>
            </a:r>
            <a:r>
              <a:rPr lang="ru-RU" sz="2400" b="1" dirty="0">
                <a:solidFill>
                  <a:srgbClr val="92D050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- </a:t>
            </a:r>
            <a:r>
              <a:rPr lang="ru-RU" sz="24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более 600</a:t>
            </a:r>
          </a:p>
        </p:txBody>
      </p:sp>
      <p:sp>
        <p:nvSpPr>
          <p:cNvPr id="10" name="Блок-схема: процесс 9">
            <a:extLst>
              <a:ext uri="{FF2B5EF4-FFF2-40B4-BE49-F238E27FC236}">
                <a16:creationId xmlns:a16="http://schemas.microsoft.com/office/drawing/2014/main" id="{A0039D27-EA2B-4089-85C0-FCC615A9E723}"/>
              </a:ext>
            </a:extLst>
          </p:cNvPr>
          <p:cNvSpPr/>
          <p:nvPr/>
        </p:nvSpPr>
        <p:spPr>
          <a:xfrm>
            <a:off x="178420" y="1823155"/>
            <a:ext cx="10412370" cy="1456602"/>
          </a:xfrm>
          <a:prstGeom prst="flowChartProcess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>
                <a:solidFill>
                  <a:srgbClr val="92D050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Двигательные нервные клетки </a:t>
            </a:r>
            <a:r>
              <a:rPr lang="ru-RU" sz="24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(</a:t>
            </a:r>
            <a:r>
              <a:rPr lang="ru-RU" sz="2400" b="1" dirty="0" err="1">
                <a:latin typeface="Bahnschrift" panose="020B0502040204020203" pitchFamily="34" charset="0"/>
                <a:cs typeface="Times New Roman" panose="02020603050405020304" pitchFamily="18" charset="0"/>
              </a:rPr>
              <a:t>мотонейроны</a:t>
            </a:r>
            <a:r>
              <a:rPr lang="ru-RU" sz="24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) - расположены в сером веществе спинного и продолговатого мозга. По длинным отросткам этих клеток поступают к мышцам сигналы из ЦНС</a:t>
            </a:r>
          </a:p>
        </p:txBody>
      </p:sp>
      <p:sp>
        <p:nvSpPr>
          <p:cNvPr id="12" name="Блок-схема: процесс 11">
            <a:extLst>
              <a:ext uri="{FF2B5EF4-FFF2-40B4-BE49-F238E27FC236}">
                <a16:creationId xmlns:a16="http://schemas.microsoft.com/office/drawing/2014/main" id="{38A5D07C-1338-4242-8906-6DE5894FB53D}"/>
              </a:ext>
            </a:extLst>
          </p:cNvPr>
          <p:cNvSpPr/>
          <p:nvPr/>
        </p:nvSpPr>
        <p:spPr>
          <a:xfrm>
            <a:off x="178420" y="3544258"/>
            <a:ext cx="10412370" cy="1412836"/>
          </a:xfrm>
          <a:prstGeom prst="flowChartProcess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>
                <a:solidFill>
                  <a:srgbClr val="92D050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Рецепторы ОДА</a:t>
            </a:r>
            <a:r>
              <a:rPr lang="ru-RU" sz="2800" b="1" i="1" dirty="0">
                <a:latin typeface="Bahnschrift" panose="020B0502040204020203" pitchFamily="34" charset="0"/>
                <a:cs typeface="Times New Roman" panose="02020603050405020304" pitchFamily="18" charset="0"/>
              </a:rPr>
              <a:t>. </a:t>
            </a:r>
            <a:r>
              <a:rPr lang="ru-RU" sz="24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Различные рецепторы, расположенные в мышцах, сухожилиях и суставах информируют ЦНС о текущем состоянии элементов ОДА</a:t>
            </a:r>
            <a:endParaRPr lang="ru-RU" sz="3200" b="1" dirty="0">
              <a:latin typeface="Bahnschrift" panose="020B0502040204020203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21BA51E2-6F25-4052-9E31-AFE90207C740}"/>
              </a:ext>
            </a:extLst>
          </p:cNvPr>
          <p:cNvCxnSpPr>
            <a:cxnSpLocks/>
          </p:cNvCxnSpPr>
          <p:nvPr/>
        </p:nvCxnSpPr>
        <p:spPr>
          <a:xfrm>
            <a:off x="11910859" y="434898"/>
            <a:ext cx="0" cy="5422280"/>
          </a:xfrm>
          <a:prstGeom prst="line">
            <a:avLst/>
          </a:prstGeom>
          <a:ln w="730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Блок-схема: процесс 18">
            <a:extLst>
              <a:ext uri="{FF2B5EF4-FFF2-40B4-BE49-F238E27FC236}">
                <a16:creationId xmlns:a16="http://schemas.microsoft.com/office/drawing/2014/main" id="{F367F249-30DD-4CD9-926E-6D17CB25DCCB}"/>
              </a:ext>
            </a:extLst>
          </p:cNvPr>
          <p:cNvSpPr/>
          <p:nvPr/>
        </p:nvSpPr>
        <p:spPr>
          <a:xfrm>
            <a:off x="178420" y="5169454"/>
            <a:ext cx="10412370" cy="1375448"/>
          </a:xfrm>
          <a:prstGeom prst="flowChartProcess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>
                <a:solidFill>
                  <a:srgbClr val="92D050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Чувствительные нейроны</a:t>
            </a:r>
            <a:r>
              <a:rPr lang="ru-RU" sz="3200" b="1" dirty="0">
                <a:solidFill>
                  <a:srgbClr val="92D050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(афферентные нейроны). Тела чувствительных нейронов лежат в чувствительных узлах спинномозговых и черепных нервов</a:t>
            </a:r>
            <a:endParaRPr lang="ru-RU" sz="2800" b="1" dirty="0">
              <a:latin typeface="Bahnschrift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474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>
            <a:extLst>
              <a:ext uri="{FF2B5EF4-FFF2-40B4-BE49-F238E27FC236}">
                <a16:creationId xmlns:a16="http://schemas.microsoft.com/office/drawing/2014/main" id="{59521DEF-24EF-400E-8E7D-B2F7AFACDCEE}"/>
              </a:ext>
            </a:extLst>
          </p:cNvPr>
          <p:cNvSpPr/>
          <p:nvPr/>
        </p:nvSpPr>
        <p:spPr>
          <a:xfrm>
            <a:off x="1323465" y="107602"/>
            <a:ext cx="10192214" cy="524107"/>
          </a:xfrm>
          <a:prstGeom prst="flowChartProcess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Биомеханические функции ОДА:</a:t>
            </a:r>
          </a:p>
        </p:txBody>
      </p:sp>
      <p:sp>
        <p:nvSpPr>
          <p:cNvPr id="17" name="Стрелка: пятиугольник 16">
            <a:extLst>
              <a:ext uri="{FF2B5EF4-FFF2-40B4-BE49-F238E27FC236}">
                <a16:creationId xmlns:a16="http://schemas.microsoft.com/office/drawing/2014/main" id="{9709FB1B-874D-4186-A131-22F22988E608}"/>
              </a:ext>
            </a:extLst>
          </p:cNvPr>
          <p:cNvSpPr/>
          <p:nvPr/>
        </p:nvSpPr>
        <p:spPr>
          <a:xfrm>
            <a:off x="138896" y="5198992"/>
            <a:ext cx="11528385" cy="1499152"/>
          </a:xfrm>
          <a:prstGeom prst="homePlate">
            <a:avLst/>
          </a:prstGeom>
          <a:solidFill>
            <a:srgbClr val="92D050">
              <a:alpha val="78000"/>
            </a:srgbClr>
          </a:solidFill>
          <a:ln>
            <a:noFill/>
          </a:ln>
          <a:effectLst>
            <a:glow>
              <a:schemeClr val="bg1">
                <a:lumMod val="95000"/>
              </a:schemeClr>
            </a:glow>
            <a:outerShdw blurRad="800100" dist="127000" dir="5940000" algn="ctr" rotWithShape="0">
              <a:schemeClr val="accent1">
                <a:lumMod val="75000"/>
                <a:alpha val="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200" b="1" dirty="0">
                <a:solidFill>
                  <a:schemeClr val="tx1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С точки зрения биомеханики, ОДА человека представляет собой управляемую систему подвижно соединенных тел, обладающих определенными размерами, массами, моментами инерции и снабженных мышечными двигателями</a:t>
            </a:r>
          </a:p>
        </p:txBody>
      </p:sp>
      <p:sp>
        <p:nvSpPr>
          <p:cNvPr id="2" name="Блок-схема: процесс 1">
            <a:extLst>
              <a:ext uri="{FF2B5EF4-FFF2-40B4-BE49-F238E27FC236}">
                <a16:creationId xmlns:a16="http://schemas.microsoft.com/office/drawing/2014/main" id="{855E707E-5326-44BF-89A4-55C6D7325C19}"/>
              </a:ext>
            </a:extLst>
          </p:cNvPr>
          <p:cNvSpPr/>
          <p:nvPr/>
        </p:nvSpPr>
        <p:spPr>
          <a:xfrm>
            <a:off x="2059394" y="956958"/>
            <a:ext cx="9854814" cy="1170440"/>
          </a:xfrm>
          <a:prstGeom prst="flowChartProcess">
            <a:avLst/>
          </a:prstGeom>
          <a:solidFill>
            <a:srgbClr val="7030A0">
              <a:alpha val="78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>
                <a:solidFill>
                  <a:schemeClr val="accent6"/>
                </a:solidFill>
                <a:latin typeface="Bahnschrift" panose="020B0502040204020203" pitchFamily="34" charset="0"/>
              </a:rPr>
              <a:t>Опорная</a:t>
            </a:r>
            <a:r>
              <a:rPr lang="ru-RU" sz="2400" b="1" dirty="0">
                <a:latin typeface="Bahnschrift" panose="020B0502040204020203" pitchFamily="34" charset="0"/>
              </a:rPr>
              <a:t> – обеспечивает опору для мягких тканей и органов, а также удержание вышележащих сегментов тела</a:t>
            </a:r>
          </a:p>
        </p:txBody>
      </p:sp>
      <p:sp>
        <p:nvSpPr>
          <p:cNvPr id="3" name="Блок-схема: процесс 2">
            <a:extLst>
              <a:ext uri="{FF2B5EF4-FFF2-40B4-BE49-F238E27FC236}">
                <a16:creationId xmlns:a16="http://schemas.microsoft.com/office/drawing/2014/main" id="{03EC8230-DB2D-4774-9F0C-77D2A6BD383F}"/>
              </a:ext>
            </a:extLst>
          </p:cNvPr>
          <p:cNvSpPr/>
          <p:nvPr/>
        </p:nvSpPr>
        <p:spPr>
          <a:xfrm>
            <a:off x="2521171" y="2543404"/>
            <a:ext cx="9393037" cy="911787"/>
          </a:xfrm>
          <a:prstGeom prst="flowChartProcess">
            <a:avLst/>
          </a:prstGeom>
          <a:solidFill>
            <a:srgbClr val="7030A0">
              <a:alpha val="78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>
                <a:solidFill>
                  <a:srgbClr val="92D050"/>
                </a:solidFill>
                <a:latin typeface="Bahnschrift" panose="020B0502040204020203" pitchFamily="34" charset="0"/>
              </a:rPr>
              <a:t>Локомоторная </a:t>
            </a:r>
            <a:r>
              <a:rPr lang="ru-RU" sz="2400" b="1" dirty="0">
                <a:latin typeface="Bahnschrift" panose="020B0502040204020203" pitchFamily="34" charset="0"/>
              </a:rPr>
              <a:t>– обеспечивает перемещение тела человека в пространстве</a:t>
            </a:r>
          </a:p>
        </p:txBody>
      </p:sp>
      <p:sp>
        <p:nvSpPr>
          <p:cNvPr id="8" name="Блок-схема: процесс 7">
            <a:extLst>
              <a:ext uri="{FF2B5EF4-FFF2-40B4-BE49-F238E27FC236}">
                <a16:creationId xmlns:a16="http://schemas.microsoft.com/office/drawing/2014/main" id="{C9B7F872-909A-48AB-8000-B6BC60D6E05A}"/>
              </a:ext>
            </a:extLst>
          </p:cNvPr>
          <p:cNvSpPr/>
          <p:nvPr/>
        </p:nvSpPr>
        <p:spPr>
          <a:xfrm>
            <a:off x="2954550" y="3871198"/>
            <a:ext cx="8983898" cy="859405"/>
          </a:xfrm>
          <a:prstGeom prst="flowChartProcess">
            <a:avLst/>
          </a:prstGeom>
          <a:solidFill>
            <a:srgbClr val="7030A0">
              <a:alpha val="78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>
                <a:solidFill>
                  <a:srgbClr val="92D050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Защитная</a:t>
            </a:r>
            <a:r>
              <a:rPr lang="ru-RU" sz="24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 – защищает внутренние органы от повреждений</a:t>
            </a:r>
            <a:endParaRPr lang="ru-RU" sz="2400" b="1" dirty="0">
              <a:latin typeface="Bahnschrift" panose="020B0502040204020203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8A0B2E22-1EB9-44C7-AC87-7240B2DAC150}"/>
              </a:ext>
            </a:extLst>
          </p:cNvPr>
          <p:cNvCxnSpPr>
            <a:cxnSpLocks/>
          </p:cNvCxnSpPr>
          <p:nvPr/>
        </p:nvCxnSpPr>
        <p:spPr>
          <a:xfrm flipH="1">
            <a:off x="277792" y="370390"/>
            <a:ext cx="810228" cy="0"/>
          </a:xfrm>
          <a:prstGeom prst="line">
            <a:avLst/>
          </a:prstGeom>
          <a:ln w="730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76B0555E-4FB6-47B0-913E-F889DDF38354}"/>
              </a:ext>
            </a:extLst>
          </p:cNvPr>
          <p:cNvCxnSpPr>
            <a:cxnSpLocks/>
          </p:cNvCxnSpPr>
          <p:nvPr/>
        </p:nvCxnSpPr>
        <p:spPr>
          <a:xfrm>
            <a:off x="277792" y="370390"/>
            <a:ext cx="0" cy="4027989"/>
          </a:xfrm>
          <a:prstGeom prst="line">
            <a:avLst/>
          </a:prstGeom>
          <a:ln w="730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839B4CCC-1964-43F3-8629-54BC5DD446BA}"/>
              </a:ext>
            </a:extLst>
          </p:cNvPr>
          <p:cNvCxnSpPr>
            <a:cxnSpLocks/>
          </p:cNvCxnSpPr>
          <p:nvPr/>
        </p:nvCxnSpPr>
        <p:spPr>
          <a:xfrm>
            <a:off x="277792" y="1469984"/>
            <a:ext cx="1149846" cy="0"/>
          </a:xfrm>
          <a:prstGeom prst="straightConnector1">
            <a:avLst/>
          </a:prstGeom>
          <a:ln w="730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C31F9AD-7163-4F00-9112-DD80F5715AA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792" y="2675285"/>
            <a:ext cx="1371719" cy="451143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7E86258-DBBE-46CC-8AF5-24864B3AB2C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3552" y="4172807"/>
            <a:ext cx="1371719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718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>
            <a:extLst>
              <a:ext uri="{FF2B5EF4-FFF2-40B4-BE49-F238E27FC236}">
                <a16:creationId xmlns:a16="http://schemas.microsoft.com/office/drawing/2014/main" id="{8838AAAE-55A6-4B85-9B88-1CE6FDE32467}"/>
              </a:ext>
            </a:extLst>
          </p:cNvPr>
          <p:cNvSpPr/>
          <p:nvPr/>
        </p:nvSpPr>
        <p:spPr>
          <a:xfrm>
            <a:off x="851210" y="278780"/>
            <a:ext cx="10582507" cy="624469"/>
          </a:xfrm>
          <a:prstGeom prst="flowChartAlternateProcess">
            <a:avLst/>
          </a:prstGeom>
          <a:solidFill>
            <a:srgbClr val="7030A0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Биомеханические свойства и особенности строения ОДА человека</a:t>
            </a:r>
          </a:p>
        </p:txBody>
      </p:sp>
      <p:sp>
        <p:nvSpPr>
          <p:cNvPr id="2" name="Звезда: 10 точек 1">
            <a:extLst>
              <a:ext uri="{FF2B5EF4-FFF2-40B4-BE49-F238E27FC236}">
                <a16:creationId xmlns:a16="http://schemas.microsoft.com/office/drawing/2014/main" id="{08E16C8F-CD7C-44AD-9748-2482F475B4F7}"/>
              </a:ext>
            </a:extLst>
          </p:cNvPr>
          <p:cNvSpPr/>
          <p:nvPr/>
        </p:nvSpPr>
        <p:spPr>
          <a:xfrm>
            <a:off x="232881" y="997095"/>
            <a:ext cx="2087844" cy="2038658"/>
          </a:xfrm>
          <a:prstGeom prst="star10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latin typeface="Bahnschrift" panose="020B0502040204020203" pitchFamily="34" charset="0"/>
              </a:rPr>
              <a:t>1</a:t>
            </a:r>
          </a:p>
        </p:txBody>
      </p:sp>
      <p:sp>
        <p:nvSpPr>
          <p:cNvPr id="3" name="Блок-схема: процесс 2">
            <a:extLst>
              <a:ext uri="{FF2B5EF4-FFF2-40B4-BE49-F238E27FC236}">
                <a16:creationId xmlns:a16="http://schemas.microsoft.com/office/drawing/2014/main" id="{AB934F8C-D161-4945-9461-8B84F460E92F}"/>
              </a:ext>
            </a:extLst>
          </p:cNvPr>
          <p:cNvSpPr/>
          <p:nvPr/>
        </p:nvSpPr>
        <p:spPr>
          <a:xfrm>
            <a:off x="2777924" y="1136080"/>
            <a:ext cx="9181195" cy="831616"/>
          </a:xfrm>
          <a:prstGeom prst="flowChartProcess">
            <a:avLst/>
          </a:prstGeom>
          <a:solidFill>
            <a:srgbClr val="7030A0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2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Костные звенья и соединяющие их суставы представляют собой </a:t>
            </a:r>
            <a:r>
              <a:rPr lang="ru-RU" sz="2200" b="1" dirty="0">
                <a:solidFill>
                  <a:schemeClr val="accent6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рычаги</a:t>
            </a:r>
            <a:endParaRPr lang="ru-RU" sz="2200" b="1" dirty="0">
              <a:latin typeface="Bahnschrift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процесс 4">
            <a:extLst>
              <a:ext uri="{FF2B5EF4-FFF2-40B4-BE49-F238E27FC236}">
                <a16:creationId xmlns:a16="http://schemas.microsoft.com/office/drawing/2014/main" id="{BD140C54-37CF-436E-BC43-5FF85D5DA49C}"/>
              </a:ext>
            </a:extLst>
          </p:cNvPr>
          <p:cNvSpPr/>
          <p:nvPr/>
        </p:nvSpPr>
        <p:spPr>
          <a:xfrm>
            <a:off x="2852618" y="2126487"/>
            <a:ext cx="9181195" cy="831616"/>
          </a:xfrm>
          <a:prstGeom prst="flowChartProcess">
            <a:avLst/>
          </a:prstGeom>
          <a:solidFill>
            <a:srgbClr val="7030A0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2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Результирующее действие мышцы при вращательных движениях определяется моментом силы, а не силой</a:t>
            </a:r>
            <a:endParaRPr lang="ru-RU" sz="2200" dirty="0"/>
          </a:p>
        </p:txBody>
      </p:sp>
      <p:sp>
        <p:nvSpPr>
          <p:cNvPr id="6" name="Блок-схема: процесс 5">
            <a:extLst>
              <a:ext uri="{FF2B5EF4-FFF2-40B4-BE49-F238E27FC236}">
                <a16:creationId xmlns:a16="http://schemas.microsoft.com/office/drawing/2014/main" id="{AEDFE96D-E818-462D-AC74-FB211D3D56F7}"/>
              </a:ext>
            </a:extLst>
          </p:cNvPr>
          <p:cNvSpPr/>
          <p:nvPr/>
        </p:nvSpPr>
        <p:spPr>
          <a:xfrm>
            <a:off x="493853" y="3176937"/>
            <a:ext cx="11497519" cy="831616"/>
          </a:xfrm>
          <a:prstGeom prst="flowChartProcess">
            <a:avLst/>
          </a:prstGeom>
          <a:solidFill>
            <a:srgbClr val="7030A0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2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Момент силы мышцы максимален, если достигаются максимальные значения плеч сил мышц в соответствующие фазы движения</a:t>
            </a:r>
            <a:endParaRPr lang="ru-RU" sz="2200" dirty="0"/>
          </a:p>
        </p:txBody>
      </p:sp>
      <p:sp>
        <p:nvSpPr>
          <p:cNvPr id="7" name="Блок-схема: процесс 6">
            <a:extLst>
              <a:ext uri="{FF2B5EF4-FFF2-40B4-BE49-F238E27FC236}">
                <a16:creationId xmlns:a16="http://schemas.microsoft.com/office/drawing/2014/main" id="{80788154-D4D0-43A8-B8FA-56EAB9797EF4}"/>
              </a:ext>
            </a:extLst>
          </p:cNvPr>
          <p:cNvSpPr/>
          <p:nvPr/>
        </p:nvSpPr>
        <p:spPr>
          <a:xfrm>
            <a:off x="493853" y="4101610"/>
            <a:ext cx="11497519" cy="1500368"/>
          </a:xfrm>
          <a:prstGeom prst="flowChartProcess">
            <a:avLst/>
          </a:prstGeom>
          <a:solidFill>
            <a:srgbClr val="7030A0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2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ОДА человека и животных устроен так, что у большинства </a:t>
            </a:r>
            <a:r>
              <a:rPr lang="ru-RU" sz="2200" b="1" dirty="0" err="1">
                <a:latin typeface="Bahnschrift" panose="020B0502040204020203" pitchFamily="34" charset="0"/>
                <a:cs typeface="Times New Roman" panose="02020603050405020304" pitchFamily="18" charset="0"/>
              </a:rPr>
              <a:t>односуставных</a:t>
            </a:r>
            <a:r>
              <a:rPr lang="ru-RU" sz="22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 мышц уменьшение длины мышцы компенсируется увеличением плеча силы. Это позволяет сохранить значение суставного момента постоянным на протяжении значительного диапазона изменения длины мышцы</a:t>
            </a:r>
            <a:endParaRPr lang="ru-RU" sz="2200" dirty="0"/>
          </a:p>
        </p:txBody>
      </p:sp>
      <p:sp>
        <p:nvSpPr>
          <p:cNvPr id="9" name="Блок-схема: процесс 8">
            <a:extLst>
              <a:ext uri="{FF2B5EF4-FFF2-40B4-BE49-F238E27FC236}">
                <a16:creationId xmlns:a16="http://schemas.microsoft.com/office/drawing/2014/main" id="{374AEF9F-1D3C-46B9-931C-2AD0B6F65A16}"/>
              </a:ext>
            </a:extLst>
          </p:cNvPr>
          <p:cNvSpPr/>
          <p:nvPr/>
        </p:nvSpPr>
        <p:spPr>
          <a:xfrm>
            <a:off x="493853" y="5710636"/>
            <a:ext cx="11497519" cy="759612"/>
          </a:xfrm>
          <a:prstGeom prst="flowChartProcess">
            <a:avLst/>
          </a:prstGeom>
          <a:solidFill>
            <a:srgbClr val="7030A0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2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Для </a:t>
            </a:r>
            <a:r>
              <a:rPr lang="ru-RU" sz="2200" b="1" dirty="0" err="1">
                <a:latin typeface="Bahnschrift" panose="020B0502040204020203" pitchFamily="34" charset="0"/>
                <a:cs typeface="Times New Roman" panose="02020603050405020304" pitchFamily="18" charset="0"/>
              </a:rPr>
              <a:t>двусуставных</a:t>
            </a:r>
            <a:r>
              <a:rPr lang="ru-RU" sz="22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 мышц уменьшение плеча силы тяги в одном сочленении сопровождается увеличением этого параметра относительно другого сустава</a:t>
            </a:r>
            <a:endParaRPr lang="ru-RU" sz="2200" dirty="0"/>
          </a:p>
        </p:txBody>
      </p:sp>
      <p:sp>
        <p:nvSpPr>
          <p:cNvPr id="8" name="Блок-схема: узел 7">
            <a:extLst>
              <a:ext uri="{FF2B5EF4-FFF2-40B4-BE49-F238E27FC236}">
                <a16:creationId xmlns:a16="http://schemas.microsoft.com/office/drawing/2014/main" id="{0BBBED80-C635-477F-84EE-122D130F1B23}"/>
              </a:ext>
            </a:extLst>
          </p:cNvPr>
          <p:cNvSpPr/>
          <p:nvPr/>
        </p:nvSpPr>
        <p:spPr>
          <a:xfrm>
            <a:off x="2592729" y="2420736"/>
            <a:ext cx="185195" cy="196770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>
            <a:extLst>
              <a:ext uri="{FF2B5EF4-FFF2-40B4-BE49-F238E27FC236}">
                <a16:creationId xmlns:a16="http://schemas.microsoft.com/office/drawing/2014/main" id="{CB7B15B5-28EF-4CCF-9843-0D80D2760AFA}"/>
              </a:ext>
            </a:extLst>
          </p:cNvPr>
          <p:cNvSpPr/>
          <p:nvPr/>
        </p:nvSpPr>
        <p:spPr>
          <a:xfrm>
            <a:off x="192217" y="3509226"/>
            <a:ext cx="185195" cy="196770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>
            <a:extLst>
              <a:ext uri="{FF2B5EF4-FFF2-40B4-BE49-F238E27FC236}">
                <a16:creationId xmlns:a16="http://schemas.microsoft.com/office/drawing/2014/main" id="{ACB04314-73F8-4108-8E55-7DE0B80A65E4}"/>
              </a:ext>
            </a:extLst>
          </p:cNvPr>
          <p:cNvSpPr/>
          <p:nvPr/>
        </p:nvSpPr>
        <p:spPr>
          <a:xfrm>
            <a:off x="208344" y="4655024"/>
            <a:ext cx="185195" cy="196770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>
            <a:extLst>
              <a:ext uri="{FF2B5EF4-FFF2-40B4-BE49-F238E27FC236}">
                <a16:creationId xmlns:a16="http://schemas.microsoft.com/office/drawing/2014/main" id="{127166A3-4152-4CD9-89B2-92DB0190C591}"/>
              </a:ext>
            </a:extLst>
          </p:cNvPr>
          <p:cNvSpPr/>
          <p:nvPr/>
        </p:nvSpPr>
        <p:spPr>
          <a:xfrm>
            <a:off x="208344" y="5931290"/>
            <a:ext cx="185195" cy="196770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048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процесс 2">
            <a:extLst>
              <a:ext uri="{FF2B5EF4-FFF2-40B4-BE49-F238E27FC236}">
                <a16:creationId xmlns:a16="http://schemas.microsoft.com/office/drawing/2014/main" id="{DD3D13E7-8FEF-4459-B1C6-127BCE317A57}"/>
              </a:ext>
            </a:extLst>
          </p:cNvPr>
          <p:cNvSpPr/>
          <p:nvPr/>
        </p:nvSpPr>
        <p:spPr>
          <a:xfrm>
            <a:off x="2855677" y="343853"/>
            <a:ext cx="9104830" cy="2124024"/>
          </a:xfrm>
          <a:prstGeom prst="flowChartProcess">
            <a:avLst/>
          </a:prstGeom>
          <a:solidFill>
            <a:srgbClr val="7030A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2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ОДА человека и животных устроен таким образом, что </a:t>
            </a:r>
            <a:r>
              <a:rPr lang="ru-RU" sz="2200" b="1" dirty="0">
                <a:solidFill>
                  <a:srgbClr val="92D050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сила мышцы</a:t>
            </a:r>
            <a:r>
              <a:rPr lang="ru-RU" sz="22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, как правило, приложена на более </a:t>
            </a:r>
            <a:r>
              <a:rPr lang="ru-RU" sz="2200" b="1" dirty="0">
                <a:solidFill>
                  <a:srgbClr val="92D050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коротком плече рычага</a:t>
            </a:r>
            <a:r>
              <a:rPr lang="ru-RU" sz="22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. Поэтому мышцы, действующие на костные рычаги, почти всегда имеют проигрыш в силе, однако выигрывают в перемещении и скорости (А. В. Самсонова, Е. Н. Комиссарова, 2011; Н.Б. </a:t>
            </a:r>
            <a:r>
              <a:rPr lang="ru-RU" sz="2200" b="1" dirty="0" err="1">
                <a:latin typeface="Bahnschrift" panose="020B0502040204020203" pitchFamily="34" charset="0"/>
                <a:cs typeface="Times New Roman" panose="02020603050405020304" pitchFamily="18" charset="0"/>
              </a:rPr>
              <a:t>Кичайкина</a:t>
            </a:r>
            <a:r>
              <a:rPr lang="ru-RU" sz="22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ru-RU" sz="2200" b="1" dirty="0" err="1">
                <a:latin typeface="Bahnschrift" panose="020B0502040204020203" pitchFamily="34" charset="0"/>
                <a:cs typeface="Times New Roman" panose="02020603050405020304" pitchFamily="18" charset="0"/>
              </a:rPr>
              <a:t>А.В.Самсонова</a:t>
            </a:r>
            <a:r>
              <a:rPr lang="ru-RU" sz="22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, 2014)</a:t>
            </a:r>
          </a:p>
        </p:txBody>
      </p:sp>
      <p:sp>
        <p:nvSpPr>
          <p:cNvPr id="7" name="Звезда: 10 точек 6">
            <a:extLst>
              <a:ext uri="{FF2B5EF4-FFF2-40B4-BE49-F238E27FC236}">
                <a16:creationId xmlns:a16="http://schemas.microsoft.com/office/drawing/2014/main" id="{93EAA657-0B38-4FE8-8A83-B7B6A720A088}"/>
              </a:ext>
            </a:extLst>
          </p:cNvPr>
          <p:cNvSpPr/>
          <p:nvPr/>
        </p:nvSpPr>
        <p:spPr>
          <a:xfrm>
            <a:off x="270369" y="248784"/>
            <a:ext cx="2222340" cy="2219093"/>
          </a:xfrm>
          <a:prstGeom prst="star10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latin typeface="Bahnschrift" panose="020B0502040204020203" pitchFamily="34" charset="0"/>
              </a:rPr>
              <a:t>2</a:t>
            </a:r>
          </a:p>
        </p:txBody>
      </p:sp>
      <p:sp>
        <p:nvSpPr>
          <p:cNvPr id="8" name="Звезда: 10 точек 7">
            <a:extLst>
              <a:ext uri="{FF2B5EF4-FFF2-40B4-BE49-F238E27FC236}">
                <a16:creationId xmlns:a16="http://schemas.microsoft.com/office/drawing/2014/main" id="{0814E835-5D12-4D90-8B6B-55CB42C913B7}"/>
              </a:ext>
            </a:extLst>
          </p:cNvPr>
          <p:cNvSpPr/>
          <p:nvPr/>
        </p:nvSpPr>
        <p:spPr>
          <a:xfrm>
            <a:off x="270369" y="3078866"/>
            <a:ext cx="2300092" cy="2219093"/>
          </a:xfrm>
          <a:prstGeom prst="star10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latin typeface="Bahnschrift" panose="020B0502040204020203" pitchFamily="34" charset="0"/>
              </a:rPr>
              <a:t>3</a:t>
            </a:r>
          </a:p>
        </p:txBody>
      </p:sp>
      <p:sp>
        <p:nvSpPr>
          <p:cNvPr id="2" name="Блок-схема: процесс 1">
            <a:extLst>
              <a:ext uri="{FF2B5EF4-FFF2-40B4-BE49-F238E27FC236}">
                <a16:creationId xmlns:a16="http://schemas.microsoft.com/office/drawing/2014/main" id="{7C903239-86FE-4B47-B790-5A33D61D8F70}"/>
              </a:ext>
            </a:extLst>
          </p:cNvPr>
          <p:cNvSpPr/>
          <p:nvPr/>
        </p:nvSpPr>
        <p:spPr>
          <a:xfrm>
            <a:off x="2816801" y="2903374"/>
            <a:ext cx="9104830" cy="783159"/>
          </a:xfrm>
          <a:prstGeom prst="flowChartProcess">
            <a:avLst/>
          </a:prstGeom>
          <a:solidFill>
            <a:srgbClr val="7030A0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Мышцы, обеспечивающие движения в суставах, могут только тянуть, но не толкать</a:t>
            </a:r>
            <a:endParaRPr lang="ru-RU" sz="2200" dirty="0"/>
          </a:p>
        </p:txBody>
      </p:sp>
      <p:sp>
        <p:nvSpPr>
          <p:cNvPr id="9" name="Блок-схема: процесс 8">
            <a:extLst>
              <a:ext uri="{FF2B5EF4-FFF2-40B4-BE49-F238E27FC236}">
                <a16:creationId xmlns:a16="http://schemas.microsoft.com/office/drawing/2014/main" id="{74739FB4-FF0C-418E-A39D-15DE5E63C5A1}"/>
              </a:ext>
            </a:extLst>
          </p:cNvPr>
          <p:cNvSpPr/>
          <p:nvPr/>
        </p:nvSpPr>
        <p:spPr>
          <a:xfrm>
            <a:off x="2816801" y="3825517"/>
            <a:ext cx="9104830" cy="783159"/>
          </a:xfrm>
          <a:prstGeom prst="flowChartProcess">
            <a:avLst/>
          </a:prstGeom>
          <a:solidFill>
            <a:srgbClr val="7030A0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Для осуществления движений в противоположных направлениях необходимы мышцы-антагонисты</a:t>
            </a:r>
            <a:endParaRPr lang="ru-RU" sz="2200" dirty="0"/>
          </a:p>
        </p:txBody>
      </p:sp>
      <p:sp>
        <p:nvSpPr>
          <p:cNvPr id="10" name="Блок-схема: процесс 9">
            <a:extLst>
              <a:ext uri="{FF2B5EF4-FFF2-40B4-BE49-F238E27FC236}">
                <a16:creationId xmlns:a16="http://schemas.microsoft.com/office/drawing/2014/main" id="{30D5F097-3CD4-4D37-B814-BE5DA66D371B}"/>
              </a:ext>
            </a:extLst>
          </p:cNvPr>
          <p:cNvSpPr/>
          <p:nvPr/>
        </p:nvSpPr>
        <p:spPr>
          <a:xfrm>
            <a:off x="2816801" y="4778690"/>
            <a:ext cx="9104830" cy="1038537"/>
          </a:xfrm>
          <a:prstGeom prst="flowChartProcess">
            <a:avLst/>
          </a:prstGeom>
          <a:solidFill>
            <a:srgbClr val="7030A0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chemeClr val="accent6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Мышцы-антагонисты</a:t>
            </a:r>
            <a:r>
              <a:rPr lang="ru-RU" sz="22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 обеспечивают не только движения звеньев тела в различных направлениях, но и высокую точность двигательных действий</a:t>
            </a:r>
            <a:endParaRPr lang="ru-RU" sz="2200" dirty="0"/>
          </a:p>
        </p:txBody>
      </p:sp>
      <p:sp>
        <p:nvSpPr>
          <p:cNvPr id="11" name="Блок-схема: процесс 10">
            <a:extLst>
              <a:ext uri="{FF2B5EF4-FFF2-40B4-BE49-F238E27FC236}">
                <a16:creationId xmlns:a16="http://schemas.microsoft.com/office/drawing/2014/main" id="{5BD8F7CD-6DDA-4F92-A35C-73A1D8D87DB0}"/>
              </a:ext>
            </a:extLst>
          </p:cNvPr>
          <p:cNvSpPr/>
          <p:nvPr/>
        </p:nvSpPr>
        <p:spPr>
          <a:xfrm>
            <a:off x="358815" y="5987241"/>
            <a:ext cx="11562816" cy="783159"/>
          </a:xfrm>
          <a:prstGeom prst="flowChartProcess">
            <a:avLst/>
          </a:prstGeom>
          <a:solidFill>
            <a:srgbClr val="7030A0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Звено необходимо не только привести в движение, но и затормозить в нужный момент времени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907389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процесс 2">
            <a:extLst>
              <a:ext uri="{FF2B5EF4-FFF2-40B4-BE49-F238E27FC236}">
                <a16:creationId xmlns:a16="http://schemas.microsoft.com/office/drawing/2014/main" id="{20B0497D-2BEC-439D-8044-AB7C5DEA480D}"/>
              </a:ext>
            </a:extLst>
          </p:cNvPr>
          <p:cNvSpPr/>
          <p:nvPr/>
        </p:nvSpPr>
        <p:spPr>
          <a:xfrm>
            <a:off x="2526010" y="127322"/>
            <a:ext cx="9552972" cy="3530277"/>
          </a:xfrm>
          <a:prstGeom prst="flowChartProcess">
            <a:avLst/>
          </a:prstGeom>
          <a:solidFill>
            <a:srgbClr val="7030A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ОДА человека и животных имеет </a:t>
            </a:r>
            <a:r>
              <a:rPr lang="ru-RU" sz="2200" b="1" dirty="0">
                <a:solidFill>
                  <a:schemeClr val="accent6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мышцы-синергисты</a:t>
            </a:r>
            <a:r>
              <a:rPr lang="ru-RU" sz="22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 для перемещения костных звеньев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Перемещение костных звеньев может осуществляться под действием различных мышц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Мышцы-синергисты перемещают звенья в одном направлении и могут функционировать вместе или по отдельности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 Синергетическое действие мышц увеличивает их результирующую силу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Если мышца травмирована или утомлена, ее синергисты обеспечивают выполнение двигательного действия</a:t>
            </a:r>
          </a:p>
        </p:txBody>
      </p:sp>
      <p:sp>
        <p:nvSpPr>
          <p:cNvPr id="5" name="Блок-схема: процесс 4">
            <a:extLst>
              <a:ext uri="{FF2B5EF4-FFF2-40B4-BE49-F238E27FC236}">
                <a16:creationId xmlns:a16="http://schemas.microsoft.com/office/drawing/2014/main" id="{823B315F-8196-495C-B83F-4F2C57DD1902}"/>
              </a:ext>
            </a:extLst>
          </p:cNvPr>
          <p:cNvSpPr/>
          <p:nvPr/>
        </p:nvSpPr>
        <p:spPr>
          <a:xfrm>
            <a:off x="2526010" y="4129269"/>
            <a:ext cx="9552972" cy="2317830"/>
          </a:xfrm>
          <a:prstGeom prst="flowChartProcess">
            <a:avLst/>
          </a:prstGeom>
          <a:solidFill>
            <a:srgbClr val="7030A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Строения ОДА человека и животных включает мышцы с различной структурой: с параллельным и перистым ходом мышечных волокон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Мышцы с параллельным ходом волокон выигрывают в скорости сокращения, но перистые мышцы дают выигрыш в силе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Антигравитационные мышцы, противодействующие силе тяжести, имеют перистую структуру на нижней конечности</a:t>
            </a:r>
          </a:p>
        </p:txBody>
      </p:sp>
      <p:sp>
        <p:nvSpPr>
          <p:cNvPr id="6" name="Звезда: 10 точек 5">
            <a:extLst>
              <a:ext uri="{FF2B5EF4-FFF2-40B4-BE49-F238E27FC236}">
                <a16:creationId xmlns:a16="http://schemas.microsoft.com/office/drawing/2014/main" id="{AFAE04B4-BCA4-42E4-93B7-7CD5A26C1F49}"/>
              </a:ext>
            </a:extLst>
          </p:cNvPr>
          <p:cNvSpPr/>
          <p:nvPr/>
        </p:nvSpPr>
        <p:spPr>
          <a:xfrm>
            <a:off x="219920" y="648182"/>
            <a:ext cx="2176040" cy="2095018"/>
          </a:xfrm>
          <a:prstGeom prst="star10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latin typeface="Bahnschrift" panose="020B0502040204020203" pitchFamily="34" charset="0"/>
              </a:rPr>
              <a:t>4</a:t>
            </a:r>
          </a:p>
        </p:txBody>
      </p:sp>
      <p:sp>
        <p:nvSpPr>
          <p:cNvPr id="7" name="Звезда: 10 точек 6">
            <a:extLst>
              <a:ext uri="{FF2B5EF4-FFF2-40B4-BE49-F238E27FC236}">
                <a16:creationId xmlns:a16="http://schemas.microsoft.com/office/drawing/2014/main" id="{38C84B0D-67DF-417A-A260-058FD0A0FFCE}"/>
              </a:ext>
            </a:extLst>
          </p:cNvPr>
          <p:cNvSpPr/>
          <p:nvPr/>
        </p:nvSpPr>
        <p:spPr>
          <a:xfrm>
            <a:off x="219920" y="4317357"/>
            <a:ext cx="2176040" cy="2095018"/>
          </a:xfrm>
          <a:prstGeom prst="star10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latin typeface="Bahnschrift" panose="020B0502040204020203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512189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>
            <a:extLst>
              <a:ext uri="{FF2B5EF4-FFF2-40B4-BE49-F238E27FC236}">
                <a16:creationId xmlns:a16="http://schemas.microsoft.com/office/drawing/2014/main" id="{7D236C2E-37CA-4C65-A51B-F0AE3960BA49}"/>
              </a:ext>
            </a:extLst>
          </p:cNvPr>
          <p:cNvSpPr/>
          <p:nvPr/>
        </p:nvSpPr>
        <p:spPr>
          <a:xfrm>
            <a:off x="446049" y="78059"/>
            <a:ext cx="11329639" cy="512956"/>
          </a:xfrm>
          <a:prstGeom prst="flowChartProcess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Виды работы мышц и режимы мышечного сокращения</a:t>
            </a:r>
          </a:p>
        </p:txBody>
      </p:sp>
      <p:sp>
        <p:nvSpPr>
          <p:cNvPr id="3" name="Блок-схема: знак завершения 2">
            <a:extLst>
              <a:ext uri="{FF2B5EF4-FFF2-40B4-BE49-F238E27FC236}">
                <a16:creationId xmlns:a16="http://schemas.microsoft.com/office/drawing/2014/main" id="{BC62C817-4BC0-45EE-A05B-593964097EDA}"/>
              </a:ext>
            </a:extLst>
          </p:cNvPr>
          <p:cNvSpPr/>
          <p:nvPr/>
        </p:nvSpPr>
        <p:spPr>
          <a:xfrm>
            <a:off x="130019" y="812344"/>
            <a:ext cx="3592895" cy="495695"/>
          </a:xfrm>
          <a:prstGeom prst="flowChartTerminator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Виды работы:</a:t>
            </a:r>
          </a:p>
        </p:txBody>
      </p:sp>
      <p:sp>
        <p:nvSpPr>
          <p:cNvPr id="6" name="Прямоугольник: загнутый угол 5">
            <a:extLst>
              <a:ext uri="{FF2B5EF4-FFF2-40B4-BE49-F238E27FC236}">
                <a16:creationId xmlns:a16="http://schemas.microsoft.com/office/drawing/2014/main" id="{E11DC48A-970E-4568-8851-1E2569BDDB7E}"/>
              </a:ext>
            </a:extLst>
          </p:cNvPr>
          <p:cNvSpPr/>
          <p:nvPr/>
        </p:nvSpPr>
        <p:spPr>
          <a:xfrm>
            <a:off x="138896" y="1460826"/>
            <a:ext cx="11458936" cy="512956"/>
          </a:xfrm>
          <a:prstGeom prst="foldedCorner">
            <a:avLst/>
          </a:prstGeom>
          <a:solidFill>
            <a:srgbClr val="7030A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200" b="1" dirty="0">
                <a:solidFill>
                  <a:srgbClr val="92D050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1. Статическая</a:t>
            </a:r>
            <a:r>
              <a:rPr lang="ru-RU" sz="22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 (звенья ОДА фиксированы, движение отсутствует)</a:t>
            </a:r>
          </a:p>
        </p:txBody>
      </p:sp>
      <p:sp>
        <p:nvSpPr>
          <p:cNvPr id="7" name="Прямоугольник: загнутый угол 6">
            <a:extLst>
              <a:ext uri="{FF2B5EF4-FFF2-40B4-BE49-F238E27FC236}">
                <a16:creationId xmlns:a16="http://schemas.microsoft.com/office/drawing/2014/main" id="{0042F5B5-62E0-487A-B933-64006D6A5489}"/>
              </a:ext>
            </a:extLst>
          </p:cNvPr>
          <p:cNvSpPr/>
          <p:nvPr/>
        </p:nvSpPr>
        <p:spPr>
          <a:xfrm>
            <a:off x="138896" y="2051545"/>
            <a:ext cx="11458937" cy="512956"/>
          </a:xfrm>
          <a:prstGeom prst="foldedCorner">
            <a:avLst/>
          </a:prstGeom>
          <a:solidFill>
            <a:srgbClr val="7030A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200" b="1" dirty="0">
                <a:solidFill>
                  <a:srgbClr val="92D050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2. Динамическая </a:t>
            </a:r>
            <a:r>
              <a:rPr lang="ru-RU" sz="22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(звенья ОДА перемещаются относительно друг друга</a:t>
            </a:r>
            <a:r>
              <a:rPr lang="ru-RU" sz="2200" b="1" dirty="0">
                <a:latin typeface="Bahnschrift" panose="020B0502040204020203" pitchFamily="34" charset="0"/>
              </a:rPr>
              <a:t>)</a:t>
            </a:r>
          </a:p>
        </p:txBody>
      </p:sp>
      <p:sp>
        <p:nvSpPr>
          <p:cNvPr id="13" name="Блок-схема: знак завершения 12">
            <a:extLst>
              <a:ext uri="{FF2B5EF4-FFF2-40B4-BE49-F238E27FC236}">
                <a16:creationId xmlns:a16="http://schemas.microsoft.com/office/drawing/2014/main" id="{D6B76F79-4E63-42A1-988D-899782A555BD}"/>
              </a:ext>
            </a:extLst>
          </p:cNvPr>
          <p:cNvSpPr/>
          <p:nvPr/>
        </p:nvSpPr>
        <p:spPr>
          <a:xfrm>
            <a:off x="130018" y="2788249"/>
            <a:ext cx="5584982" cy="512956"/>
          </a:xfrm>
          <a:prstGeom prst="flowChartTerminator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Различают три режима:</a:t>
            </a:r>
          </a:p>
        </p:txBody>
      </p:sp>
      <p:sp>
        <p:nvSpPr>
          <p:cNvPr id="16" name="Блок-схема: процесс 15">
            <a:extLst>
              <a:ext uri="{FF2B5EF4-FFF2-40B4-BE49-F238E27FC236}">
                <a16:creationId xmlns:a16="http://schemas.microsoft.com/office/drawing/2014/main" id="{24773E25-4F09-48A5-BFB7-232C87324A8A}"/>
              </a:ext>
            </a:extLst>
          </p:cNvPr>
          <p:cNvSpPr/>
          <p:nvPr/>
        </p:nvSpPr>
        <p:spPr>
          <a:xfrm>
            <a:off x="138896" y="3429000"/>
            <a:ext cx="11931961" cy="1036075"/>
          </a:xfrm>
          <a:prstGeom prst="flowChartProcess">
            <a:avLst/>
          </a:prstGeom>
          <a:solidFill>
            <a:srgbClr val="7030A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92D050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ИЗОМЕТРИЧЕСКИЙ</a:t>
            </a:r>
            <a:endParaRPr lang="ru-RU" sz="2000" b="1" dirty="0">
              <a:latin typeface="Bahnschrift" panose="020B0502040204020203" pitchFamily="34" charset="0"/>
            </a:endParaRPr>
          </a:p>
          <a:p>
            <a:pPr algn="just"/>
            <a:r>
              <a:rPr lang="ru-RU" sz="2000" b="1" dirty="0">
                <a:latin typeface="Bahnschrift" panose="020B0502040204020203" pitchFamily="34" charset="0"/>
              </a:rPr>
              <a:t>режим мышечного сокращения, при котором момент силы мышцы равен моменту внешней силы (длина мышцы не изменяется). Изометрический режим соответствует статической работе</a:t>
            </a:r>
          </a:p>
        </p:txBody>
      </p:sp>
      <p:sp>
        <p:nvSpPr>
          <p:cNvPr id="20" name="Блок-схема: процесс 19">
            <a:extLst>
              <a:ext uri="{FF2B5EF4-FFF2-40B4-BE49-F238E27FC236}">
                <a16:creationId xmlns:a16="http://schemas.microsoft.com/office/drawing/2014/main" id="{3B22C9D7-FBDC-497E-B583-1C427855916F}"/>
              </a:ext>
            </a:extLst>
          </p:cNvPr>
          <p:cNvSpPr/>
          <p:nvPr/>
        </p:nvSpPr>
        <p:spPr>
          <a:xfrm>
            <a:off x="130018" y="4567514"/>
            <a:ext cx="11931961" cy="1036075"/>
          </a:xfrm>
          <a:prstGeom prst="flowChartProcess">
            <a:avLst/>
          </a:prstGeom>
          <a:solidFill>
            <a:srgbClr val="7030A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92D050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ПРЕОДОЛЕВАЮЩИЙ </a:t>
            </a:r>
            <a:r>
              <a:rPr lang="ru-RU" sz="2000" b="1" dirty="0">
                <a:latin typeface="Bahnschrift" panose="020B0502040204020203" pitchFamily="34" charset="0"/>
              </a:rPr>
              <a:t>(</a:t>
            </a:r>
            <a:r>
              <a:rPr lang="ru-RU" sz="20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концентрический)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режим мышечного сокращения, при котором момент силы мышцы больше момента внешней силы (длина мышцы уменьшается)</a:t>
            </a:r>
          </a:p>
        </p:txBody>
      </p:sp>
      <p:sp>
        <p:nvSpPr>
          <p:cNvPr id="22" name="Блок-схема: процесс 21">
            <a:extLst>
              <a:ext uri="{FF2B5EF4-FFF2-40B4-BE49-F238E27FC236}">
                <a16:creationId xmlns:a16="http://schemas.microsoft.com/office/drawing/2014/main" id="{AF98DB1F-CAF4-409A-9093-82B5F0982BBA}"/>
              </a:ext>
            </a:extLst>
          </p:cNvPr>
          <p:cNvSpPr/>
          <p:nvPr/>
        </p:nvSpPr>
        <p:spPr>
          <a:xfrm>
            <a:off x="130019" y="5731384"/>
            <a:ext cx="11931961" cy="1036075"/>
          </a:xfrm>
          <a:prstGeom prst="flowChartProcess">
            <a:avLst/>
          </a:prstGeom>
          <a:solidFill>
            <a:srgbClr val="7030A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92D050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УСТУПАЮЩИЙ </a:t>
            </a:r>
            <a:r>
              <a:rPr lang="ru-RU" sz="20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(эксцентрический)</a:t>
            </a:r>
          </a:p>
          <a:p>
            <a:pPr algn="just"/>
            <a:r>
              <a:rPr lang="ru-RU" sz="20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режим мышечного сокращения, при котором момент силы мышцы меньше момента внешней силы (длина мышцы увеличивается)</a:t>
            </a:r>
          </a:p>
        </p:txBody>
      </p:sp>
    </p:spTree>
    <p:extLst>
      <p:ext uri="{BB962C8B-B14F-4D97-AF65-F5344CB8AC3E}">
        <p14:creationId xmlns:p14="http://schemas.microsoft.com/office/powerpoint/2010/main" val="40001193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1187</Words>
  <Application>Microsoft Office PowerPoint</Application>
  <PresentationFormat>Широкоэкранный</PresentationFormat>
  <Paragraphs>104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Bahnschrift</vt:lpstr>
      <vt:lpstr>Calibri</vt:lpstr>
      <vt:lpstr>Calibri Light</vt:lpstr>
      <vt:lpstr>Times New Roman</vt:lpstr>
      <vt:lpstr>Тема Office</vt:lpstr>
      <vt:lpstr>Биомеханика опорно-двигательного аппарата человека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Биомеханика опорно-двигательного аппарата человека</dc:title>
  <dc:creator>yurina_anya@inbox.ru</dc:creator>
  <cp:lastModifiedBy>yurina_anya@inbox.ru</cp:lastModifiedBy>
  <cp:revision>6</cp:revision>
  <dcterms:created xsi:type="dcterms:W3CDTF">2024-02-28T14:21:30Z</dcterms:created>
  <dcterms:modified xsi:type="dcterms:W3CDTF">2024-03-26T20:00:27Z</dcterms:modified>
</cp:coreProperties>
</file>