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FF"/>
    <a:srgbClr val="EE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819"/>
  </p:normalViewPr>
  <p:slideViewPr>
    <p:cSldViewPr snapToGrid="0" showGuides="1">
      <p:cViewPr varScale="1">
        <p:scale>
          <a:sx n="100" d="100"/>
          <a:sy n="100" d="100"/>
        </p:scale>
        <p:origin x="904" y="160"/>
      </p:cViewPr>
      <p:guideLst>
        <p:guide orient="horz" pos="2160"/>
        <p:guide pos="1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98C8B-D9BC-E546-9633-97C3359423EB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B75A1-CB28-1142-A692-C200D4CFD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4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8B75A1-CB28-1142-A692-C200D4CFD20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8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8B75A1-CB28-1142-A692-C200D4CFD20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24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64023-5FF9-3758-8136-EA481843F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4C47CA-78B7-9924-C817-3905780B8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4FB8A2-2E9B-28C5-4F99-74C7D052F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185-AD26-6246-B211-FAF036F854F7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DFD003-1ED4-7E12-72A7-72DF8D5D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A3B43F-771A-3DDF-9C86-A740370B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125E-BF13-6E4C-9E34-14B4D3B40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3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8EE39-08E3-EED0-49E0-FABFC9BBE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8AA195-D0E9-F574-E979-D5353F7F7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D6B308-0CE2-33BF-82ED-9C042008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185-AD26-6246-B211-FAF036F854F7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040B36-4357-07BB-D449-1DA538C1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5D6274-4D56-4666-9B21-83994F77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125E-BF13-6E4C-9E34-14B4D3B40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0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36990F-70EC-98E7-71F7-6140C8734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DE83FB-4676-8C36-5452-099692006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21F6B5-DF99-0387-9427-78C4F39D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185-AD26-6246-B211-FAF036F854F7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6BD3D3-147F-2C1C-A967-8BB9E915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FEE20B-D04A-08B1-AE32-1FB52853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125E-BF13-6E4C-9E34-14B4D3B40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7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D43EA-223D-EB21-0770-2AFDEE40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333F2A-5100-1094-53B5-ADA4D32EC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954C4-305F-21AE-3B12-5E155ED8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185-AD26-6246-B211-FAF036F854F7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37DE0A-4FB2-A733-C75D-B670EAB09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CECC7-9192-4C9D-08CC-0F763A1B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125E-BF13-6E4C-9E34-14B4D3B40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8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929FB-D086-4FDD-2647-778A9B66F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168D95-056B-E0A1-034D-49E9EA62B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49766F-D74B-E15B-B7BA-8E9A575C6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185-AD26-6246-B211-FAF036F854F7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F69DE1-7485-A41B-77CC-17D164F2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586459-269F-3E5B-4063-0B988281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125E-BF13-6E4C-9E34-14B4D3B40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63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36C30-D92D-3C94-3A78-A42CAD899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DFB22-3BA7-18E7-CA08-F155E7173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3541B0-290E-03C2-9140-D75E74B6C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0ECB8C-A4CE-F25E-FF3B-DBF4AD9D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185-AD26-6246-B211-FAF036F854F7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AA3107-CA87-BB1A-F997-E673FF4B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D8EBCF-88A3-1A5D-293C-F7666628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125E-BF13-6E4C-9E34-14B4D3B40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9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F5023-0D41-F7BE-0F54-CFD6CA32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2E1AC7-B064-AFD8-93A9-1153BA3E0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461F1A-834A-4634-AE8C-E4448D326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7E7A05-8356-30BF-5F51-AB7A0B858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2E8883-B732-1DD3-C383-DF78879B0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D601D2-6FD5-AD62-A9BE-FA446140F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185-AD26-6246-B211-FAF036F854F7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06314A-7612-A358-255C-479D4B975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78299B-9CE0-4CBC-3136-A35C1FFA2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125E-BF13-6E4C-9E34-14B4D3B40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7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0AE0B-3078-3128-A9D6-FF2350BB8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96233B-D863-B387-8DA8-37123905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185-AD26-6246-B211-FAF036F854F7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DFD5C7-4E86-8B9E-F60C-A5F9F3570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F61D5A-1AEE-9DAC-8F9C-22E14C86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125E-BF13-6E4C-9E34-14B4D3B40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8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1ED8C0-9447-2F3F-B471-07ED0B915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185-AD26-6246-B211-FAF036F854F7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3F911DA-2905-DC86-93E9-1557D523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013C0C-F38C-686C-9606-E17022B44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125E-BF13-6E4C-9E34-14B4D3B40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5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B2493-2A1D-305F-D098-1E3754E3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4A1AED-5CE5-0D17-9731-AB34C2882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2A58E4-4E11-38EE-4E90-39777F01C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DA3A0E-C89B-7178-7C10-221CC802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185-AD26-6246-B211-FAF036F854F7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B0170-3419-80EB-1C97-930E1669F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9D0E9-3D49-39C0-F853-2F2EB1B5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125E-BF13-6E4C-9E34-14B4D3B40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63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57A7B-11C5-FF98-A6A1-A2A486258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A468C7-DB28-726F-AB4F-F7F18C1860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8F1766-7ED2-EC51-D61F-A111F4BC9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FE285-12E3-137B-72D9-1D96A98A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185-AD26-6246-B211-FAF036F854F7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2646D4-114F-8EBE-C4CB-87D120D84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237E14-E1CB-97E8-2B02-F56A9B7A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125E-BF13-6E4C-9E34-14B4D3B40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1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92263-C7A9-5C16-F24B-E958B031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2C4A10-A152-FAE4-380D-0A589A5CD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7E56EB-7F94-4FEA-625F-B579AFEFA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48185-AD26-6246-B211-FAF036F854F7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C4C93F-BBCF-1065-1420-AEB95CA63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D045BC-96F2-B744-40F0-79F0DB429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125E-BF13-6E4C-9E34-14B4D3B40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45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5E6AB54A-3BD6-219B-5A86-344ECE2622BC}"/>
              </a:ext>
            </a:extLst>
          </p:cNvPr>
          <p:cNvSpPr/>
          <p:nvPr/>
        </p:nvSpPr>
        <p:spPr>
          <a:xfrm>
            <a:off x="1773238" y="2156999"/>
            <a:ext cx="8420881" cy="1142172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A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DA3F4-0AB6-7D54-73E6-7369CB812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678" y="796840"/>
            <a:ext cx="9144000" cy="2387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Механические аспекты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двигательнои</a:t>
            </a:r>
            <a:r>
              <a:rPr lang="ru-RU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деятельности в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художественнои</a:t>
            </a:r>
            <a:r>
              <a:rPr lang="ru-RU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гимнастике</a:t>
            </a:r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640254-2654-8A8D-90FF-26242E820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220" y="3684502"/>
            <a:ext cx="10755086" cy="2175963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Выполнила студентка группы 201АФК (б)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Тишкова Марина </a:t>
            </a:r>
          </a:p>
          <a:p>
            <a:pPr algn="l"/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Руководители: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Лущик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Ирина Владимировна,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к.п.н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., доцент кафедры теории и технологий физической культуры и спорта</a:t>
            </a:r>
          </a:p>
          <a:p>
            <a:pPr algn="l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Абдрахманова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Ирина Владимировна,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к.п.н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., доцент кафедры теории и технологий физической культуры и спорта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A56F184E-9985-4A0A-194C-EB79376BF26B}"/>
              </a:ext>
            </a:extLst>
          </p:cNvPr>
          <p:cNvSpPr txBox="1">
            <a:spLocks/>
          </p:cNvSpPr>
          <p:nvPr/>
        </p:nvSpPr>
        <p:spPr>
          <a:xfrm>
            <a:off x="718457" y="372978"/>
            <a:ext cx="1075508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«Волгоградская государственная академия физической культуры»</a:t>
            </a:r>
          </a:p>
        </p:txBody>
      </p:sp>
    </p:spTree>
    <p:extLst>
      <p:ext uri="{BB962C8B-B14F-4D97-AF65-F5344CB8AC3E}">
        <p14:creationId xmlns:p14="http://schemas.microsoft.com/office/powerpoint/2010/main" val="307412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C22D4F97-DD60-2A09-E067-ACC8CAE1D17E}"/>
              </a:ext>
            </a:extLst>
          </p:cNvPr>
          <p:cNvSpPr/>
          <p:nvPr/>
        </p:nvSpPr>
        <p:spPr>
          <a:xfrm>
            <a:off x="4632580" y="4609239"/>
            <a:ext cx="7488437" cy="9321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7A43E3B9-8C2E-C21E-0534-5DBE0259CD41}"/>
              </a:ext>
            </a:extLst>
          </p:cNvPr>
          <p:cNvSpPr/>
          <p:nvPr/>
        </p:nvSpPr>
        <p:spPr>
          <a:xfrm>
            <a:off x="4734752" y="3327418"/>
            <a:ext cx="5817701" cy="723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F186984-F109-1DEE-173B-74DA4EDD859C}"/>
              </a:ext>
            </a:extLst>
          </p:cNvPr>
          <p:cNvSpPr/>
          <p:nvPr/>
        </p:nvSpPr>
        <p:spPr>
          <a:xfrm>
            <a:off x="7151489" y="1297435"/>
            <a:ext cx="2254271" cy="5207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2D410042-E304-DBB7-4719-F874023371D8}"/>
              </a:ext>
            </a:extLst>
          </p:cNvPr>
          <p:cNvSpPr/>
          <p:nvPr/>
        </p:nvSpPr>
        <p:spPr>
          <a:xfrm>
            <a:off x="7151489" y="1908731"/>
            <a:ext cx="3041474" cy="5207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655BEDC5-CEA5-2DBB-7D40-5A7726343DEA}"/>
              </a:ext>
            </a:extLst>
          </p:cNvPr>
          <p:cNvSpPr/>
          <p:nvPr/>
        </p:nvSpPr>
        <p:spPr>
          <a:xfrm>
            <a:off x="300038" y="1297435"/>
            <a:ext cx="5230919" cy="400110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58B92-BCF2-9220-0ECA-DDD43159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71" y="250370"/>
            <a:ext cx="11513458" cy="829181"/>
          </a:xfrm>
        </p:spPr>
        <p:txBody>
          <a:bodyPr>
            <a:normAutofit/>
          </a:bodyPr>
          <a:lstStyle/>
          <a:p>
            <a:r>
              <a:rPr lang="ru-RU" sz="3200" b="1" u="none" strike="noStrike" dirty="0">
                <a:solidFill>
                  <a:srgbClr val="007A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Особенности техники выполнения поворотов</a:t>
            </a:r>
            <a:endParaRPr lang="ru-RU" sz="3200" b="1" dirty="0">
              <a:solidFill>
                <a:srgbClr val="007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D5D8E1-284B-5FED-9508-4A288D2A4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861666"/>
            <a:ext cx="11513458" cy="4357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выполнении поворотов тело гимнастки совершает вращательное движение вокруг некоторой оси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359A0D-8EF7-20A6-7431-2210C2054A94}"/>
              </a:ext>
            </a:extLst>
          </p:cNvPr>
          <p:cNvSpPr txBox="1"/>
          <p:nvPr/>
        </p:nvSpPr>
        <p:spPr>
          <a:xfrm>
            <a:off x="300038" y="1297435"/>
            <a:ext cx="523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Кинематические характеристики поворотов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431CE-80A4-23D5-5F46-3F58D83CC0D4}"/>
              </a:ext>
            </a:extLst>
          </p:cNvPr>
          <p:cNvSpPr txBox="1"/>
          <p:nvPr/>
        </p:nvSpPr>
        <p:spPr>
          <a:xfrm>
            <a:off x="7151489" y="1297435"/>
            <a:ext cx="2254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Угловая скорость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23AFE4-EE76-44E6-3DB7-E98EE3DFB9C7}"/>
              </a:ext>
            </a:extLst>
          </p:cNvPr>
          <p:cNvSpPr txBox="1"/>
          <p:nvPr/>
        </p:nvSpPr>
        <p:spPr>
          <a:xfrm>
            <a:off x="7151489" y="1915429"/>
            <a:ext cx="3041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Угловое ускорение тела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7811032-D68A-04A2-EDDC-434034D8F595}"/>
              </a:ext>
            </a:extLst>
          </p:cNvPr>
          <p:cNvCxnSpPr>
            <a:stCxn id="4" idx="3"/>
            <a:endCxn id="6" idx="1"/>
          </p:cNvCxnSpPr>
          <p:nvPr/>
        </p:nvCxnSpPr>
        <p:spPr>
          <a:xfrm>
            <a:off x="5530957" y="1482101"/>
            <a:ext cx="1620532" cy="63338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5BB4712-13D2-CCBD-576A-EE01EEF907B8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5530957" y="1482101"/>
            <a:ext cx="1620532" cy="1538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787E7C90-678A-CCFE-919E-0316BD6A2684}"/>
              </a:ext>
            </a:extLst>
          </p:cNvPr>
          <p:cNvSpPr/>
          <p:nvPr/>
        </p:nvSpPr>
        <p:spPr>
          <a:xfrm>
            <a:off x="1668475" y="4640497"/>
            <a:ext cx="2361057" cy="723331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6051F18-AF01-9463-F630-30B1A54350F1}"/>
              </a:ext>
            </a:extLst>
          </p:cNvPr>
          <p:cNvCxnSpPr>
            <a:cxnSpLocks/>
          </p:cNvCxnSpPr>
          <p:nvPr/>
        </p:nvCxnSpPr>
        <p:spPr>
          <a:xfrm>
            <a:off x="810269" y="2984684"/>
            <a:ext cx="0" cy="2053264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4E34C46-A3DC-C70F-2067-84DF98774C2A}"/>
              </a:ext>
            </a:extLst>
          </p:cNvPr>
          <p:cNvSpPr txBox="1"/>
          <p:nvPr/>
        </p:nvSpPr>
        <p:spPr>
          <a:xfrm>
            <a:off x="1694232" y="4756181"/>
            <a:ext cx="239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Сила тяжести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7B7C91F-22BA-2083-B6FA-B99B28F3BE41}"/>
              </a:ext>
            </a:extLst>
          </p:cNvPr>
          <p:cNvCxnSpPr>
            <a:cxnSpLocks/>
          </p:cNvCxnSpPr>
          <p:nvPr/>
        </p:nvCxnSpPr>
        <p:spPr>
          <a:xfrm>
            <a:off x="810270" y="3677621"/>
            <a:ext cx="84583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3120231-475E-8289-01E1-BF684B4949C5}"/>
              </a:ext>
            </a:extLst>
          </p:cNvPr>
          <p:cNvSpPr txBox="1"/>
          <p:nvPr/>
        </p:nvSpPr>
        <p:spPr>
          <a:xfrm>
            <a:off x="331228" y="2525381"/>
            <a:ext cx="4793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Силы, действующие на гимнастку</a:t>
            </a: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97EF20A2-A95E-ED12-225B-57D606ABE718}"/>
              </a:ext>
            </a:extLst>
          </p:cNvPr>
          <p:cNvSpPr/>
          <p:nvPr/>
        </p:nvSpPr>
        <p:spPr>
          <a:xfrm>
            <a:off x="1649920" y="3250785"/>
            <a:ext cx="2361057" cy="723331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048BC8-C074-1CB2-2E10-BD93DADB22B6}"/>
              </a:ext>
            </a:extLst>
          </p:cNvPr>
          <p:cNvSpPr txBox="1"/>
          <p:nvPr/>
        </p:nvSpPr>
        <p:spPr>
          <a:xfrm>
            <a:off x="1656106" y="3219752"/>
            <a:ext cx="234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Реакция опоры 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69BD12A-0D92-0CF9-C295-4CD68331D179}"/>
              </a:ext>
            </a:extLst>
          </p:cNvPr>
          <p:cNvCxnSpPr>
            <a:cxnSpLocks/>
          </p:cNvCxnSpPr>
          <p:nvPr/>
        </p:nvCxnSpPr>
        <p:spPr>
          <a:xfrm>
            <a:off x="810269" y="5037948"/>
            <a:ext cx="84583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61FB940-B18D-C99E-32FE-A19D78BDF56D}"/>
              </a:ext>
            </a:extLst>
          </p:cNvPr>
          <p:cNvSpPr txBox="1"/>
          <p:nvPr/>
        </p:nvSpPr>
        <p:spPr>
          <a:xfrm>
            <a:off x="4710012" y="3339724"/>
            <a:ext cx="5817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u="none" strike="noStrike" dirty="0">
                <a:solidFill>
                  <a:srgbClr val="007A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рассмотрении поворотов целесообразно представить в виде суммы сил:</a:t>
            </a:r>
            <a:endParaRPr lang="ru-RU" dirty="0">
              <a:solidFill>
                <a:srgbClr val="007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8A3E7815-2566-048B-7D69-4861C1FF1DC2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4004792" y="3658733"/>
            <a:ext cx="705220" cy="415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13C6B4C-FC56-34CF-0B6D-D2731FF20BA9}"/>
              </a:ext>
            </a:extLst>
          </p:cNvPr>
          <p:cNvSpPr txBox="1"/>
          <p:nvPr/>
        </p:nvSpPr>
        <p:spPr>
          <a:xfrm>
            <a:off x="7251679" y="4606276"/>
            <a:ext cx="48693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Open Sans" panose="020B0606030504020204" pitchFamily="34" charset="0"/>
              </a:rPr>
              <a:t>Г</a:t>
            </a:r>
            <a:r>
              <a:rPr lang="ru-RU" b="1" i="0" u="none" strike="noStrike" dirty="0">
                <a:effectLst/>
                <a:latin typeface="Open Sans" panose="020B0606030504020204" pitchFamily="34" charset="0"/>
              </a:rPr>
              <a:t>оризонтальных</a:t>
            </a:r>
            <a:r>
              <a:rPr lang="ru-RU" b="0" i="0" u="none" strike="noStrike" dirty="0">
                <a:effectLst/>
                <a:latin typeface="Open Sans" panose="020B0606030504020204" pitchFamily="34" charset="0"/>
              </a:rPr>
              <a:t> (сил трения), образующих пары сил, препятствующих вращению</a:t>
            </a:r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4C2FF8-C5CD-85CE-61F6-C0CF9572A1C2}"/>
              </a:ext>
            </a:extLst>
          </p:cNvPr>
          <p:cNvSpPr txBox="1"/>
          <p:nvPr/>
        </p:nvSpPr>
        <p:spPr>
          <a:xfrm>
            <a:off x="4636687" y="4606276"/>
            <a:ext cx="22086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Open Sans" panose="020B0606030504020204" pitchFamily="34" charset="0"/>
              </a:rPr>
              <a:t>В</a:t>
            </a:r>
            <a:r>
              <a:rPr lang="ru-RU" b="1" i="0" u="none" strike="noStrike" dirty="0">
                <a:effectLst/>
                <a:latin typeface="Open Sans" panose="020B0606030504020204" pitchFamily="34" charset="0"/>
              </a:rPr>
              <a:t>ертикальной</a:t>
            </a:r>
            <a:r>
              <a:rPr lang="ru-RU" b="0" i="0" u="none" strike="noStrike" dirty="0"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u="none" strike="noStrike" dirty="0">
                <a:effectLst/>
                <a:latin typeface="Open Sans" panose="020B0606030504020204" pitchFamily="34" charset="0"/>
              </a:rPr>
              <a:t>(нормальной реакции)</a:t>
            </a:r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529C6D-C74E-DC42-16A0-82C891241E2A}"/>
              </a:ext>
            </a:extLst>
          </p:cNvPr>
          <p:cNvSpPr txBox="1"/>
          <p:nvPr/>
        </p:nvSpPr>
        <p:spPr>
          <a:xfrm>
            <a:off x="6644524" y="472540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6673BD9C-12F3-088B-0FEA-780AE5DBD74C}"/>
              </a:ext>
            </a:extLst>
          </p:cNvPr>
          <p:cNvCxnSpPr>
            <a:cxnSpLocks/>
          </p:cNvCxnSpPr>
          <p:nvPr/>
        </p:nvCxnSpPr>
        <p:spPr>
          <a:xfrm flipH="1">
            <a:off x="5798625" y="4075401"/>
            <a:ext cx="845899" cy="41695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9417804C-B462-7733-9F9A-694A00A3C053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8161460" y="4042489"/>
            <a:ext cx="1524898" cy="56378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E9BC971-08E3-B637-2AE0-C39983132A47}"/>
              </a:ext>
            </a:extLst>
          </p:cNvPr>
          <p:cNvSpPr txBox="1"/>
          <p:nvPr/>
        </p:nvSpPr>
        <p:spPr>
          <a:xfrm>
            <a:off x="412255" y="5999911"/>
            <a:ext cx="114807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u="none" strike="noStrike" dirty="0">
                <a:solidFill>
                  <a:srgbClr val="007AFF"/>
                </a:solidFill>
                <a:effectLst/>
                <a:latin typeface="Open Sans" panose="020B0606030504020204" pitchFamily="34" charset="0"/>
              </a:rPr>
              <a:t>При обсуждении технических возможностей поворотов, выполняемых в художественной гимнастике, </a:t>
            </a:r>
            <a:r>
              <a:rPr lang="ru-RU" b="1" u="none" strike="noStrike" dirty="0">
                <a:solidFill>
                  <a:srgbClr val="007AFF"/>
                </a:solidFill>
                <a:effectLst/>
                <a:latin typeface="Open Sans" panose="020B0606030504020204" pitchFamily="34" charset="0"/>
              </a:rPr>
              <a:t>силами сопротивления воздуха можно пренебречь</a:t>
            </a:r>
            <a:r>
              <a:rPr lang="ru-RU" b="0" u="none" strike="noStrike" dirty="0">
                <a:solidFill>
                  <a:srgbClr val="007AFF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ctr"/>
            <a:br>
              <a:rPr lang="ru-RU" dirty="0">
                <a:solidFill>
                  <a:srgbClr val="007AFF"/>
                </a:solidFill>
              </a:rPr>
            </a:br>
            <a:endParaRPr lang="ru-RU" dirty="0">
              <a:solidFill>
                <a:srgbClr val="007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2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Топ 5 самых красивых элементов художественной гимнастики">
            <a:extLst>
              <a:ext uri="{FF2B5EF4-FFF2-40B4-BE49-F238E27FC236}">
                <a16:creationId xmlns:a16="http://schemas.microsoft.com/office/drawing/2014/main" id="{46E55D9C-BA81-77F1-6EF2-3EBBBEE5D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08" y="1185329"/>
            <a:ext cx="3265702" cy="441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74217ACB-C748-ECE9-B137-19E0603569C6}"/>
              </a:ext>
            </a:extLst>
          </p:cNvPr>
          <p:cNvSpPr/>
          <p:nvPr/>
        </p:nvSpPr>
        <p:spPr>
          <a:xfrm>
            <a:off x="1317028" y="3084166"/>
            <a:ext cx="6461997" cy="1140114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58B92-BCF2-9220-0ECA-DDD43159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37670"/>
            <a:ext cx="11513458" cy="82918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приемы для обучения поворотам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E9F2C61A-9568-9280-639F-9E354D84ED9F}"/>
              </a:ext>
            </a:extLst>
          </p:cNvPr>
          <p:cNvSpPr/>
          <p:nvPr/>
        </p:nvSpPr>
        <p:spPr>
          <a:xfrm>
            <a:off x="1317029" y="1066851"/>
            <a:ext cx="6461997" cy="1596836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30E9ECC-23A0-54ED-A97D-259371C39570}"/>
              </a:ext>
            </a:extLst>
          </p:cNvPr>
          <p:cNvSpPr/>
          <p:nvPr/>
        </p:nvSpPr>
        <p:spPr>
          <a:xfrm>
            <a:off x="378504" y="1139474"/>
            <a:ext cx="772732" cy="7727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88BAD7-EF31-63D5-EFDC-B74C3F23492F}"/>
              </a:ext>
            </a:extLst>
          </p:cNvPr>
          <p:cNvSpPr txBox="1"/>
          <p:nvPr/>
        </p:nvSpPr>
        <p:spPr>
          <a:xfrm>
            <a:off x="544297" y="1185329"/>
            <a:ext cx="4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C7F1D72-76F4-678E-F21D-1FAC5D35C41D}"/>
              </a:ext>
            </a:extLst>
          </p:cNvPr>
          <p:cNvSpPr/>
          <p:nvPr/>
        </p:nvSpPr>
        <p:spPr>
          <a:xfrm>
            <a:off x="378504" y="3228200"/>
            <a:ext cx="772732" cy="7727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425B21-5CBD-42EF-25AB-A2885F50D9C7}"/>
              </a:ext>
            </a:extLst>
          </p:cNvPr>
          <p:cNvSpPr txBox="1"/>
          <p:nvPr/>
        </p:nvSpPr>
        <p:spPr>
          <a:xfrm>
            <a:off x="544298" y="3279495"/>
            <a:ext cx="4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785304B-BE5A-D83E-EE2A-CF952B2679CB}"/>
              </a:ext>
            </a:extLst>
          </p:cNvPr>
          <p:cNvSpPr/>
          <p:nvPr/>
        </p:nvSpPr>
        <p:spPr>
          <a:xfrm>
            <a:off x="378504" y="5018081"/>
            <a:ext cx="772732" cy="7727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730F6A-260C-7186-1AAF-92E86302A11F}"/>
              </a:ext>
            </a:extLst>
          </p:cNvPr>
          <p:cNvSpPr txBox="1"/>
          <p:nvPr/>
        </p:nvSpPr>
        <p:spPr>
          <a:xfrm>
            <a:off x="544297" y="5063936"/>
            <a:ext cx="4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A6552B-437A-4A5F-6FC8-B9A6FAD80100}"/>
              </a:ext>
            </a:extLst>
          </p:cNvPr>
          <p:cNvSpPr txBox="1"/>
          <p:nvPr/>
        </p:nvSpPr>
        <p:spPr>
          <a:xfrm>
            <a:off x="1317029" y="1066851"/>
            <a:ext cx="6461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Уменьшение силы трения, пропорциональной нормальной реакции, в начале движения за счет </a:t>
            </a:r>
            <a:r>
              <a:rPr lang="ru-RU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вскока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со всей стопы на </a:t>
            </a:r>
            <a:r>
              <a:rPr lang="ru-RU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полупальцы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В этом случае </a:t>
            </a:r>
            <a:r>
              <a:rPr lang="ru-RU" sz="1600" b="1" i="0" u="sng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центр масс системы приобретает ускорение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направленное по вертикали, и нормальная составляющая реакции уменьшается на величину, равную произведению массы тела на ускорение центра масс.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B18AAB-734A-940E-9C2D-87A6E03B91F6}"/>
              </a:ext>
            </a:extLst>
          </p:cNvPr>
          <p:cNvSpPr txBox="1"/>
          <p:nvPr/>
        </p:nvSpPr>
        <p:spPr>
          <a:xfrm>
            <a:off x="1317028" y="3084166"/>
            <a:ext cx="63427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прочих равных условиях, большее приращение угловой скорости получит </a:t>
            </a:r>
            <a:r>
              <a:rPr lang="ru-RU" sz="1600" b="1" i="0" u="sng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тело с меньшим моментом инерции относительно оси вращения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Уменьшение момента инерции производится за счет приближения конечностей  к туловищу.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E1397E5C-0973-316B-F682-F0FA8D88C24A}"/>
              </a:ext>
            </a:extLst>
          </p:cNvPr>
          <p:cNvSpPr/>
          <p:nvPr/>
        </p:nvSpPr>
        <p:spPr>
          <a:xfrm>
            <a:off x="1317027" y="4928037"/>
            <a:ext cx="6461997" cy="1044644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5BA996-6159-BC53-56B3-68CCD8643649}"/>
              </a:ext>
            </a:extLst>
          </p:cNvPr>
          <p:cNvSpPr txBox="1"/>
          <p:nvPr/>
        </p:nvSpPr>
        <p:spPr>
          <a:xfrm>
            <a:off x="1317027" y="4911750"/>
            <a:ext cx="64619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величение начального момента количества движения приводящее к более быстрым поворотам, может быть реализовано за счет взмахов конечностей с последующей их остановкой относительно тела.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59B0FFB0-0E3A-7A80-5F43-19E129301732}"/>
              </a:ext>
            </a:extLst>
          </p:cNvPr>
          <p:cNvSpPr/>
          <p:nvPr/>
        </p:nvSpPr>
        <p:spPr>
          <a:xfrm>
            <a:off x="8009499" y="5342320"/>
            <a:ext cx="3573520" cy="3679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D46329-9ECD-EA0C-F1A8-F0BF9D8B6C13}"/>
              </a:ext>
            </a:extLst>
          </p:cNvPr>
          <p:cNvSpPr txBox="1"/>
          <p:nvPr/>
        </p:nvSpPr>
        <p:spPr>
          <a:xfrm>
            <a:off x="8163408" y="538059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u="none" strike="noStrike" dirty="0">
                <a:solidFill>
                  <a:srgbClr val="007A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Пример приближения конечности к туловищу</a:t>
            </a:r>
            <a:endParaRPr lang="ru-RU" sz="1200" dirty="0">
              <a:solidFill>
                <a:srgbClr val="007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30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6C07D3E2-3F81-43B5-5427-90593BFBF47A}"/>
              </a:ext>
            </a:extLst>
          </p:cNvPr>
          <p:cNvSpPr/>
          <p:nvPr/>
        </p:nvSpPr>
        <p:spPr>
          <a:xfrm>
            <a:off x="3674911" y="5113170"/>
            <a:ext cx="6095999" cy="11855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80E13F88-79BD-9E23-64B5-AAACFC21570E}"/>
              </a:ext>
            </a:extLst>
          </p:cNvPr>
          <p:cNvSpPr/>
          <p:nvPr/>
        </p:nvSpPr>
        <p:spPr>
          <a:xfrm>
            <a:off x="3674912" y="3904639"/>
            <a:ext cx="5634186" cy="723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1ECAEE3-29F3-2574-1149-965DCA7DB6FD}"/>
              </a:ext>
            </a:extLst>
          </p:cNvPr>
          <p:cNvSpPr/>
          <p:nvPr/>
        </p:nvSpPr>
        <p:spPr>
          <a:xfrm>
            <a:off x="3643609" y="1837995"/>
            <a:ext cx="6095999" cy="1603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2A2D9409-F54E-A44B-F90A-91B1CDE6745B}"/>
              </a:ext>
            </a:extLst>
          </p:cNvPr>
          <p:cNvSpPr/>
          <p:nvPr/>
        </p:nvSpPr>
        <p:spPr>
          <a:xfrm>
            <a:off x="300038" y="973931"/>
            <a:ext cx="11513458" cy="6008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58B92-BCF2-9220-0ECA-DDD43159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37670"/>
            <a:ext cx="11513458" cy="829181"/>
          </a:xfrm>
        </p:spPr>
        <p:txBody>
          <a:bodyPr>
            <a:normAutofit/>
          </a:bodyPr>
          <a:lstStyle/>
          <a:p>
            <a:r>
              <a:rPr lang="ru-RU" sz="3200" b="1" u="none" strike="noStrike" dirty="0">
                <a:solidFill>
                  <a:srgbClr val="007A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Особенности техники выполнения прыжков</a:t>
            </a:r>
            <a:endParaRPr lang="ru-RU" sz="3200" b="1" dirty="0">
              <a:solidFill>
                <a:srgbClr val="007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D5D8E1-284B-5FED-9508-4A288D2A4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973931"/>
            <a:ext cx="11513458" cy="8291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Прыжки в художественной гимнастике разнообразны по форме и по сложности их исполнения. Развитие прыгучести с раннего возраста является одной из задач тренеров преподавателей групп начальной подготовки. 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74023B90-9E13-8EA0-FC6A-FB17008D46E9}"/>
              </a:ext>
            </a:extLst>
          </p:cNvPr>
          <p:cNvSpPr/>
          <p:nvPr/>
        </p:nvSpPr>
        <p:spPr>
          <a:xfrm>
            <a:off x="977542" y="2877600"/>
            <a:ext cx="2361057" cy="723331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D8465CB7-5978-8B37-6782-C45E5C5744B5}"/>
              </a:ext>
            </a:extLst>
          </p:cNvPr>
          <p:cNvSpPr/>
          <p:nvPr/>
        </p:nvSpPr>
        <p:spPr>
          <a:xfrm>
            <a:off x="997866" y="5113170"/>
            <a:ext cx="2361057" cy="723331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7198B40-2113-4D3F-8C1C-9A30C8102991}"/>
              </a:ext>
            </a:extLst>
          </p:cNvPr>
          <p:cNvCxnSpPr>
            <a:cxnSpLocks/>
          </p:cNvCxnSpPr>
          <p:nvPr/>
        </p:nvCxnSpPr>
        <p:spPr>
          <a:xfrm>
            <a:off x="672531" y="1640423"/>
            <a:ext cx="0" cy="390947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6ACA32-DBEE-253D-A718-4C6A623C6759}"/>
              </a:ext>
            </a:extLst>
          </p:cNvPr>
          <p:cNvSpPr txBox="1"/>
          <p:nvPr/>
        </p:nvSpPr>
        <p:spPr>
          <a:xfrm>
            <a:off x="997866" y="297537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Отталкивание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97053F-19FD-6855-D9BA-8BACDA810562}"/>
              </a:ext>
            </a:extLst>
          </p:cNvPr>
          <p:cNvSpPr txBox="1"/>
          <p:nvPr/>
        </p:nvSpPr>
        <p:spPr>
          <a:xfrm>
            <a:off x="1060940" y="5232454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Приземление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C97E0C2-6E8A-425B-4DE1-C3D87BA25822}"/>
              </a:ext>
            </a:extLst>
          </p:cNvPr>
          <p:cNvCxnSpPr>
            <a:cxnSpLocks/>
          </p:cNvCxnSpPr>
          <p:nvPr/>
        </p:nvCxnSpPr>
        <p:spPr>
          <a:xfrm>
            <a:off x="698289" y="3244032"/>
            <a:ext cx="305011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9BED6067-2BA7-F94B-ED85-BD380D027E9B}"/>
              </a:ext>
            </a:extLst>
          </p:cNvPr>
          <p:cNvSpPr/>
          <p:nvPr/>
        </p:nvSpPr>
        <p:spPr>
          <a:xfrm>
            <a:off x="1008844" y="3934681"/>
            <a:ext cx="2361057" cy="943280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681D6B-3208-F157-2074-28901ED7DAF1}"/>
              </a:ext>
            </a:extLst>
          </p:cNvPr>
          <p:cNvSpPr txBox="1"/>
          <p:nvPr/>
        </p:nvSpPr>
        <p:spPr>
          <a:xfrm>
            <a:off x="1041042" y="3983735"/>
            <a:ext cx="2339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Свободное движение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5AAFFC5-E09F-5852-B26D-03D3CDFCC453}"/>
              </a:ext>
            </a:extLst>
          </p:cNvPr>
          <p:cNvCxnSpPr>
            <a:cxnSpLocks/>
          </p:cNvCxnSpPr>
          <p:nvPr/>
        </p:nvCxnSpPr>
        <p:spPr>
          <a:xfrm>
            <a:off x="692856" y="4304028"/>
            <a:ext cx="305011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B9CD636-B8D6-23EE-5864-B469AF7BC757}"/>
              </a:ext>
            </a:extLst>
          </p:cNvPr>
          <p:cNvCxnSpPr>
            <a:cxnSpLocks/>
          </p:cNvCxnSpPr>
          <p:nvPr/>
        </p:nvCxnSpPr>
        <p:spPr>
          <a:xfrm>
            <a:off x="692855" y="5525586"/>
            <a:ext cx="305011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B1F80EA-1248-698F-EF78-A5550E6DBC72}"/>
              </a:ext>
            </a:extLst>
          </p:cNvPr>
          <p:cNvSpPr txBox="1"/>
          <p:nvPr/>
        </p:nvSpPr>
        <p:spPr>
          <a:xfrm>
            <a:off x="3643609" y="1837995"/>
            <a:ext cx="6096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1600" b="0" i="0" u="none" strike="noStrike" dirty="0">
                <a:solidFill>
                  <a:srgbClr val="007A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ентр масс гимнастки приобретает скорость, направление которой определяется способами отталкивания. Дальнейшее перемещение гимнастки происходит в соответствии с теоремой о движении центра масс </a:t>
            </a:r>
            <a:r>
              <a:rPr lang="ru-RU" sz="1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(центр масс механической системы движется как материальная точка, с массой, равной массе системы, и на которую действуют все внешние силы системы)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6806F8D-9EC4-0BAB-39F3-8FD9083EA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973"/>
          <a:stretch/>
        </p:blipFill>
        <p:spPr>
          <a:xfrm>
            <a:off x="9929473" y="1777586"/>
            <a:ext cx="892851" cy="10044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CE1DD34-9BC5-A3FD-BF41-39F4AB7E4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81"/>
          <a:stretch/>
        </p:blipFill>
        <p:spPr>
          <a:xfrm>
            <a:off x="10149977" y="2569063"/>
            <a:ext cx="1667779" cy="1004400"/>
          </a:xfrm>
          <a:prstGeom prst="rect">
            <a:avLst/>
          </a:prstGeom>
        </p:spPr>
      </p:pic>
      <p:cxnSp>
        <p:nvCxnSpPr>
          <p:cNvPr id="26" name="Соединительная линия уступом 25">
            <a:extLst>
              <a:ext uri="{FF2B5EF4-FFF2-40B4-BE49-F238E27FC236}">
                <a16:creationId xmlns:a16="http://schemas.microsoft.com/office/drawing/2014/main" id="{E575CFD2-C79B-B3A4-38EA-DCB8F497B40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953053" y="2033722"/>
            <a:ext cx="554872" cy="39902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27C8B92-B9B6-56E6-A7A1-2FD6BBB34FEE}"/>
              </a:ext>
            </a:extLst>
          </p:cNvPr>
          <p:cNvSpPr txBox="1"/>
          <p:nvPr/>
        </p:nvSpPr>
        <p:spPr>
          <a:xfrm>
            <a:off x="3663933" y="3947336"/>
            <a:ext cx="5746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b="0" i="0" u="none" strike="noStrike" dirty="0">
                <a:solidFill>
                  <a:srgbClr val="007A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 тело гимнастки действует только сила тяжести (при пренебрежении силами сопротивления)</a:t>
            </a:r>
            <a:endParaRPr lang="ru-RU" dirty="0">
              <a:solidFill>
                <a:srgbClr val="007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F45032-0D33-DAA4-AEC3-F7F5E95384A6}"/>
              </a:ext>
            </a:extLst>
          </p:cNvPr>
          <p:cNvSpPr txBox="1"/>
          <p:nvPr/>
        </p:nvSpPr>
        <p:spPr>
          <a:xfrm>
            <a:off x="3663932" y="5141330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b="0" i="0" u="none" strike="noStrike" dirty="0">
                <a:solidFill>
                  <a:srgbClr val="007A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роцесс амортизации (смягчения) ударных воздействий обеспечивается исключительно работой тела спортсменки. У людей, знакомых с началами теории удара, вызывает обоснованные опасения</a:t>
            </a:r>
            <a:endParaRPr lang="ru-RU" sz="1600" dirty="0">
              <a:solidFill>
                <a:srgbClr val="007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F61F42DD-AC8F-81E6-CDE2-41F37F90EBB1}"/>
              </a:ext>
            </a:extLst>
          </p:cNvPr>
          <p:cNvCxnSpPr>
            <a:stCxn id="8" idx="3"/>
            <a:endCxn id="19" idx="1"/>
          </p:cNvCxnSpPr>
          <p:nvPr/>
        </p:nvCxnSpPr>
        <p:spPr>
          <a:xfrm flipV="1">
            <a:off x="3336968" y="2592048"/>
            <a:ext cx="306641" cy="61416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A99445D4-0FD8-9814-59C2-AB1B11F53E63}"/>
              </a:ext>
            </a:extLst>
          </p:cNvPr>
          <p:cNvCxnSpPr>
            <a:stCxn id="6" idx="3"/>
            <a:endCxn id="35" idx="1"/>
          </p:cNvCxnSpPr>
          <p:nvPr/>
        </p:nvCxnSpPr>
        <p:spPr>
          <a:xfrm>
            <a:off x="3358923" y="5474836"/>
            <a:ext cx="305009" cy="20510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86F0B849-D907-E1FF-9DBF-CC4C71F3B83F}"/>
              </a:ext>
            </a:extLst>
          </p:cNvPr>
          <p:cNvCxnSpPr>
            <a:cxnSpLocks/>
            <a:stCxn id="13" idx="3"/>
            <a:endCxn id="32" idx="1"/>
          </p:cNvCxnSpPr>
          <p:nvPr/>
        </p:nvCxnSpPr>
        <p:spPr>
          <a:xfrm flipV="1">
            <a:off x="3380144" y="4270502"/>
            <a:ext cx="283789" cy="12873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Сила тяжести: определение, единицы измерения, как вычислить, формула, задачи">
            <a:extLst>
              <a:ext uri="{FF2B5EF4-FFF2-40B4-BE49-F238E27FC236}">
                <a16:creationId xmlns:a16="http://schemas.microsoft.com/office/drawing/2014/main" id="{3CD40B3A-F274-9285-E770-931C2A5CF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587" y="3649289"/>
            <a:ext cx="2250758" cy="136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846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D3DDC626-ECEC-D564-4778-2D53AEDE3628}"/>
              </a:ext>
            </a:extLst>
          </p:cNvPr>
          <p:cNvSpPr/>
          <p:nvPr/>
        </p:nvSpPr>
        <p:spPr>
          <a:xfrm>
            <a:off x="1317683" y="4773415"/>
            <a:ext cx="6620471" cy="1699763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BB7E5295-FF95-AF84-DC84-5D1E0ED2257C}"/>
              </a:ext>
            </a:extLst>
          </p:cNvPr>
          <p:cNvSpPr/>
          <p:nvPr/>
        </p:nvSpPr>
        <p:spPr>
          <a:xfrm>
            <a:off x="1317683" y="2043952"/>
            <a:ext cx="4534995" cy="980875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19D9D929-0F62-CFE0-6B30-9C63A932DBA5}"/>
              </a:ext>
            </a:extLst>
          </p:cNvPr>
          <p:cNvSpPr/>
          <p:nvPr/>
        </p:nvSpPr>
        <p:spPr>
          <a:xfrm>
            <a:off x="282691" y="892796"/>
            <a:ext cx="11593057" cy="10032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58B92-BCF2-9220-0ECA-DDD43159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46693"/>
            <a:ext cx="11513458" cy="82918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приемы для обучения прыжкам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D5D8E1-284B-5FED-9508-4A288D2A4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926469"/>
            <a:ext cx="11513458" cy="10667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Интегрируя дифференциальные уравнения движения материальной точке в поле сил тяготения можно получить, что траектория движения центра масс - </a:t>
            </a:r>
            <a:r>
              <a:rPr lang="ru-RU" sz="1600" b="0" i="0" u="sng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парабола, параметры которой зависят только от начальной скорости </a:t>
            </a:r>
            <a:r>
              <a:rPr lang="ru-RU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(величины и направления). Дальность полета, время движения и высота также определяются значением и направлением  начальной скорости. </a:t>
            </a:r>
            <a:r>
              <a:rPr lang="ru-RU" sz="1600" b="0" i="0" u="sng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Управление начальными параметрам возможно только на стадии отталкивания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70E019-4EE7-3CA0-CB67-0107D45F17AE}"/>
              </a:ext>
            </a:extLst>
          </p:cNvPr>
          <p:cNvSpPr txBox="1"/>
          <p:nvPr/>
        </p:nvSpPr>
        <p:spPr>
          <a:xfrm>
            <a:off x="1317683" y="2087442"/>
            <a:ext cx="45349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елевая направленность тренировочной деятельности должна содержать непременно совершенствование техники отталкивания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AF1ED64-657E-DDEE-A401-8594BBE692DE}"/>
              </a:ext>
            </a:extLst>
          </p:cNvPr>
          <p:cNvSpPr/>
          <p:nvPr/>
        </p:nvSpPr>
        <p:spPr>
          <a:xfrm>
            <a:off x="379158" y="2116575"/>
            <a:ext cx="772732" cy="7727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254BB0-6870-75AD-BF6B-915D2A0AFA3A}"/>
              </a:ext>
            </a:extLst>
          </p:cNvPr>
          <p:cNvSpPr txBox="1"/>
          <p:nvPr/>
        </p:nvSpPr>
        <p:spPr>
          <a:xfrm>
            <a:off x="544951" y="216243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7760647-1C13-A11C-F21C-E6574501F0F3}"/>
              </a:ext>
            </a:extLst>
          </p:cNvPr>
          <p:cNvSpPr/>
          <p:nvPr/>
        </p:nvSpPr>
        <p:spPr>
          <a:xfrm>
            <a:off x="379158" y="3284166"/>
            <a:ext cx="772732" cy="7727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008872-2753-6E24-912D-6D2602795D90}"/>
              </a:ext>
            </a:extLst>
          </p:cNvPr>
          <p:cNvSpPr txBox="1"/>
          <p:nvPr/>
        </p:nvSpPr>
        <p:spPr>
          <a:xfrm>
            <a:off x="544952" y="333546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3A7ED00E-C3E0-D138-5B3A-2ED0CABF93B8}"/>
              </a:ext>
            </a:extLst>
          </p:cNvPr>
          <p:cNvSpPr/>
          <p:nvPr/>
        </p:nvSpPr>
        <p:spPr>
          <a:xfrm>
            <a:off x="1317684" y="3168188"/>
            <a:ext cx="5440265" cy="1415724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A709BA-94C7-73EF-17B2-073A58DF4825}"/>
              </a:ext>
            </a:extLst>
          </p:cNvPr>
          <p:cNvSpPr txBox="1"/>
          <p:nvPr/>
        </p:nvSpPr>
        <p:spPr>
          <a:xfrm>
            <a:off x="1317683" y="3214330"/>
            <a:ext cx="54402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Никакие телодвижения, или движения предметов в полете не способны повлиять на характеристики движения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Неправильное координационное поведение во время прыжка может привести к падению с любым положением тела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80C0E0-6707-E09A-880E-736A19967CE6}"/>
              </a:ext>
            </a:extLst>
          </p:cNvPr>
          <p:cNvSpPr txBox="1"/>
          <p:nvPr/>
        </p:nvSpPr>
        <p:spPr>
          <a:xfrm>
            <a:off x="1317683" y="4819398"/>
            <a:ext cx="66204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Одновременные с отталкиванием махи сводной рукой и маховой ногой увеличивают количество движения системы </a:t>
            </a:r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«тело гимнастки» 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(геометрическую сумму произведений масс точек системы на векторы скоростей этих точек) в соответствии с теоремой об изменении количества движения  механической системы. 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8CDA1B71-0F75-3898-44E7-471DF1543FF5}"/>
              </a:ext>
            </a:extLst>
          </p:cNvPr>
          <p:cNvSpPr/>
          <p:nvPr/>
        </p:nvSpPr>
        <p:spPr>
          <a:xfrm>
            <a:off x="379158" y="4877487"/>
            <a:ext cx="772732" cy="7727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41F9F0-C5B4-63DE-5170-E558341B4607}"/>
              </a:ext>
            </a:extLst>
          </p:cNvPr>
          <p:cNvSpPr txBox="1"/>
          <p:nvPr/>
        </p:nvSpPr>
        <p:spPr>
          <a:xfrm>
            <a:off x="544951" y="492334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8194" name="Picture 2" descr="6. Сложное движение точки">
            <a:extLst>
              <a:ext uri="{FF2B5EF4-FFF2-40B4-BE49-F238E27FC236}">
                <a16:creationId xmlns:a16="http://schemas.microsoft.com/office/drawing/2014/main" id="{9635F339-0C88-F669-2A12-DF0F9060D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568918"/>
            <a:ext cx="2427503" cy="19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рыжки в художественной гимнастике - Спортивный клуб Грация">
            <a:extLst>
              <a:ext uri="{FF2B5EF4-FFF2-40B4-BE49-F238E27FC236}">
                <a16:creationId xmlns:a16="http://schemas.microsoft.com/office/drawing/2014/main" id="{39C7BEF5-05A9-B31B-638F-5F0BEFCB9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082" y="2231039"/>
            <a:ext cx="2869869" cy="22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237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EB9DAE00-5C38-A0E4-B11E-A3343EBBC06B}"/>
              </a:ext>
            </a:extLst>
          </p:cNvPr>
          <p:cNvSpPr/>
          <p:nvPr/>
        </p:nvSpPr>
        <p:spPr>
          <a:xfrm>
            <a:off x="300038" y="4064792"/>
            <a:ext cx="2814223" cy="646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DDC0A7C5-ABC7-4B9E-EAEA-303EE8ED82AF}"/>
              </a:ext>
            </a:extLst>
          </p:cNvPr>
          <p:cNvSpPr/>
          <p:nvPr/>
        </p:nvSpPr>
        <p:spPr>
          <a:xfrm>
            <a:off x="1988757" y="5283992"/>
            <a:ext cx="2814223" cy="646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68D8D1C1-03B3-0C92-BBAB-43CF0A460111}"/>
              </a:ext>
            </a:extLst>
          </p:cNvPr>
          <p:cNvSpPr/>
          <p:nvPr/>
        </p:nvSpPr>
        <p:spPr>
          <a:xfrm>
            <a:off x="4467847" y="4188909"/>
            <a:ext cx="2814223" cy="646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76269FD-3FAA-1225-B877-9AB219266AB5}"/>
              </a:ext>
            </a:extLst>
          </p:cNvPr>
          <p:cNvSpPr/>
          <p:nvPr/>
        </p:nvSpPr>
        <p:spPr>
          <a:xfrm>
            <a:off x="8421757" y="4140713"/>
            <a:ext cx="3470205" cy="646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A5146684-BAC7-0B18-FB02-6874E0FC4D9D}"/>
              </a:ext>
            </a:extLst>
          </p:cNvPr>
          <p:cNvSpPr/>
          <p:nvPr/>
        </p:nvSpPr>
        <p:spPr>
          <a:xfrm>
            <a:off x="6994767" y="5144819"/>
            <a:ext cx="2814223" cy="1163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51BD54B-364F-B85F-9B93-0FD30CC85B15}"/>
              </a:ext>
            </a:extLst>
          </p:cNvPr>
          <p:cNvSpPr/>
          <p:nvPr/>
        </p:nvSpPr>
        <p:spPr>
          <a:xfrm>
            <a:off x="300038" y="2684566"/>
            <a:ext cx="11513458" cy="9465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A22ECD19-3CD9-0C56-3F15-5D69ECAD3CAA}"/>
              </a:ext>
            </a:extLst>
          </p:cNvPr>
          <p:cNvSpPr/>
          <p:nvPr/>
        </p:nvSpPr>
        <p:spPr>
          <a:xfrm>
            <a:off x="300038" y="1066850"/>
            <a:ext cx="11513458" cy="1345046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58B92-BCF2-9220-0ECA-DDD43159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37670"/>
            <a:ext cx="11513458" cy="82918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D5D8E1-284B-5FED-9508-4A288D2A4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2684566"/>
            <a:ext cx="11513458" cy="9465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Коррекция неправильных с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техническои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стороны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действии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должна опираться на информацию о физико-механических параметрах движения и быть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направленнои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на установление границ их оптимальных значений, определяемых выполнением </a:t>
            </a:r>
            <a:r>
              <a:rPr lang="ru-RU" sz="1800" b="1" dirty="0">
                <a:solidFill>
                  <a:srgbClr val="007A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того или иного закона</a:t>
            </a:r>
            <a:endParaRPr lang="ru-RU" sz="2000" b="1" dirty="0">
              <a:solidFill>
                <a:srgbClr val="007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91CE3-F11A-1853-7751-1E31FD7274C4}"/>
              </a:ext>
            </a:extLst>
          </p:cNvPr>
          <p:cNvSpPr txBox="1"/>
          <p:nvPr/>
        </p:nvSpPr>
        <p:spPr>
          <a:xfrm>
            <a:off x="300038" y="1139209"/>
            <a:ext cx="11513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Анализ основных видов движений в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художественнои</a:t>
            </a:r>
            <a:r>
              <a:rPr lang="ru-RU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гимнастике - равновесий, прыжков, поворотов с точки зрения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теоретическои</a:t>
            </a:r>
            <a:r>
              <a:rPr lang="ru-RU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механики, позволяет выявить существенные ошибки их исполнения, обусловленные неправильными представлениями гимнасток о возможных способах управления телом. 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CEB73-EFD7-1871-85F3-225AF7A5CC22}"/>
              </a:ext>
            </a:extLst>
          </p:cNvPr>
          <p:cNvSpPr txBox="1"/>
          <p:nvPr/>
        </p:nvSpPr>
        <p:spPr>
          <a:xfrm>
            <a:off x="8401879" y="4134378"/>
            <a:ext cx="3617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800" b="1" dirty="0">
                <a:solidFill>
                  <a:srgbClr val="007A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еорема условия равновесия произвольных систем сил</a:t>
            </a:r>
            <a:endParaRPr lang="ru-RU" b="1" dirty="0">
              <a:solidFill>
                <a:srgbClr val="007A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FD2F04-61F2-B967-8875-900455E32FBC}"/>
              </a:ext>
            </a:extLst>
          </p:cNvPr>
          <p:cNvSpPr txBox="1"/>
          <p:nvPr/>
        </p:nvSpPr>
        <p:spPr>
          <a:xfrm>
            <a:off x="172278" y="4064792"/>
            <a:ext cx="29419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800" b="1" dirty="0">
                <a:solidFill>
                  <a:srgbClr val="007A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еорема о движении центра масс</a:t>
            </a:r>
            <a:endParaRPr lang="ru-RU" b="1" dirty="0">
              <a:solidFill>
                <a:srgbClr val="007A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DC9A3-6C55-E2FE-DA0E-A9A3DD837D3B}"/>
              </a:ext>
            </a:extLst>
          </p:cNvPr>
          <p:cNvSpPr txBox="1"/>
          <p:nvPr/>
        </p:nvSpPr>
        <p:spPr>
          <a:xfrm>
            <a:off x="1643268" y="5283992"/>
            <a:ext cx="350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800" b="1" dirty="0">
                <a:solidFill>
                  <a:srgbClr val="007A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еорема об изменении количества движения </a:t>
            </a:r>
            <a:endParaRPr lang="ru-RU" b="1" dirty="0">
              <a:solidFill>
                <a:srgbClr val="007A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58E169-0F31-D534-2865-2A2CBDA6CEEB}"/>
              </a:ext>
            </a:extLst>
          </p:cNvPr>
          <p:cNvSpPr txBox="1"/>
          <p:nvPr/>
        </p:nvSpPr>
        <p:spPr>
          <a:xfrm>
            <a:off x="4360897" y="4187106"/>
            <a:ext cx="3028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654050" algn="l"/>
              </a:tabLst>
            </a:pPr>
            <a:r>
              <a:rPr lang="ru-RU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800" b="1" dirty="0">
                <a:solidFill>
                  <a:srgbClr val="007A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еорема кинетического момента</a:t>
            </a:r>
            <a:endParaRPr lang="ru-RU" b="1" dirty="0">
              <a:solidFill>
                <a:srgbClr val="007A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B6F88C-6175-44EC-D383-69C7DE2A1D0D}"/>
              </a:ext>
            </a:extLst>
          </p:cNvPr>
          <p:cNvSpPr txBox="1"/>
          <p:nvPr/>
        </p:nvSpPr>
        <p:spPr>
          <a:xfrm>
            <a:off x="6811618" y="5255295"/>
            <a:ext cx="3220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800" b="1" dirty="0">
                <a:solidFill>
                  <a:srgbClr val="007A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еорема </a:t>
            </a:r>
            <a:r>
              <a:rPr lang="ru-RU" sz="1800" b="1" dirty="0" err="1">
                <a:solidFill>
                  <a:srgbClr val="007A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кинетическои</a:t>
            </a:r>
            <a:r>
              <a:rPr lang="ru-RU" sz="1800" b="1" dirty="0">
                <a:solidFill>
                  <a:srgbClr val="007A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энергии </a:t>
            </a:r>
            <a:r>
              <a:rPr lang="ru-RU" sz="1800" b="1" dirty="0" err="1">
                <a:solidFill>
                  <a:srgbClr val="007A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механическои</a:t>
            </a:r>
            <a:r>
              <a:rPr lang="ru-RU" sz="1800" b="1" dirty="0">
                <a:solidFill>
                  <a:srgbClr val="007A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системы</a:t>
            </a:r>
            <a:endParaRPr lang="ru-RU" b="1" dirty="0">
              <a:solidFill>
                <a:srgbClr val="007AFF"/>
              </a:solidFill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FB56E72-67C7-7DB4-ECFB-A7A98D509DEE}"/>
              </a:ext>
            </a:extLst>
          </p:cNvPr>
          <p:cNvCxnSpPr>
            <a:endCxn id="11" idx="0"/>
          </p:cNvCxnSpPr>
          <p:nvPr/>
        </p:nvCxnSpPr>
        <p:spPr>
          <a:xfrm flipH="1">
            <a:off x="1643270" y="3631096"/>
            <a:ext cx="1258956" cy="43369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1846F118-DE56-DE8E-D7A7-90A3C87DFFE1}"/>
              </a:ext>
            </a:extLst>
          </p:cNvPr>
          <p:cNvCxnSpPr>
            <a:endCxn id="13" idx="0"/>
          </p:cNvCxnSpPr>
          <p:nvPr/>
        </p:nvCxnSpPr>
        <p:spPr>
          <a:xfrm flipH="1">
            <a:off x="3395868" y="3631096"/>
            <a:ext cx="858080" cy="165289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0CFAB287-86B8-B29E-B63B-66841ECDE5C5}"/>
              </a:ext>
            </a:extLst>
          </p:cNvPr>
          <p:cNvCxnSpPr>
            <a:stCxn id="3" idx="2"/>
            <a:endCxn id="15" idx="0"/>
          </p:cNvCxnSpPr>
          <p:nvPr/>
        </p:nvCxnSpPr>
        <p:spPr>
          <a:xfrm flipH="1">
            <a:off x="5874958" y="3631096"/>
            <a:ext cx="181809" cy="55601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2C055FE0-3D87-E199-F622-50FB5808397C}"/>
              </a:ext>
            </a:extLst>
          </p:cNvPr>
          <p:cNvCxnSpPr>
            <a:endCxn id="22" idx="0"/>
          </p:cNvCxnSpPr>
          <p:nvPr/>
        </p:nvCxnSpPr>
        <p:spPr>
          <a:xfrm>
            <a:off x="7620000" y="3631096"/>
            <a:ext cx="781879" cy="151372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53996EBD-5328-F522-7B99-A457B6781A30}"/>
              </a:ext>
            </a:extLst>
          </p:cNvPr>
          <p:cNvCxnSpPr>
            <a:endCxn id="9" idx="0"/>
          </p:cNvCxnSpPr>
          <p:nvPr/>
        </p:nvCxnSpPr>
        <p:spPr>
          <a:xfrm>
            <a:off x="9303026" y="3631096"/>
            <a:ext cx="907775" cy="50328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444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58B92-BCF2-9220-0ECA-DDD43159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198309"/>
            <a:ext cx="5554662" cy="829181"/>
          </a:xfrm>
        </p:spPr>
        <p:txBody>
          <a:bodyPr>
            <a:noAutofit/>
          </a:bodyPr>
          <a:lstStyle/>
          <a:p>
            <a:pPr>
              <a:tabLst>
                <a:tab pos="2128838" algn="l"/>
              </a:tabLst>
            </a:pPr>
            <a:r>
              <a:rPr lang="ru-RU" sz="4800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br>
              <a:rPr lang="ru-RU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7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A0AC1D-4408-63A5-0C95-37EB4E802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0" y="0"/>
            <a:ext cx="48895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DAE1B4-0471-335A-0FAA-ECEFC05B1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7633"/>
            <a:ext cx="7302500" cy="451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0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920A6FAE-2159-54CD-30E0-3FE11138FFA2}"/>
              </a:ext>
            </a:extLst>
          </p:cNvPr>
          <p:cNvSpPr/>
          <p:nvPr/>
        </p:nvSpPr>
        <p:spPr>
          <a:xfrm>
            <a:off x="509868" y="866634"/>
            <a:ext cx="5993290" cy="23542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D5D8E1-284B-5FED-9508-4A288D2A4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31" y="1034965"/>
            <a:ext cx="5843165" cy="2185906"/>
          </a:xfrm>
          <a:ln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Художественная гимнастика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вид спорта с огромным арсеналом движений, не реализуемых в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повседневнои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жизни. Спортивно-педагогическая система подготовки гимнасток высокого мастерства невозможна без формирования технически </a:t>
            </a:r>
            <a:r>
              <a:rPr lang="ru-RU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грамотных двигательных </a:t>
            </a:r>
            <a:r>
              <a:rPr lang="ru-RU" sz="200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действии</a:t>
            </a:r>
            <a:r>
              <a:rPr lang="ru-RU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</a:t>
            </a:r>
            <a:endParaRPr lang="ru-RU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ХУДОЖЕСТВЕННАЯ ГИМНАСТИКА • Большая российская энциклопедия - электронная  версия">
            <a:extLst>
              <a:ext uri="{FF2B5EF4-FFF2-40B4-BE49-F238E27FC236}">
                <a16:creationId xmlns:a16="http://schemas.microsoft.com/office/drawing/2014/main" id="{FFBF4272-B5DC-8D46-CBD1-182A19C6F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99" y="0"/>
            <a:ext cx="4562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725A75FB-43E6-7642-3FA7-5A72999F8D69}"/>
              </a:ext>
            </a:extLst>
          </p:cNvPr>
          <p:cNvSpPr/>
          <p:nvPr/>
        </p:nvSpPr>
        <p:spPr>
          <a:xfrm>
            <a:off x="584931" y="3597331"/>
            <a:ext cx="5918227" cy="2394035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04FD2-241E-E766-BCA8-E6C79D1B1DE4}"/>
              </a:ext>
            </a:extLst>
          </p:cNvPr>
          <p:cNvSpPr txBox="1"/>
          <p:nvPr/>
        </p:nvSpPr>
        <p:spPr>
          <a:xfrm>
            <a:off x="769175" y="3824852"/>
            <a:ext cx="55497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Один из возможных </a:t>
            </a:r>
            <a:r>
              <a:rPr lang="ru-RU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путеи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̆ совершенствования техники –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оптимизация движений на основе использования классических законов механики</a:t>
            </a:r>
            <a:endParaRPr lang="ru-RU" sz="2000" b="1" dirty="0">
              <a:solidFill>
                <a:srgbClr val="FFFF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59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58B92-BCF2-9220-0ECA-DDD43159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71" y="326570"/>
            <a:ext cx="11513458" cy="8291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 трудности тела в художественной гимнастике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D5D8E1-284B-5FED-9508-4A288D2A4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476" y="2571752"/>
            <a:ext cx="1650458" cy="5736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Прыжки </a:t>
            </a:r>
          </a:p>
        </p:txBody>
      </p:sp>
      <p:pic>
        <p:nvPicPr>
          <p:cNvPr id="2050" name="Picture 2" descr="Художественная гимнастика для Вас">
            <a:extLst>
              <a:ext uri="{FF2B5EF4-FFF2-40B4-BE49-F238E27FC236}">
                <a16:creationId xmlns:a16="http://schemas.microsoft.com/office/drawing/2014/main" id="{785990E3-38B7-B42A-2A62-2DF9169B7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2" y="3080786"/>
            <a:ext cx="3276600" cy="2476500"/>
          </a:xfrm>
          <a:prstGeom prst="roundRect">
            <a:avLst/>
          </a:prstGeom>
          <a:noFill/>
          <a:effectLst>
            <a:glow rad="111813">
              <a:schemeClr val="bg1">
                <a:lumMod val="50000"/>
                <a:alpha val="65779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авила в гимнастике: что такое поворот?">
            <a:extLst>
              <a:ext uri="{FF2B5EF4-FFF2-40B4-BE49-F238E27FC236}">
                <a16:creationId xmlns:a16="http://schemas.microsoft.com/office/drawing/2014/main" id="{7D639260-B85B-004E-5A3A-A5642C8AC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082590"/>
            <a:ext cx="3149600" cy="2578100"/>
          </a:xfrm>
          <a:prstGeom prst="roundRect">
            <a:avLst/>
          </a:prstGeom>
          <a:noFill/>
          <a:effectLst>
            <a:glow rad="111813">
              <a:schemeClr val="bg1">
                <a:lumMod val="50000"/>
                <a:alpha val="65779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равила в гимнастике: что такое равновесие?">
            <a:extLst>
              <a:ext uri="{FF2B5EF4-FFF2-40B4-BE49-F238E27FC236}">
                <a16:creationId xmlns:a16="http://schemas.microsoft.com/office/drawing/2014/main" id="{924383BA-6073-5E36-087D-23D4C1BE6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318" y="3133390"/>
            <a:ext cx="3424975" cy="2527300"/>
          </a:xfrm>
          <a:prstGeom prst="roundRect">
            <a:avLst/>
          </a:prstGeom>
          <a:noFill/>
          <a:effectLst>
            <a:glow rad="111813">
              <a:schemeClr val="bg1">
                <a:lumMod val="50000"/>
                <a:alpha val="65779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03EC21-6842-70FB-4E21-4353CC1B631B}"/>
              </a:ext>
            </a:extLst>
          </p:cNvPr>
          <p:cNvSpPr txBox="1"/>
          <p:nvPr/>
        </p:nvSpPr>
        <p:spPr>
          <a:xfrm>
            <a:off x="5253833" y="2559553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Повороты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EA5E62-4188-69B4-8C76-C6F77BD31E24}"/>
              </a:ext>
            </a:extLst>
          </p:cNvPr>
          <p:cNvSpPr txBox="1"/>
          <p:nvPr/>
        </p:nvSpPr>
        <p:spPr>
          <a:xfrm>
            <a:off x="8823742" y="2596974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Равновесия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010266F2-4E98-CF0D-1188-B4345FC56CE6}"/>
              </a:ext>
            </a:extLst>
          </p:cNvPr>
          <p:cNvCxnSpPr/>
          <p:nvPr/>
        </p:nvCxnSpPr>
        <p:spPr>
          <a:xfrm flipH="1">
            <a:off x="2470245" y="1264933"/>
            <a:ext cx="750627" cy="1150721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3C96C0B2-0E1D-E82E-DB96-5105E52E9AC9}"/>
              </a:ext>
            </a:extLst>
          </p:cNvPr>
          <p:cNvCxnSpPr>
            <a:cxnSpLocks/>
          </p:cNvCxnSpPr>
          <p:nvPr/>
        </p:nvCxnSpPr>
        <p:spPr>
          <a:xfrm>
            <a:off x="6096000" y="1264933"/>
            <a:ext cx="0" cy="129462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373EA05-65CA-AA4E-FF59-9568D43EC4FF}"/>
              </a:ext>
            </a:extLst>
          </p:cNvPr>
          <p:cNvCxnSpPr/>
          <p:nvPr/>
        </p:nvCxnSpPr>
        <p:spPr>
          <a:xfrm>
            <a:off x="8584442" y="1264933"/>
            <a:ext cx="968991" cy="1150721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39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1366B918-AA48-5E47-B602-4E4D99B067FA}"/>
              </a:ext>
            </a:extLst>
          </p:cNvPr>
          <p:cNvSpPr/>
          <p:nvPr/>
        </p:nvSpPr>
        <p:spPr>
          <a:xfrm>
            <a:off x="7674834" y="4220343"/>
            <a:ext cx="4312078" cy="11488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5FA752EF-C1D3-27CA-002A-81FDDE199A35}"/>
              </a:ext>
            </a:extLst>
          </p:cNvPr>
          <p:cNvSpPr/>
          <p:nvPr/>
        </p:nvSpPr>
        <p:spPr>
          <a:xfrm>
            <a:off x="7813453" y="2856657"/>
            <a:ext cx="3829048" cy="12913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2BB44C5E-1FD4-F59E-2817-83D9CCAF8B9E}"/>
              </a:ext>
            </a:extLst>
          </p:cNvPr>
          <p:cNvSpPr/>
          <p:nvPr/>
        </p:nvSpPr>
        <p:spPr>
          <a:xfrm>
            <a:off x="7674834" y="2122427"/>
            <a:ext cx="2138867" cy="5718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C2309262-6681-7F9B-355F-1370301BC4FB}"/>
              </a:ext>
            </a:extLst>
          </p:cNvPr>
          <p:cNvSpPr/>
          <p:nvPr/>
        </p:nvSpPr>
        <p:spPr>
          <a:xfrm>
            <a:off x="7331605" y="776048"/>
            <a:ext cx="4210071" cy="8897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0CF46288-FFD2-2F7E-8D9D-7BEC04F2E075}"/>
              </a:ext>
            </a:extLst>
          </p:cNvPr>
          <p:cNvSpPr/>
          <p:nvPr/>
        </p:nvSpPr>
        <p:spPr>
          <a:xfrm>
            <a:off x="4823291" y="5499598"/>
            <a:ext cx="5994952" cy="7852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316271E2-EC47-61F3-7617-D229DF8F7E65}"/>
              </a:ext>
            </a:extLst>
          </p:cNvPr>
          <p:cNvSpPr/>
          <p:nvPr/>
        </p:nvSpPr>
        <p:spPr>
          <a:xfrm>
            <a:off x="4867791" y="3023291"/>
            <a:ext cx="2108662" cy="4001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EF49CEEE-40B6-E71C-BD0E-4841E6426F7B}"/>
              </a:ext>
            </a:extLst>
          </p:cNvPr>
          <p:cNvSpPr/>
          <p:nvPr/>
        </p:nvSpPr>
        <p:spPr>
          <a:xfrm>
            <a:off x="4827576" y="1414089"/>
            <a:ext cx="1969031" cy="4001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C7A49A7-D53A-0408-E4AF-5E0392E89CC4}"/>
              </a:ext>
            </a:extLst>
          </p:cNvPr>
          <p:cNvSpPr/>
          <p:nvPr/>
        </p:nvSpPr>
        <p:spPr>
          <a:xfrm>
            <a:off x="1620683" y="2292821"/>
            <a:ext cx="2361057" cy="723331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DCF9FE6D-C0C1-DFAE-1038-A51C7377AEA0}"/>
              </a:ext>
            </a:extLst>
          </p:cNvPr>
          <p:cNvSpPr/>
          <p:nvPr/>
        </p:nvSpPr>
        <p:spPr>
          <a:xfrm>
            <a:off x="1620683" y="5545124"/>
            <a:ext cx="2361057" cy="723331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58B92-BCF2-9220-0ECA-DDD43159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71" y="326570"/>
            <a:ext cx="11513458" cy="82918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равновесий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5F29407-8672-0467-B49A-48EA8DBBE8D8}"/>
              </a:ext>
            </a:extLst>
          </p:cNvPr>
          <p:cNvCxnSpPr>
            <a:cxnSpLocks/>
          </p:cNvCxnSpPr>
          <p:nvPr/>
        </p:nvCxnSpPr>
        <p:spPr>
          <a:xfrm>
            <a:off x="723331" y="1050878"/>
            <a:ext cx="0" cy="485591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668E17D-2BB5-2B75-8599-E663FCB3B547}"/>
              </a:ext>
            </a:extLst>
          </p:cNvPr>
          <p:cNvSpPr txBox="1"/>
          <p:nvPr/>
        </p:nvSpPr>
        <p:spPr>
          <a:xfrm>
            <a:off x="1718189" y="2396055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Статические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E49BAE-4C9B-528D-3EFC-52394123B7F2}"/>
              </a:ext>
            </a:extLst>
          </p:cNvPr>
          <p:cNvSpPr txBox="1"/>
          <p:nvPr/>
        </p:nvSpPr>
        <p:spPr>
          <a:xfrm>
            <a:off x="1594926" y="5675956"/>
            <a:ext cx="2399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Динамические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EFDE9F1-6E83-239E-E2E9-F9725C0EFF35}"/>
              </a:ext>
            </a:extLst>
          </p:cNvPr>
          <p:cNvCxnSpPr>
            <a:cxnSpLocks/>
          </p:cNvCxnSpPr>
          <p:nvPr/>
        </p:nvCxnSpPr>
        <p:spPr>
          <a:xfrm>
            <a:off x="749089" y="2654487"/>
            <a:ext cx="84583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D8D6E36-51E8-0D47-E6E8-1C088FB311BF}"/>
              </a:ext>
            </a:extLst>
          </p:cNvPr>
          <p:cNvCxnSpPr>
            <a:cxnSpLocks/>
          </p:cNvCxnSpPr>
          <p:nvPr/>
        </p:nvCxnSpPr>
        <p:spPr>
          <a:xfrm>
            <a:off x="723331" y="5906790"/>
            <a:ext cx="84583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BB3804C-231B-A8C5-C852-E3DB5EECFAF8}"/>
              </a:ext>
            </a:extLst>
          </p:cNvPr>
          <p:cNvCxnSpPr>
            <a:cxnSpLocks/>
          </p:cNvCxnSpPr>
          <p:nvPr/>
        </p:nvCxnSpPr>
        <p:spPr>
          <a:xfrm flipV="1">
            <a:off x="3981738" y="1747199"/>
            <a:ext cx="845838" cy="83905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ED98662D-0BDC-FF97-7A14-7EAABCEDD0B2}"/>
              </a:ext>
            </a:extLst>
          </p:cNvPr>
          <p:cNvCxnSpPr>
            <a:cxnSpLocks/>
          </p:cNvCxnSpPr>
          <p:nvPr/>
        </p:nvCxnSpPr>
        <p:spPr>
          <a:xfrm>
            <a:off x="3981740" y="2760753"/>
            <a:ext cx="804060" cy="41694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D67A0B7-7AF2-FA7F-4092-2185435F3288}"/>
              </a:ext>
            </a:extLst>
          </p:cNvPr>
          <p:cNvSpPr txBox="1"/>
          <p:nvPr/>
        </p:nvSpPr>
        <p:spPr>
          <a:xfrm>
            <a:off x="4785800" y="1414089"/>
            <a:ext cx="2010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Вертикальные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44C165-C374-6321-C982-467EE2B27554}"/>
              </a:ext>
            </a:extLst>
          </p:cNvPr>
          <p:cNvSpPr txBox="1"/>
          <p:nvPr/>
        </p:nvSpPr>
        <p:spPr>
          <a:xfrm>
            <a:off x="4827576" y="3039827"/>
            <a:ext cx="2239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Горизонтальные</a:t>
            </a:r>
            <a:endParaRPr lang="ru-RU" i="1" dirty="0">
              <a:solidFill>
                <a:srgbClr val="007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BC81D-88BE-A04A-7CA6-034966EE20C5}"/>
              </a:ext>
            </a:extLst>
          </p:cNvPr>
          <p:cNvSpPr txBox="1"/>
          <p:nvPr/>
        </p:nvSpPr>
        <p:spPr>
          <a:xfrm>
            <a:off x="4827576" y="5545766"/>
            <a:ext cx="589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авновесия с изменением положения туловища и свободной ноги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2BDE857-01C4-1985-E2CF-A239D9AC9503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981737" y="5899709"/>
            <a:ext cx="845839" cy="708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5BC1752-9B02-1453-A425-C60486CBD57E}"/>
              </a:ext>
            </a:extLst>
          </p:cNvPr>
          <p:cNvSpPr txBox="1"/>
          <p:nvPr/>
        </p:nvSpPr>
        <p:spPr>
          <a:xfrm>
            <a:off x="7331605" y="793716"/>
            <a:ext cx="4726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выполняются с вертикальным положением туловища, с различными положениями свободной ноги и рук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527240D-7F41-3C8F-D537-77A1DB52FA81}"/>
              </a:ext>
            </a:extLst>
          </p:cNvPr>
          <p:cNvCxnSpPr>
            <a:cxnSpLocks/>
            <a:stCxn id="3" idx="3"/>
            <a:endCxn id="22" idx="1"/>
          </p:cNvCxnSpPr>
          <p:nvPr/>
        </p:nvCxnSpPr>
        <p:spPr>
          <a:xfrm flipV="1">
            <a:off x="6796607" y="1209215"/>
            <a:ext cx="534998" cy="40492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693BFD9F-7B1A-897A-54D5-49EF31748527}"/>
              </a:ext>
            </a:extLst>
          </p:cNvPr>
          <p:cNvCxnSpPr>
            <a:cxnSpLocks/>
          </p:cNvCxnSpPr>
          <p:nvPr/>
        </p:nvCxnSpPr>
        <p:spPr>
          <a:xfrm flipV="1">
            <a:off x="6807622" y="2331319"/>
            <a:ext cx="739398" cy="62396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C7C282B3-D33E-A7DB-3B05-1A06F25AB166}"/>
              </a:ext>
            </a:extLst>
          </p:cNvPr>
          <p:cNvCxnSpPr>
            <a:cxnSpLocks/>
          </p:cNvCxnSpPr>
          <p:nvPr/>
        </p:nvCxnSpPr>
        <p:spPr>
          <a:xfrm>
            <a:off x="6976453" y="3239882"/>
            <a:ext cx="69838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E3E4C504-6512-2C8B-953A-27D41B11CC68}"/>
              </a:ext>
            </a:extLst>
          </p:cNvPr>
          <p:cNvCxnSpPr>
            <a:cxnSpLocks/>
          </p:cNvCxnSpPr>
          <p:nvPr/>
        </p:nvCxnSpPr>
        <p:spPr>
          <a:xfrm>
            <a:off x="6887764" y="3583746"/>
            <a:ext cx="579114" cy="70788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38990CE-33AA-ED8F-6D13-223ACE4FCC73}"/>
              </a:ext>
            </a:extLst>
          </p:cNvPr>
          <p:cNvSpPr txBox="1"/>
          <p:nvPr/>
        </p:nvSpPr>
        <p:spPr>
          <a:xfrm>
            <a:off x="7653459" y="2100487"/>
            <a:ext cx="2719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0" u="sng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переднее</a:t>
            </a:r>
            <a:r>
              <a:rPr lang="ru-RU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(туловище наклонено вперед)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4DC297-912A-43D8-33D3-D9D70ADA0D7B}"/>
              </a:ext>
            </a:extLst>
          </p:cNvPr>
          <p:cNvSpPr txBox="1"/>
          <p:nvPr/>
        </p:nvSpPr>
        <p:spPr>
          <a:xfrm>
            <a:off x="7799282" y="2837827"/>
            <a:ext cx="4210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u="sng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заднее</a:t>
            </a:r>
            <a:r>
              <a:rPr lang="ru-RU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(равновесие, для которого характерен наклон туловища назад с одновременным подъемом свободной ноги до горизонтального или более высокого положения)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E2CF192-C046-0674-345B-B7B1FFA8B8B6}"/>
              </a:ext>
            </a:extLst>
          </p:cNvPr>
          <p:cNvSpPr txBox="1"/>
          <p:nvPr/>
        </p:nvSpPr>
        <p:spPr>
          <a:xfrm>
            <a:off x="7653459" y="4223758"/>
            <a:ext cx="4333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u="sng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боковое</a:t>
            </a:r>
            <a:r>
              <a:rPr lang="ru-RU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(равновесие, для которого характерно расположение уравновешенных звеньев во фронтальной плоскости)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Спортивный клуб &quot;Равновесие&quot; в спортивном центре Гран-При в Воронеже">
            <a:extLst>
              <a:ext uri="{FF2B5EF4-FFF2-40B4-BE49-F238E27FC236}">
                <a16:creationId xmlns:a16="http://schemas.microsoft.com/office/drawing/2014/main" id="{BC9A2FC6-73F8-22B2-6EEB-A46D4B1F8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18" y="3293115"/>
            <a:ext cx="2854783" cy="189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6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27A703DF-59D6-5207-5900-F91848EF915E}"/>
              </a:ext>
            </a:extLst>
          </p:cNvPr>
          <p:cNvSpPr/>
          <p:nvPr/>
        </p:nvSpPr>
        <p:spPr>
          <a:xfrm>
            <a:off x="4990414" y="2390598"/>
            <a:ext cx="1898468" cy="5816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654FA26D-AA95-77F9-2278-0DD7F46A4970}"/>
              </a:ext>
            </a:extLst>
          </p:cNvPr>
          <p:cNvSpPr/>
          <p:nvPr/>
        </p:nvSpPr>
        <p:spPr>
          <a:xfrm>
            <a:off x="4864067" y="3343280"/>
            <a:ext cx="1898468" cy="5816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BD7AB48B-BFB1-0C15-6859-CB344F171C79}"/>
              </a:ext>
            </a:extLst>
          </p:cNvPr>
          <p:cNvSpPr/>
          <p:nvPr/>
        </p:nvSpPr>
        <p:spPr>
          <a:xfrm>
            <a:off x="4864067" y="4992278"/>
            <a:ext cx="1637381" cy="5016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D4039BC9-D3B9-8180-7083-9EBCCF20BBD3}"/>
              </a:ext>
            </a:extLst>
          </p:cNvPr>
          <p:cNvSpPr/>
          <p:nvPr/>
        </p:nvSpPr>
        <p:spPr>
          <a:xfrm>
            <a:off x="4990414" y="5883189"/>
            <a:ext cx="1772121" cy="5429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D6E0F12F-03C2-DFDC-F750-FF02617DBA4D}"/>
              </a:ext>
            </a:extLst>
          </p:cNvPr>
          <p:cNvSpPr/>
          <p:nvPr/>
        </p:nvSpPr>
        <p:spPr>
          <a:xfrm>
            <a:off x="4877371" y="1452520"/>
            <a:ext cx="1898468" cy="5816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516BC9D1-D22E-3D6E-FF1F-A35C6A0D03A8}"/>
              </a:ext>
            </a:extLst>
          </p:cNvPr>
          <p:cNvSpPr/>
          <p:nvPr/>
        </p:nvSpPr>
        <p:spPr>
          <a:xfrm>
            <a:off x="7559250" y="254714"/>
            <a:ext cx="4211392" cy="1197806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007A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58B92-BCF2-9220-0ECA-DDD43159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71" y="326570"/>
            <a:ext cx="11513458" cy="82918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поворотов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262688ED-A22E-A5DE-C301-14B2DC3F774B}"/>
              </a:ext>
            </a:extLst>
          </p:cNvPr>
          <p:cNvSpPr/>
          <p:nvPr/>
        </p:nvSpPr>
        <p:spPr>
          <a:xfrm>
            <a:off x="1620683" y="2292821"/>
            <a:ext cx="2361057" cy="723331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228258A5-BB5E-8FDF-C3A9-79ADFDA2F136}"/>
              </a:ext>
            </a:extLst>
          </p:cNvPr>
          <p:cNvSpPr/>
          <p:nvPr/>
        </p:nvSpPr>
        <p:spPr>
          <a:xfrm>
            <a:off x="1620683" y="5545124"/>
            <a:ext cx="2361057" cy="723331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B862746-C700-AB5C-CFEF-97B8448231D4}"/>
              </a:ext>
            </a:extLst>
          </p:cNvPr>
          <p:cNvCxnSpPr>
            <a:cxnSpLocks/>
          </p:cNvCxnSpPr>
          <p:nvPr/>
        </p:nvCxnSpPr>
        <p:spPr>
          <a:xfrm>
            <a:off x="723331" y="1050878"/>
            <a:ext cx="0" cy="485591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DE89933-C354-8391-854D-8D8012A802DA}"/>
              </a:ext>
            </a:extLst>
          </p:cNvPr>
          <p:cNvSpPr txBox="1"/>
          <p:nvPr/>
        </p:nvSpPr>
        <p:spPr>
          <a:xfrm>
            <a:off x="1641007" y="2390598"/>
            <a:ext cx="2316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двух ногах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239F5-88D6-D907-8F98-6F05BD48C94A}"/>
              </a:ext>
            </a:extLst>
          </p:cNvPr>
          <p:cNvSpPr txBox="1"/>
          <p:nvPr/>
        </p:nvSpPr>
        <p:spPr>
          <a:xfrm>
            <a:off x="1623642" y="5652593"/>
            <a:ext cx="2364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одной ноге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57E5768-FD87-908E-A138-34A54492A638}"/>
              </a:ext>
            </a:extLst>
          </p:cNvPr>
          <p:cNvCxnSpPr>
            <a:cxnSpLocks/>
          </p:cNvCxnSpPr>
          <p:nvPr/>
        </p:nvCxnSpPr>
        <p:spPr>
          <a:xfrm>
            <a:off x="749089" y="2654487"/>
            <a:ext cx="84583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672A6FF-283F-12B8-2169-6EDBFD0228D0}"/>
              </a:ext>
            </a:extLst>
          </p:cNvPr>
          <p:cNvCxnSpPr>
            <a:cxnSpLocks/>
          </p:cNvCxnSpPr>
          <p:nvPr/>
        </p:nvCxnSpPr>
        <p:spPr>
          <a:xfrm>
            <a:off x="723331" y="5906790"/>
            <a:ext cx="84583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BD03F8A-2B57-7E4C-AFBC-93B8D0988132}"/>
              </a:ext>
            </a:extLst>
          </p:cNvPr>
          <p:cNvCxnSpPr/>
          <p:nvPr/>
        </p:nvCxnSpPr>
        <p:spPr>
          <a:xfrm flipV="1">
            <a:off x="4079599" y="1815921"/>
            <a:ext cx="697884" cy="69788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8587BE11-E2FF-346B-CCDF-685E582C8C88}"/>
              </a:ext>
            </a:extLst>
          </p:cNvPr>
          <p:cNvCxnSpPr>
            <a:cxnSpLocks/>
          </p:cNvCxnSpPr>
          <p:nvPr/>
        </p:nvCxnSpPr>
        <p:spPr>
          <a:xfrm>
            <a:off x="4079599" y="2885318"/>
            <a:ext cx="643343" cy="62787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C39B8DB-B004-ADAE-BF87-D7DB5EBE19BA}"/>
              </a:ext>
            </a:extLst>
          </p:cNvPr>
          <p:cNvCxnSpPr/>
          <p:nvPr/>
        </p:nvCxnSpPr>
        <p:spPr>
          <a:xfrm>
            <a:off x="4079599" y="2654485"/>
            <a:ext cx="81437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9EFD732-C544-4A96-A1D5-4500B963A93D}"/>
              </a:ext>
            </a:extLst>
          </p:cNvPr>
          <p:cNvSpPr txBox="1"/>
          <p:nvPr/>
        </p:nvSpPr>
        <p:spPr>
          <a:xfrm>
            <a:off x="4875342" y="1543629"/>
            <a:ext cx="2124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Переступанием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F5F66D-A469-B45A-9E96-E593734EBC2E}"/>
              </a:ext>
            </a:extLst>
          </p:cNvPr>
          <p:cNvSpPr txBox="1"/>
          <p:nvPr/>
        </p:nvSpPr>
        <p:spPr>
          <a:xfrm>
            <a:off x="4951193" y="2469819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крестно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180°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6450AA-342F-F231-8AD0-3E5631F02037}"/>
              </a:ext>
            </a:extLst>
          </p:cNvPr>
          <p:cNvSpPr txBox="1"/>
          <p:nvPr/>
        </p:nvSpPr>
        <p:spPr>
          <a:xfrm>
            <a:off x="4820801" y="3450339"/>
            <a:ext cx="2475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крестно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360°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619DC800-3D0F-5BEE-DCE3-D9A737A22CD0}"/>
              </a:ext>
            </a:extLst>
          </p:cNvPr>
          <p:cNvCxnSpPr>
            <a:cxnSpLocks/>
          </p:cNvCxnSpPr>
          <p:nvPr/>
        </p:nvCxnSpPr>
        <p:spPr>
          <a:xfrm flipV="1">
            <a:off x="4136820" y="5267459"/>
            <a:ext cx="640663" cy="61286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49BEBDC9-9AA8-324D-BB40-62951BAB47B7}"/>
              </a:ext>
            </a:extLst>
          </p:cNvPr>
          <p:cNvCxnSpPr>
            <a:cxnSpLocks/>
          </p:cNvCxnSpPr>
          <p:nvPr/>
        </p:nvCxnSpPr>
        <p:spPr>
          <a:xfrm flipV="1">
            <a:off x="4136820" y="6114258"/>
            <a:ext cx="814373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12F2073-1676-6CE2-7CD6-4DC98CA4C209}"/>
              </a:ext>
            </a:extLst>
          </p:cNvPr>
          <p:cNvSpPr txBox="1"/>
          <p:nvPr/>
        </p:nvSpPr>
        <p:spPr>
          <a:xfrm>
            <a:off x="4846749" y="5042037"/>
            <a:ext cx="171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Одноименные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1263A4-8E25-C1FE-8032-77C87166DC36}"/>
              </a:ext>
            </a:extLst>
          </p:cNvPr>
          <p:cNvSpPr txBox="1"/>
          <p:nvPr/>
        </p:nvSpPr>
        <p:spPr>
          <a:xfrm>
            <a:off x="4990414" y="5952955"/>
            <a:ext cx="178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Разноименные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9F1BC9-8047-B13D-EB2D-010A815F0EDB}"/>
              </a:ext>
            </a:extLst>
          </p:cNvPr>
          <p:cNvSpPr txBox="1"/>
          <p:nvPr/>
        </p:nvSpPr>
        <p:spPr>
          <a:xfrm>
            <a:off x="7700376" y="292584"/>
            <a:ext cx="3924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Увеличение количества оборотов вокруг определенной оси приводит </a:t>
            </a:r>
          </a:p>
          <a:p>
            <a:r>
              <a:rPr lang="ru-RU" sz="1600" b="0" i="0" u="sng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 усложнению элемента 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конкретной структурной группы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Токио-2020 | Художественная гимнастика: Дина Аверина — Линой Ашрам 2:2.  Итоги квалификации.">
            <a:extLst>
              <a:ext uri="{FF2B5EF4-FFF2-40B4-BE49-F238E27FC236}">
                <a16:creationId xmlns:a16="http://schemas.microsoft.com/office/drawing/2014/main" id="{6D981846-2706-B14D-8E6E-B2F1B4FE9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03" y="4095482"/>
            <a:ext cx="4038219" cy="219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CF3DE2B4-D5DA-AC5F-08B1-ADDD11584922}"/>
              </a:ext>
            </a:extLst>
          </p:cNvPr>
          <p:cNvSpPr/>
          <p:nvPr/>
        </p:nvSpPr>
        <p:spPr>
          <a:xfrm>
            <a:off x="7833390" y="5996686"/>
            <a:ext cx="3791845" cy="5816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05147B-578B-DFE2-E4F9-C98D6E46B592}"/>
              </a:ext>
            </a:extLst>
          </p:cNvPr>
          <p:cNvSpPr txBox="1"/>
          <p:nvPr/>
        </p:nvSpPr>
        <p:spPr>
          <a:xfrm>
            <a:off x="7962358" y="6114258"/>
            <a:ext cx="521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поворота в форме «кольцо»</a:t>
            </a:r>
            <a:endParaRPr lang="ru-RU" sz="1600" dirty="0">
              <a:solidFill>
                <a:srgbClr val="007AFF"/>
              </a:solidFill>
            </a:endParaRPr>
          </a:p>
        </p:txBody>
      </p:sp>
      <p:pic>
        <p:nvPicPr>
          <p:cNvPr id="2056" name="Picture 8" descr="Гран при России по художественной гимнастике 2023 результаты, обзор,  гимнастка Карина Киреева выиграла многоборье на Гран-при России - 12 марта  2023 - Sport24">
            <a:extLst>
              <a:ext uri="{FF2B5EF4-FFF2-40B4-BE49-F238E27FC236}">
                <a16:creationId xmlns:a16="http://schemas.microsoft.com/office/drawing/2014/main" id="{03EDF55A-D6D4-C2A1-C61F-0687674C5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520" y="1624224"/>
            <a:ext cx="4006002" cy="219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3E976082-F7F8-95AA-84F1-11B2EF498CC8}"/>
              </a:ext>
            </a:extLst>
          </p:cNvPr>
          <p:cNvSpPr/>
          <p:nvPr/>
        </p:nvSpPr>
        <p:spPr>
          <a:xfrm>
            <a:off x="7818677" y="3536873"/>
            <a:ext cx="3791845" cy="5816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0E45BE-879D-22D2-30C9-791DA8E80C69}"/>
              </a:ext>
            </a:extLst>
          </p:cNvPr>
          <p:cNvSpPr txBox="1"/>
          <p:nvPr/>
        </p:nvSpPr>
        <p:spPr>
          <a:xfrm>
            <a:off x="7947645" y="3654445"/>
            <a:ext cx="521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поворота в форме «</a:t>
            </a:r>
            <a:r>
              <a:rPr lang="ru-RU" sz="1600" dirty="0" err="1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фуэтэ</a:t>
            </a:r>
            <a:r>
              <a:rPr lang="ru-RU" sz="1600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solidFill>
                <a:srgbClr val="007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DD543919-52B4-E8F1-6723-9C6AC33B6615}"/>
              </a:ext>
            </a:extLst>
          </p:cNvPr>
          <p:cNvSpPr/>
          <p:nvPr/>
        </p:nvSpPr>
        <p:spPr>
          <a:xfrm>
            <a:off x="5222063" y="1459276"/>
            <a:ext cx="1871958" cy="5060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1F55182C-FAE2-5942-A5F1-2B0FEF13A066}"/>
              </a:ext>
            </a:extLst>
          </p:cNvPr>
          <p:cNvSpPr/>
          <p:nvPr/>
        </p:nvSpPr>
        <p:spPr>
          <a:xfrm>
            <a:off x="5378662" y="2002980"/>
            <a:ext cx="2129804" cy="433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2DC8D32A-4938-9EA0-1FD5-E1927404C03D}"/>
              </a:ext>
            </a:extLst>
          </p:cNvPr>
          <p:cNvSpPr/>
          <p:nvPr/>
        </p:nvSpPr>
        <p:spPr>
          <a:xfrm>
            <a:off x="5273276" y="2589834"/>
            <a:ext cx="1093762" cy="4807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361009B8-E46E-B3B0-3406-92DE09B18ABD}"/>
              </a:ext>
            </a:extLst>
          </p:cNvPr>
          <p:cNvSpPr/>
          <p:nvPr/>
        </p:nvSpPr>
        <p:spPr>
          <a:xfrm>
            <a:off x="5320064" y="3117608"/>
            <a:ext cx="1465390" cy="518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C347A3AC-D95A-8331-CBC0-60C255DAE5B0}"/>
              </a:ext>
            </a:extLst>
          </p:cNvPr>
          <p:cNvSpPr/>
          <p:nvPr/>
        </p:nvSpPr>
        <p:spPr>
          <a:xfrm>
            <a:off x="5320064" y="4276905"/>
            <a:ext cx="1016989" cy="518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91EB0029-E1C4-539B-FCBD-84690B8EA07C}"/>
              </a:ext>
            </a:extLst>
          </p:cNvPr>
          <p:cNvSpPr/>
          <p:nvPr/>
        </p:nvSpPr>
        <p:spPr>
          <a:xfrm>
            <a:off x="5418235" y="4942058"/>
            <a:ext cx="1016989" cy="518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70922DBB-73E4-6AB6-0C33-12E578C1D716}"/>
              </a:ext>
            </a:extLst>
          </p:cNvPr>
          <p:cNvSpPr/>
          <p:nvPr/>
        </p:nvSpPr>
        <p:spPr>
          <a:xfrm>
            <a:off x="5395298" y="5768109"/>
            <a:ext cx="1465390" cy="518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B97590C7-93E1-AC58-6A3D-8C28EA4157DB}"/>
              </a:ext>
            </a:extLst>
          </p:cNvPr>
          <p:cNvSpPr/>
          <p:nvPr/>
        </p:nvSpPr>
        <p:spPr>
          <a:xfrm>
            <a:off x="7645318" y="248448"/>
            <a:ext cx="4245511" cy="1515213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58B92-BCF2-9220-0ECA-DDD43159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71" y="326570"/>
            <a:ext cx="11513458" cy="82918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прыжков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8C188F50-17ED-B174-77F9-53285D41138D}"/>
              </a:ext>
            </a:extLst>
          </p:cNvPr>
          <p:cNvSpPr/>
          <p:nvPr/>
        </p:nvSpPr>
        <p:spPr>
          <a:xfrm>
            <a:off x="1562881" y="1988436"/>
            <a:ext cx="2361057" cy="1136179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31FE208-F443-A4E3-8F2B-92E37B30180F}"/>
              </a:ext>
            </a:extLst>
          </p:cNvPr>
          <p:cNvSpPr/>
          <p:nvPr/>
        </p:nvSpPr>
        <p:spPr>
          <a:xfrm>
            <a:off x="1562881" y="4827893"/>
            <a:ext cx="2361057" cy="1136178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56CB9BD-2D4A-EAC4-CAD5-E5D3EEDF7585}"/>
              </a:ext>
            </a:extLst>
          </p:cNvPr>
          <p:cNvCxnSpPr>
            <a:cxnSpLocks/>
          </p:cNvCxnSpPr>
          <p:nvPr/>
        </p:nvCxnSpPr>
        <p:spPr>
          <a:xfrm>
            <a:off x="723331" y="1050878"/>
            <a:ext cx="0" cy="449424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71AA99D-44AA-5999-4D25-E9960AA27B0F}"/>
              </a:ext>
            </a:extLst>
          </p:cNvPr>
          <p:cNvSpPr txBox="1"/>
          <p:nvPr/>
        </p:nvSpPr>
        <p:spPr>
          <a:xfrm>
            <a:off x="1750188" y="2119268"/>
            <a:ext cx="1914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Толчком с двух ног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33CA35-9F92-9A5D-37AD-169D4145080B}"/>
              </a:ext>
            </a:extLst>
          </p:cNvPr>
          <p:cNvSpPr txBox="1"/>
          <p:nvPr/>
        </p:nvSpPr>
        <p:spPr>
          <a:xfrm>
            <a:off x="1719882" y="4980483"/>
            <a:ext cx="2047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Толчком с одной ноги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B6CCD1D-C16C-AEDD-943B-BDF1D9E0F6A3}"/>
              </a:ext>
            </a:extLst>
          </p:cNvPr>
          <p:cNvCxnSpPr>
            <a:cxnSpLocks/>
          </p:cNvCxnSpPr>
          <p:nvPr/>
        </p:nvCxnSpPr>
        <p:spPr>
          <a:xfrm>
            <a:off x="742802" y="2350102"/>
            <a:ext cx="84583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50A7CA8-9D94-F267-F5E5-634F0C55FB6A}"/>
              </a:ext>
            </a:extLst>
          </p:cNvPr>
          <p:cNvCxnSpPr>
            <a:cxnSpLocks/>
          </p:cNvCxnSpPr>
          <p:nvPr/>
        </p:nvCxnSpPr>
        <p:spPr>
          <a:xfrm>
            <a:off x="717044" y="5545219"/>
            <a:ext cx="84583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B19B821-8062-6A57-6CA8-BD0BEF5859FF}"/>
              </a:ext>
            </a:extLst>
          </p:cNvPr>
          <p:cNvSpPr txBox="1"/>
          <p:nvPr/>
        </p:nvSpPr>
        <p:spPr>
          <a:xfrm>
            <a:off x="5364709" y="4334152"/>
            <a:ext cx="99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Скачок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753E10-F479-7490-25EC-E69C0D59402D}"/>
              </a:ext>
            </a:extLst>
          </p:cNvPr>
          <p:cNvSpPr txBox="1"/>
          <p:nvPr/>
        </p:nvSpPr>
        <p:spPr>
          <a:xfrm>
            <a:off x="5456952" y="5010112"/>
            <a:ext cx="89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Шагом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8069FD-F025-8557-090D-88F53DFC3998}"/>
              </a:ext>
            </a:extLst>
          </p:cNvPr>
          <p:cNvSpPr txBox="1"/>
          <p:nvPr/>
        </p:nvSpPr>
        <p:spPr>
          <a:xfrm>
            <a:off x="5364709" y="5779405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ерекидной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ABD26F-F455-0318-1385-3472318E73FD}"/>
              </a:ext>
            </a:extLst>
          </p:cNvPr>
          <p:cNvSpPr txBox="1"/>
          <p:nvPr/>
        </p:nvSpPr>
        <p:spPr>
          <a:xfrm>
            <a:off x="5252811" y="1541416"/>
            <a:ext cx="184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ыпрямившись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3146AB-8704-8D06-022D-992080F954DB}"/>
              </a:ext>
            </a:extLst>
          </p:cNvPr>
          <p:cNvSpPr txBox="1"/>
          <p:nvPr/>
        </p:nvSpPr>
        <p:spPr>
          <a:xfrm>
            <a:off x="5356274" y="2038685"/>
            <a:ext cx="215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огнув ноги назад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C9CB1B-0FCC-5C30-3513-9B5644428304}"/>
              </a:ext>
            </a:extLst>
          </p:cNvPr>
          <p:cNvSpPr txBox="1"/>
          <p:nvPr/>
        </p:nvSpPr>
        <p:spPr>
          <a:xfrm>
            <a:off x="5260986" y="2624652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асаясь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92738A-4D08-FC42-C9CC-78336727AB35}"/>
              </a:ext>
            </a:extLst>
          </p:cNvPr>
          <p:cNvSpPr txBox="1"/>
          <p:nvPr/>
        </p:nvSpPr>
        <p:spPr>
          <a:xfrm>
            <a:off x="5290942" y="3150914"/>
            <a:ext cx="149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«Разножка»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13BF3D2-DA37-CE04-62A9-2DD9068F09F3}"/>
              </a:ext>
            </a:extLst>
          </p:cNvPr>
          <p:cNvCxnSpPr>
            <a:stCxn id="4" idx="3"/>
          </p:cNvCxnSpPr>
          <p:nvPr/>
        </p:nvCxnSpPr>
        <p:spPr>
          <a:xfrm flipV="1">
            <a:off x="3923938" y="1691840"/>
            <a:ext cx="1221325" cy="86468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028FFBAE-A376-CBC6-F6C5-14C7B20D0B1F}"/>
              </a:ext>
            </a:extLst>
          </p:cNvPr>
          <p:cNvCxnSpPr>
            <a:stCxn id="4" idx="3"/>
            <a:endCxn id="18" idx="1"/>
          </p:cNvCxnSpPr>
          <p:nvPr/>
        </p:nvCxnSpPr>
        <p:spPr>
          <a:xfrm>
            <a:off x="3923938" y="2556526"/>
            <a:ext cx="1367004" cy="77905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1B0BF7AA-0EF6-9037-7AFB-5A8AE444619C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3923938" y="2280632"/>
            <a:ext cx="1328873" cy="27589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E596C8B2-2A68-7354-6EA1-2201D895C667}"/>
              </a:ext>
            </a:extLst>
          </p:cNvPr>
          <p:cNvCxnSpPr>
            <a:stCxn id="4" idx="3"/>
            <a:endCxn id="17" idx="1"/>
          </p:cNvCxnSpPr>
          <p:nvPr/>
        </p:nvCxnSpPr>
        <p:spPr>
          <a:xfrm>
            <a:off x="3923938" y="2556526"/>
            <a:ext cx="1337048" cy="25279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EACA96F8-0802-E6CA-752A-566B07E3691C}"/>
              </a:ext>
            </a:extLst>
          </p:cNvPr>
          <p:cNvCxnSpPr>
            <a:stCxn id="5" idx="3"/>
          </p:cNvCxnSpPr>
          <p:nvPr/>
        </p:nvCxnSpPr>
        <p:spPr>
          <a:xfrm flipV="1">
            <a:off x="3923938" y="4550950"/>
            <a:ext cx="1367004" cy="84503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C6CDEAB4-FD03-6543-B4D2-2275EF923DDE}"/>
              </a:ext>
            </a:extLst>
          </p:cNvPr>
          <p:cNvCxnSpPr>
            <a:stCxn id="5" idx="3"/>
            <a:endCxn id="13" idx="1"/>
          </p:cNvCxnSpPr>
          <p:nvPr/>
        </p:nvCxnSpPr>
        <p:spPr>
          <a:xfrm>
            <a:off x="3923938" y="5395982"/>
            <a:ext cx="1440771" cy="56808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A04EDC36-C6D4-B57B-7B1E-7F0C5C79927E}"/>
              </a:ext>
            </a:extLst>
          </p:cNvPr>
          <p:cNvCxnSpPr>
            <a:stCxn id="5" idx="3"/>
            <a:endCxn id="12" idx="1"/>
          </p:cNvCxnSpPr>
          <p:nvPr/>
        </p:nvCxnSpPr>
        <p:spPr>
          <a:xfrm flipV="1">
            <a:off x="3923938" y="5194778"/>
            <a:ext cx="1533014" cy="20120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8FDFC84-3F53-B3CC-0753-6255CF1DD43E}"/>
              </a:ext>
            </a:extLst>
          </p:cNvPr>
          <p:cNvSpPr txBox="1"/>
          <p:nvPr/>
        </p:nvSpPr>
        <p:spPr>
          <a:xfrm>
            <a:off x="7645318" y="313556"/>
            <a:ext cx="42455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В упражнениях с предметом прыжки отличаются </a:t>
            </a:r>
            <a:r>
              <a:rPr lang="ru-RU" sz="1400" b="0" i="0" u="sng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достаточно длительным по времени   и высоким полетом</a:t>
            </a:r>
            <a:r>
              <a:rPr lang="ru-RU" sz="1400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таким, чтобы спортсменка за время полета успела выполнить другие сложные движения или манипуляции с предметом.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Самые красивые элементы Алины Кабаевой: исключительная чистота линий,  гибкость и улыбка">
            <a:extLst>
              <a:ext uri="{FF2B5EF4-FFF2-40B4-BE49-F238E27FC236}">
                <a16:creationId xmlns:a16="http://schemas.microsoft.com/office/drawing/2014/main" id="{B4C9F360-3B42-E315-795F-97AD59CB5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499" y="1847973"/>
            <a:ext cx="3210317" cy="220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амые красивые элементы Алины Кабаевой: исключительная чистота линий,  гибкость и улыбка">
            <a:extLst>
              <a:ext uri="{FF2B5EF4-FFF2-40B4-BE49-F238E27FC236}">
                <a16:creationId xmlns:a16="http://schemas.microsoft.com/office/drawing/2014/main" id="{56DE05A5-4D9C-6662-DE55-2D97BA5F0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498" y="4147651"/>
            <a:ext cx="3210312" cy="213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E0E711E5-85A3-21F9-7ECA-94F91C5C3B99}"/>
              </a:ext>
            </a:extLst>
          </p:cNvPr>
          <p:cNvSpPr/>
          <p:nvPr/>
        </p:nvSpPr>
        <p:spPr>
          <a:xfrm>
            <a:off x="8022784" y="3536525"/>
            <a:ext cx="3445884" cy="5184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46E9B1-FA22-26F9-0864-C175F801983E}"/>
              </a:ext>
            </a:extLst>
          </p:cNvPr>
          <p:cNvSpPr txBox="1"/>
          <p:nvPr/>
        </p:nvSpPr>
        <p:spPr>
          <a:xfrm>
            <a:off x="8003314" y="3640764"/>
            <a:ext cx="47364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прыжка толчком с двух ног</a:t>
            </a:r>
            <a:endParaRPr lang="ru-RU" sz="1600" dirty="0">
              <a:solidFill>
                <a:srgbClr val="007AFF"/>
              </a:solidFill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796433B4-343A-D3A1-750E-28F6E7B28311}"/>
              </a:ext>
            </a:extLst>
          </p:cNvPr>
          <p:cNvSpPr/>
          <p:nvPr/>
        </p:nvSpPr>
        <p:spPr>
          <a:xfrm>
            <a:off x="7838360" y="5860821"/>
            <a:ext cx="3814731" cy="5184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3846034-C982-F7CC-8861-C56234A2F7D9}"/>
              </a:ext>
            </a:extLst>
          </p:cNvPr>
          <p:cNvSpPr txBox="1"/>
          <p:nvPr/>
        </p:nvSpPr>
        <p:spPr>
          <a:xfrm>
            <a:off x="7861246" y="5966601"/>
            <a:ext cx="47364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прыжка толчком с одной ноги</a:t>
            </a:r>
            <a:endParaRPr lang="ru-RU" sz="1600" dirty="0">
              <a:solidFill>
                <a:srgbClr val="007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78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3E5FBAF6-9A79-B72D-91B3-909AF6C0BBA7}"/>
              </a:ext>
            </a:extLst>
          </p:cNvPr>
          <p:cNvSpPr/>
          <p:nvPr/>
        </p:nvSpPr>
        <p:spPr>
          <a:xfrm>
            <a:off x="627845" y="1275008"/>
            <a:ext cx="1780497" cy="841016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E2FABC94-AC2B-411E-CCD3-5C2B28D29EF4}"/>
              </a:ext>
            </a:extLst>
          </p:cNvPr>
          <p:cNvSpPr/>
          <p:nvPr/>
        </p:nvSpPr>
        <p:spPr>
          <a:xfrm>
            <a:off x="2618845" y="2668646"/>
            <a:ext cx="5198631" cy="646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317413AF-5529-4C41-B3CC-741FD1B31A85}"/>
              </a:ext>
            </a:extLst>
          </p:cNvPr>
          <p:cNvSpPr/>
          <p:nvPr/>
        </p:nvSpPr>
        <p:spPr>
          <a:xfrm>
            <a:off x="2618845" y="3900703"/>
            <a:ext cx="5198632" cy="646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F6F964FF-129F-02FB-45D4-AFB4ACD2A87F}"/>
              </a:ext>
            </a:extLst>
          </p:cNvPr>
          <p:cNvSpPr/>
          <p:nvPr/>
        </p:nvSpPr>
        <p:spPr>
          <a:xfrm>
            <a:off x="2618845" y="4970542"/>
            <a:ext cx="5198632" cy="11392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B50AF119-0359-E95A-72AD-38022B3C1014}"/>
              </a:ext>
            </a:extLst>
          </p:cNvPr>
          <p:cNvSpPr/>
          <p:nvPr/>
        </p:nvSpPr>
        <p:spPr>
          <a:xfrm>
            <a:off x="2618845" y="1350305"/>
            <a:ext cx="5198631" cy="646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58B92-BCF2-9220-0ECA-DDD43159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71" y="314379"/>
            <a:ext cx="11513458" cy="829181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Преакробатические</a:t>
            </a:r>
            <a:r>
              <a:rPr lang="ru-RU" sz="3200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элементы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F0EBF-AD72-7AC6-6140-137A87BA50BF}"/>
              </a:ext>
            </a:extLst>
          </p:cNvPr>
          <p:cNvSpPr txBox="1"/>
          <p:nvPr/>
        </p:nvSpPr>
        <p:spPr>
          <a:xfrm>
            <a:off x="2618846" y="1402986"/>
            <a:ext cx="56236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Вращательные движения тела с последовательным касанием опоры и переворачиванием через голову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C60BDB-0215-BFB6-C307-ED374B9C9C1E}"/>
              </a:ext>
            </a:extLst>
          </p:cNvPr>
          <p:cNvSpPr txBox="1"/>
          <p:nvPr/>
        </p:nvSpPr>
        <p:spPr>
          <a:xfrm>
            <a:off x="2663925" y="2678097"/>
            <a:ext cx="507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Вращательные движения тела с полным переворачиванием и промежуточной опорой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36E3CC-161A-529C-A5D5-9DD9075FFC3D}"/>
              </a:ext>
            </a:extLst>
          </p:cNvPr>
          <p:cNvSpPr txBox="1"/>
          <p:nvPr/>
        </p:nvSpPr>
        <p:spPr>
          <a:xfrm>
            <a:off x="2618845" y="3911240"/>
            <a:ext cx="5076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Характеризуются </a:t>
            </a:r>
            <a:r>
              <a:rPr lang="ru-RU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последовательной опорой каждой рукой и ногой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6126CF-7AE6-9C7B-9675-6842BCD0A676}"/>
              </a:ext>
            </a:extLst>
          </p:cNvPr>
          <p:cNvSpPr txBox="1"/>
          <p:nvPr/>
        </p:nvSpPr>
        <p:spPr>
          <a:xfrm>
            <a:off x="2663923" y="5021705"/>
            <a:ext cx="5076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Характеризуются вращательным движением тела с последовательным касанием опоры без переворачивания через голову с различными видами опор</a:t>
            </a:r>
            <a:endParaRPr lang="ru-RU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476BC-4C9C-76D9-8B37-4F39BF3F5D0F}"/>
              </a:ext>
            </a:extLst>
          </p:cNvPr>
          <p:cNvSpPr txBox="1"/>
          <p:nvPr/>
        </p:nvSpPr>
        <p:spPr>
          <a:xfrm>
            <a:off x="625177" y="1442637"/>
            <a:ext cx="17804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Кувырки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1C0C337-0487-3F4C-66E0-792C416FC319}"/>
              </a:ext>
            </a:extLst>
          </p:cNvPr>
          <p:cNvSpPr/>
          <p:nvPr/>
        </p:nvSpPr>
        <p:spPr>
          <a:xfrm>
            <a:off x="627845" y="2608353"/>
            <a:ext cx="1780497" cy="841016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88E17F41-3A12-294B-C8FD-F479DBA097D4}"/>
              </a:ext>
            </a:extLst>
          </p:cNvPr>
          <p:cNvSpPr/>
          <p:nvPr/>
        </p:nvSpPr>
        <p:spPr>
          <a:xfrm>
            <a:off x="625179" y="3806530"/>
            <a:ext cx="1780497" cy="841016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036A3A15-F2CF-3A43-EBCD-B74BAE9C9F67}"/>
              </a:ext>
            </a:extLst>
          </p:cNvPr>
          <p:cNvSpPr/>
          <p:nvPr/>
        </p:nvSpPr>
        <p:spPr>
          <a:xfrm>
            <a:off x="625178" y="5059371"/>
            <a:ext cx="1780497" cy="841016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28E631-84C7-97B3-6126-99684616C76C}"/>
              </a:ext>
            </a:extLst>
          </p:cNvPr>
          <p:cNvSpPr txBox="1"/>
          <p:nvPr/>
        </p:nvSpPr>
        <p:spPr>
          <a:xfrm>
            <a:off x="625178" y="2812406"/>
            <a:ext cx="2774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Перевороты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7A1231-C5EA-255A-F736-E643F3E85B7E}"/>
              </a:ext>
            </a:extLst>
          </p:cNvPr>
          <p:cNvSpPr txBox="1"/>
          <p:nvPr/>
        </p:nvSpPr>
        <p:spPr>
          <a:xfrm>
            <a:off x="625178" y="3871245"/>
            <a:ext cx="27743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Перевороты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колесом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76C311-21B4-90F8-B4FA-051A4CDCA2D6}"/>
              </a:ext>
            </a:extLst>
          </p:cNvPr>
          <p:cNvSpPr txBox="1"/>
          <p:nvPr/>
        </p:nvSpPr>
        <p:spPr>
          <a:xfrm>
            <a:off x="621295" y="5227919"/>
            <a:ext cx="2774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Перекаты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Успешное выступление донских «художниц»">
            <a:extLst>
              <a:ext uri="{FF2B5EF4-FFF2-40B4-BE49-F238E27FC236}">
                <a16:creationId xmlns:a16="http://schemas.microsoft.com/office/drawing/2014/main" id="{81E676E8-BB5F-922D-6D61-214D3D653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733" y="2246391"/>
            <a:ext cx="2565223" cy="171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гимнастки россии по художественной гимнастике">
            <a:extLst>
              <a:ext uri="{FF2B5EF4-FFF2-40B4-BE49-F238E27FC236}">
                <a16:creationId xmlns:a16="http://schemas.microsoft.com/office/drawing/2014/main" id="{8F0B5BF5-B7D4-4E41-F49A-B05C00CE2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344" y="3418773"/>
            <a:ext cx="2565222" cy="161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гимнастки россии по художественной гимнастике">
            <a:extLst>
              <a:ext uri="{FF2B5EF4-FFF2-40B4-BE49-F238E27FC236}">
                <a16:creationId xmlns:a16="http://schemas.microsoft.com/office/drawing/2014/main" id="{C104190E-E4F6-7708-92BC-AD267489A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88" y="4976793"/>
            <a:ext cx="2523768" cy="168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C781485-839C-EEFF-5B00-322C89694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5929" y="895151"/>
            <a:ext cx="2729010" cy="139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2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9266E357-F8DA-2C59-C500-332A64FC2ED6}"/>
              </a:ext>
            </a:extLst>
          </p:cNvPr>
          <p:cNvSpPr/>
          <p:nvPr/>
        </p:nvSpPr>
        <p:spPr>
          <a:xfrm>
            <a:off x="4100836" y="3189588"/>
            <a:ext cx="3564757" cy="729846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77FA2245-12A4-0A18-8E38-DE3ED1EBD90B}"/>
              </a:ext>
            </a:extLst>
          </p:cNvPr>
          <p:cNvSpPr/>
          <p:nvPr/>
        </p:nvSpPr>
        <p:spPr>
          <a:xfrm>
            <a:off x="7939296" y="3189588"/>
            <a:ext cx="3873067" cy="729846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3A66C08F-9069-4AE1-34A7-54983B5E548E}"/>
              </a:ext>
            </a:extLst>
          </p:cNvPr>
          <p:cNvSpPr/>
          <p:nvPr/>
        </p:nvSpPr>
        <p:spPr>
          <a:xfrm>
            <a:off x="298905" y="3189588"/>
            <a:ext cx="3564757" cy="729846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4456E249-A3B3-4B15-3CB6-CFA61155B618}"/>
              </a:ext>
            </a:extLst>
          </p:cNvPr>
          <p:cNvSpPr/>
          <p:nvPr/>
        </p:nvSpPr>
        <p:spPr>
          <a:xfrm>
            <a:off x="300038" y="992244"/>
            <a:ext cx="11513458" cy="8291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58B92-BCF2-9220-0ECA-DDD43159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14177"/>
            <a:ext cx="11513458" cy="829181"/>
          </a:xfrm>
        </p:spPr>
        <p:txBody>
          <a:bodyPr>
            <a:normAutofit/>
          </a:bodyPr>
          <a:lstStyle/>
          <a:p>
            <a:r>
              <a:rPr lang="ru-RU" sz="2800" b="1" u="none" strike="noStrike" dirty="0">
                <a:solidFill>
                  <a:srgbClr val="007A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Особенности техники выполнения равновесий</a:t>
            </a:r>
            <a:endParaRPr lang="ru-RU" sz="6000" b="1" dirty="0">
              <a:solidFill>
                <a:srgbClr val="007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D5D8E1-284B-5FED-9508-4A288D2A4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905" y="1048239"/>
            <a:ext cx="11513458" cy="10554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Равновесие является сложным двигательным действием. Успешность выполнения элементов, объединенных в группу «равновесия» зависит от многих </a:t>
            </a:r>
            <a:r>
              <a:rPr lang="ru-RU" sz="2400" b="1" i="0" u="none" strike="noStrike" dirty="0">
                <a:solidFill>
                  <a:srgbClr val="007A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факторов</a:t>
            </a:r>
            <a:endParaRPr lang="ru-RU" b="1" dirty="0">
              <a:solidFill>
                <a:srgbClr val="007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A523EF3D-21BA-A9C9-EC7A-24220D7CAF85}"/>
              </a:ext>
            </a:extLst>
          </p:cNvPr>
          <p:cNvCxnSpPr/>
          <p:nvPr/>
        </p:nvCxnSpPr>
        <p:spPr>
          <a:xfrm flipH="1">
            <a:off x="1661375" y="1918952"/>
            <a:ext cx="4919729" cy="115909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6415511-0253-AE68-F1B9-7339A638FD11}"/>
              </a:ext>
            </a:extLst>
          </p:cNvPr>
          <p:cNvSpPr txBox="1"/>
          <p:nvPr/>
        </p:nvSpPr>
        <p:spPr>
          <a:xfrm>
            <a:off x="298905" y="3175577"/>
            <a:ext cx="4523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способности к рациональному расположению звеньев тела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001C33-9DBA-28E9-2A66-8F1D828907B0}"/>
              </a:ext>
            </a:extLst>
          </p:cNvPr>
          <p:cNvSpPr txBox="1"/>
          <p:nvPr/>
        </p:nvSpPr>
        <p:spPr>
          <a:xfrm>
            <a:off x="4137365" y="3199350"/>
            <a:ext cx="404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озможности минимизации количества степеней свободы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7AA12F-1915-FA6C-A338-1F4FD77E7F6D}"/>
              </a:ext>
            </a:extLst>
          </p:cNvPr>
          <p:cNvSpPr txBox="1"/>
          <p:nvPr/>
        </p:nvSpPr>
        <p:spPr>
          <a:xfrm>
            <a:off x="7939296" y="3214251"/>
            <a:ext cx="4984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дозировк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перераспределения </a:t>
            </a:r>
          </a:p>
          <a:p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мышечных усилий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ECCFEB1-99DB-16DA-C116-713019504684}"/>
              </a:ext>
            </a:extLst>
          </p:cNvPr>
          <p:cNvCxnSpPr/>
          <p:nvPr/>
        </p:nvCxnSpPr>
        <p:spPr>
          <a:xfrm flipH="1">
            <a:off x="6400800" y="2103736"/>
            <a:ext cx="437882" cy="97431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8CECDCE-2C9C-4F15-C646-555419E2E054}"/>
              </a:ext>
            </a:extLst>
          </p:cNvPr>
          <p:cNvCxnSpPr/>
          <p:nvPr/>
        </p:nvCxnSpPr>
        <p:spPr>
          <a:xfrm>
            <a:off x="7328079" y="2009104"/>
            <a:ext cx="2550017" cy="106894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CF523A0-9797-AB7A-5F54-D589DBECD353}"/>
              </a:ext>
            </a:extLst>
          </p:cNvPr>
          <p:cNvSpPr txBox="1"/>
          <p:nvPr/>
        </p:nvSpPr>
        <p:spPr>
          <a:xfrm>
            <a:off x="564012" y="6239244"/>
            <a:ext cx="11248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u="none" strike="noStrike" dirty="0">
                <a:solidFill>
                  <a:srgbClr val="007A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Действие всех этих факторов направлено</a:t>
            </a:r>
            <a:r>
              <a:rPr lang="ru-RU" sz="2000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none" strike="noStrike" dirty="0">
                <a:solidFill>
                  <a:srgbClr val="007A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выполнение условия равновесия</a:t>
            </a:r>
            <a:endParaRPr lang="ru-RU" sz="2000" b="1" dirty="0">
              <a:solidFill>
                <a:srgbClr val="007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РАВНОВЕСИЕ">
            <a:extLst>
              <a:ext uri="{FF2B5EF4-FFF2-40B4-BE49-F238E27FC236}">
                <a16:creationId xmlns:a16="http://schemas.microsoft.com/office/drawing/2014/main" id="{30E31EC4-8FEC-670C-6C7E-BF8307556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26" y="4051785"/>
            <a:ext cx="2085637" cy="19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Молекулярная физика и термодинамика: Число степеней свободы молекул.  Внутренняя энергия идеального газа | Сайт дистанционного образования -  MOODLE КНИТУ (КХТИ)">
            <a:extLst>
              <a:ext uri="{FF2B5EF4-FFF2-40B4-BE49-F238E27FC236}">
                <a16:creationId xmlns:a16="http://schemas.microsoft.com/office/drawing/2014/main" id="{2613B5A9-B923-8111-043D-E4AE5CD77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680" y="4290553"/>
            <a:ext cx="3873067" cy="145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Все равновесия в художественной гимнастике - 38 фото">
            <a:extLst>
              <a:ext uri="{FF2B5EF4-FFF2-40B4-BE49-F238E27FC236}">
                <a16:creationId xmlns:a16="http://schemas.microsoft.com/office/drawing/2014/main" id="{217CF7EA-7855-EA73-12D2-DF40DE831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270" y="4106791"/>
            <a:ext cx="2971117" cy="198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17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B71945E8-EB0F-A9CB-7C68-B1E186E92BA2}"/>
              </a:ext>
            </a:extLst>
          </p:cNvPr>
          <p:cNvSpPr/>
          <p:nvPr/>
        </p:nvSpPr>
        <p:spPr>
          <a:xfrm>
            <a:off x="1317029" y="2191104"/>
            <a:ext cx="4534995" cy="980875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FA366B9-5FE3-79C4-FAAE-A5C0630AE878}"/>
              </a:ext>
            </a:extLst>
          </p:cNvPr>
          <p:cNvSpPr/>
          <p:nvPr/>
        </p:nvSpPr>
        <p:spPr>
          <a:xfrm>
            <a:off x="298905" y="1028758"/>
            <a:ext cx="11513458" cy="8101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58B92-BCF2-9220-0ECA-DDD43159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33" y="263709"/>
            <a:ext cx="11513458" cy="82918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приемы для обучения равновесиям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D5D8E1-284B-5FED-9508-4A288D2A4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028757"/>
            <a:ext cx="11513458" cy="11606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Методические приемы должны быть направлены </a:t>
            </a:r>
            <a:r>
              <a:rPr lang="ru-RU" sz="1600" b="0" i="0" u="sng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сохранение равномерного контакта стопы с полом </a:t>
            </a:r>
            <a:r>
              <a:rPr lang="ru-RU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(без навалов на большой палец ноги при выполнении равновесия с выворотной стопой), и </a:t>
            </a:r>
            <a:r>
              <a:rPr lang="ru-RU" sz="1600" b="0" i="0" u="sng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уменьшение колебаний центра тяжести относительно вертикальной оси</a:t>
            </a:r>
            <a:r>
              <a:rPr lang="ru-RU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проходящей через поверхность контакта ступни и пола. 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95C620-1E9C-2AC9-1F85-5C71A09AD639}"/>
              </a:ext>
            </a:extLst>
          </p:cNvPr>
          <p:cNvSpPr txBox="1"/>
          <p:nvPr/>
        </p:nvSpPr>
        <p:spPr>
          <a:xfrm>
            <a:off x="1317029" y="2191104"/>
            <a:ext cx="53608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ри </a:t>
            </a:r>
            <a:r>
              <a:rPr lang="ru-RU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выворотности</a:t>
            </a:r>
            <a:r>
              <a:rPr lang="ru-RU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стопы следует контролировать </a:t>
            </a:r>
            <a:r>
              <a:rPr lang="ru-RU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выворотность</a:t>
            </a:r>
            <a:r>
              <a:rPr lang="ru-RU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бедра, ориентируя колено на пальцы ног</a:t>
            </a:r>
            <a:endParaRPr lang="ru-RU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A04EE59-AA53-63AB-E1EB-1647758219A0}"/>
              </a:ext>
            </a:extLst>
          </p:cNvPr>
          <p:cNvSpPr/>
          <p:nvPr/>
        </p:nvSpPr>
        <p:spPr>
          <a:xfrm>
            <a:off x="378504" y="2263727"/>
            <a:ext cx="772732" cy="7727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441636-9CEE-B7C2-8F31-21E5AC31B758}"/>
              </a:ext>
            </a:extLst>
          </p:cNvPr>
          <p:cNvSpPr txBox="1"/>
          <p:nvPr/>
        </p:nvSpPr>
        <p:spPr>
          <a:xfrm>
            <a:off x="544297" y="230958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C91AE25-7849-F7A3-8495-88ED4F631D5E}"/>
              </a:ext>
            </a:extLst>
          </p:cNvPr>
          <p:cNvSpPr/>
          <p:nvPr/>
        </p:nvSpPr>
        <p:spPr>
          <a:xfrm>
            <a:off x="2671869" y="4058019"/>
            <a:ext cx="772732" cy="7727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2549B6-AAEA-6309-4057-83058520A3F9}"/>
              </a:ext>
            </a:extLst>
          </p:cNvPr>
          <p:cNvSpPr txBox="1"/>
          <p:nvPr/>
        </p:nvSpPr>
        <p:spPr>
          <a:xfrm>
            <a:off x="2837662" y="410387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B5D19D2A-FACB-B913-F71A-4D65946156D4}"/>
              </a:ext>
            </a:extLst>
          </p:cNvPr>
          <p:cNvSpPr/>
          <p:nvPr/>
        </p:nvSpPr>
        <p:spPr>
          <a:xfrm>
            <a:off x="3610394" y="4061173"/>
            <a:ext cx="4534995" cy="980875"/>
          </a:xfrm>
          <a:prstGeom prst="roundRect">
            <a:avLst/>
          </a:prstGeom>
          <a:solidFill>
            <a:srgbClr val="007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30090-DD75-248E-6A81-34A14D0A1DE0}"/>
              </a:ext>
            </a:extLst>
          </p:cNvPr>
          <p:cNvSpPr txBox="1"/>
          <p:nvPr/>
        </p:nvSpPr>
        <p:spPr>
          <a:xfrm>
            <a:off x="3610394" y="4103874"/>
            <a:ext cx="45349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Корпус следует держать крепким, не нарушая так называемого «квадрата» жесткости торса.</a:t>
            </a:r>
          </a:p>
          <a:p>
            <a:br>
              <a:rPr lang="ru-RU" dirty="0"/>
            </a:br>
            <a:endParaRPr lang="ru-RU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CEC927-037B-A43F-0194-9F31050D1AAF}"/>
              </a:ext>
            </a:extLst>
          </p:cNvPr>
          <p:cNvSpPr txBox="1"/>
          <p:nvPr/>
        </p:nvSpPr>
        <p:spPr>
          <a:xfrm>
            <a:off x="313833" y="5392505"/>
            <a:ext cx="115134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работе с предметами гимнастки находятся в движении. </a:t>
            </a:r>
          </a:p>
          <a:p>
            <a:pPr algn="just"/>
            <a:r>
              <a:rPr lang="ru-RU" sz="1600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ополнительное движение звеньев иногда облегчает задачу стабилизации  равновесия.</a:t>
            </a:r>
            <a:r>
              <a:rPr lang="ru-RU" sz="16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16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Так, например, вращением рук в нужном направлении можно вернуть потерявшему устойчивость телу исходное вертикальное положение</a:t>
            </a:r>
          </a:p>
          <a:p>
            <a:pPr algn="just"/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Урок классической хореографии для художественной гимнастики - 3 - YouTube">
            <a:extLst>
              <a:ext uri="{FF2B5EF4-FFF2-40B4-BE49-F238E27FC236}">
                <a16:creationId xmlns:a16="http://schemas.microsoft.com/office/drawing/2014/main" id="{504AF3D9-DE29-E588-F787-9BFB5CE70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419" y="1968155"/>
            <a:ext cx="3216032" cy="180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оль хореографии в фигурном катании — Для начинающих — ШФК &quot;АЙС-ФОРУМ&quot; - 5  звезд !!!">
            <a:extLst>
              <a:ext uri="{FF2B5EF4-FFF2-40B4-BE49-F238E27FC236}">
                <a16:creationId xmlns:a16="http://schemas.microsoft.com/office/drawing/2014/main" id="{2F448809-5EDA-0CC6-6799-64CF90D3C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607" y="3099484"/>
            <a:ext cx="2899318" cy="225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261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9146</TotalTime>
  <Words>1101</Words>
  <Application>Microsoft Macintosh PowerPoint</Application>
  <PresentationFormat>Широкоэкранный</PresentationFormat>
  <Paragraphs>125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Open Sans</vt:lpstr>
      <vt:lpstr>Тема Office</vt:lpstr>
      <vt:lpstr>Механические аспекты двигательной деятельности в художественной гимнастике</vt:lpstr>
      <vt:lpstr>Презентация PowerPoint</vt:lpstr>
      <vt:lpstr>Элементы трудности тела в художественной гимнастике</vt:lpstr>
      <vt:lpstr>Классификация равновесий</vt:lpstr>
      <vt:lpstr>Классификация поворотов</vt:lpstr>
      <vt:lpstr>Классификация прыжков</vt:lpstr>
      <vt:lpstr>Преакробатические элементы </vt:lpstr>
      <vt:lpstr>Особенности техники выполнения равновесий</vt:lpstr>
      <vt:lpstr>Методические приемы для обучения равновесиям</vt:lpstr>
      <vt:lpstr>Особенности техники выполнения поворотов</vt:lpstr>
      <vt:lpstr>Методические приемы для обучения поворотам</vt:lpstr>
      <vt:lpstr>Особенности техники выполнения прыжков</vt:lpstr>
      <vt:lpstr>Методические приемы для обучения прыжкам</vt:lpstr>
      <vt:lpstr>Заключение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Механические аспекты двигательной деятельности в художественной гимнастике</dc:title>
  <dc:creator>Марина Тишкова</dc:creator>
  <cp:lastModifiedBy>Марина Тишкова</cp:lastModifiedBy>
  <cp:revision>8</cp:revision>
  <dcterms:created xsi:type="dcterms:W3CDTF">2024-02-21T08:21:33Z</dcterms:created>
  <dcterms:modified xsi:type="dcterms:W3CDTF">2024-03-05T08:32:11Z</dcterms:modified>
</cp:coreProperties>
</file>