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65" r:id="rId4"/>
    <p:sldId id="270" r:id="rId5"/>
    <p:sldId id="271" r:id="rId6"/>
    <p:sldId id="257" r:id="rId7"/>
    <p:sldId id="260" r:id="rId8"/>
    <p:sldId id="272" r:id="rId9"/>
    <p:sldId id="259" r:id="rId10"/>
    <p:sldId id="27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0" autoAdjust="0"/>
    <p:restoredTop sz="94660"/>
  </p:normalViewPr>
  <p:slideViewPr>
    <p:cSldViewPr>
      <p:cViewPr varScale="1">
        <p:scale>
          <a:sx n="94" d="100"/>
          <a:sy n="94" d="100"/>
        </p:scale>
        <p:origin x="2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/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47FF9E-3DEB-440B-8CC4-11F9D35C61D7}" type="datetimeFigureOut">
              <a:rPr lang="ru-RU" smtClean="0"/>
              <a:t>вт 12.03.24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DA5503-2514-461D-A210-1367E7C35A5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37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630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5905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 panose="020B0604020202020204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490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345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530" indent="-182880" algn="l" rtl="0" eaLnBrk="1" latinLnBrk="0" hangingPunct="1">
        <a:spcBef>
          <a:spcPct val="20000"/>
        </a:spcBef>
        <a:buClr>
          <a:schemeClr val="accent5"/>
        </a:buClr>
        <a:buFont typeface="Arial" panose="020B0604020202020204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 panose="020B0604020202020204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950" indent="-182880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58200" cy="1222375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ru-RU" b="0" dirty="0"/>
              <a:t>Биомеханические аспекты технико-тактических действий в дзюдо (приём «подсечка»)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7596336" cy="1752600"/>
          </a:xfrm>
        </p:spPr>
        <p:txBody>
          <a:bodyPr>
            <a:normAutofit/>
          </a:bodyPr>
          <a:lstStyle/>
          <a:p>
            <a:r>
              <a:rPr lang="ru-RU" sz="1800" dirty="0"/>
              <a:t>Работу выполнил Климов А.А.</a:t>
            </a:r>
          </a:p>
          <a:p>
            <a:r>
              <a:rPr lang="ru-RU" sz="1800" dirty="0"/>
              <a:t>Студент 205 группы ФГБОУ ВО «ВГАФК»</a:t>
            </a:r>
          </a:p>
          <a:p>
            <a:r>
              <a:rPr lang="ru-RU" sz="1800" dirty="0"/>
              <a:t>Руководители:</a:t>
            </a:r>
          </a:p>
          <a:p>
            <a:r>
              <a:rPr lang="ru-RU" sz="1800" dirty="0" err="1"/>
              <a:t>Лущик</a:t>
            </a:r>
            <a:r>
              <a:rPr lang="ru-RU" sz="1800" dirty="0"/>
              <a:t> И.В., доцент кафедры </a:t>
            </a:r>
            <a:r>
              <a:rPr lang="ru-RU" sz="1800" dirty="0" err="1"/>
              <a:t>ТиТФКиС</a:t>
            </a:r>
            <a:r>
              <a:rPr lang="ru-RU" sz="1800" dirty="0"/>
              <a:t> ФГБОУ ВО «ВГАФК» и </a:t>
            </a:r>
            <a:r>
              <a:rPr lang="ru-RU" sz="1800" dirty="0" err="1"/>
              <a:t>Абдрахманова</a:t>
            </a:r>
            <a:r>
              <a:rPr lang="ru-RU" sz="1800" dirty="0"/>
              <a:t> И.В., доцент кафедры </a:t>
            </a:r>
            <a:r>
              <a:rPr lang="ru-RU" sz="1800" dirty="0" err="1"/>
              <a:t>ТиТФКиС</a:t>
            </a:r>
            <a:r>
              <a:rPr lang="ru-RU" sz="1800" dirty="0"/>
              <a:t> ФГБОУ ВО «ВГАФК»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845" y="260350"/>
            <a:ext cx="6073775" cy="922020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1645" y="1409065"/>
            <a:ext cx="8214995" cy="2307590"/>
          </a:xfr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6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/>
              <a:t>Снижение нагрузки и риска </a:t>
            </a:r>
            <a:r>
              <a:rPr lang="ru-RU" sz="4400" b="1" dirty="0" err="1"/>
              <a:t>травмирования</a:t>
            </a:r>
            <a:r>
              <a:rPr lang="ru-RU" sz="4400" b="1" dirty="0"/>
              <a:t> в результате: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b="1" dirty="0"/>
              <a:t> технической  отработки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b="1" dirty="0"/>
              <a:t> уклона на подготовку суставов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b="1" dirty="0"/>
              <a:t> оптимизации техники приема </a:t>
            </a:r>
            <a:endParaRPr lang="ru-RU" sz="4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9900" y="4149090"/>
            <a:ext cx="8197850" cy="144526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20370" lvl="0" indent="-384175" algn="ctr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sz="3200" dirty="0"/>
              <a:t> Р</a:t>
            </a:r>
            <a:r>
              <a:rPr lang="ru-RU" sz="2800" b="1" dirty="0"/>
              <a:t>азвитие </a:t>
            </a:r>
            <a:r>
              <a:rPr lang="en-US" sz="2800" b="1" dirty="0"/>
              <a:t>IT-</a:t>
            </a:r>
            <a:r>
              <a:rPr lang="ru-RU" sz="2800" b="1"/>
              <a:t>технологий позволяет </a:t>
            </a:r>
            <a:r>
              <a:rPr lang="ru-RU" sz="2800" b="1" dirty="0"/>
              <a:t> более точно контролировать биомеханические параметры движений</a:t>
            </a:r>
            <a:endParaRPr lang="ru-RU" sz="28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Используемая литература:</a:t>
            </a: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FC000"/>
                </a:solidFill>
              </a:rPr>
              <a:t>Прокопенко А.Ю.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i="1" dirty="0">
                <a:solidFill>
                  <a:srgbClr val="92D050"/>
                </a:solidFill>
              </a:rPr>
              <a:t>«</a:t>
            </a:r>
            <a:r>
              <a:rPr lang="ru-RU" dirty="0">
                <a:solidFill>
                  <a:srgbClr val="92D050"/>
                </a:solidFill>
              </a:rPr>
              <a:t>Биомеханические аспекты технико-тактических действий в дзюдо</a:t>
            </a:r>
            <a:r>
              <a:rPr lang="ru-RU" i="1" dirty="0">
                <a:solidFill>
                  <a:srgbClr val="92D050"/>
                </a:solidFill>
              </a:rPr>
              <a:t>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297016" cy="576064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6819528" cy="504056"/>
          </a:xfr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/>
              <a:t>эффективная технико-тактическая подготовка в дзюдо </a:t>
            </a:r>
            <a:endParaRPr lang="ru-RU" sz="1800" i="1" dirty="0"/>
          </a:p>
          <a:p>
            <a:pPr>
              <a:buNone/>
            </a:pP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077072"/>
            <a:ext cx="6408712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20370" lvl="0" indent="-384175" algn="ctr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sz="2800" dirty="0"/>
              <a:t>Биомеханический анализ действий 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203848" y="1772816"/>
            <a:ext cx="792088" cy="10801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852936"/>
            <a:ext cx="4392488" cy="5760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достижение высоких результатов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5661248"/>
            <a:ext cx="4536504" cy="93610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Понимание физических аспектов, успешное выполнение тактических приемов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3563888" y="4581128"/>
            <a:ext cx="792088" cy="10801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64896" cy="13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/>
              <a:t>Более эффективно формировать стратегии решения двигательных задач на соревнованиях позволяют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5873080" cy="428133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…анализ</a:t>
            </a:r>
          </a:p>
          <a:p>
            <a:endParaRPr lang="ru-RU" dirty="0"/>
          </a:p>
          <a:p>
            <a:r>
              <a:rPr lang="ru-RU" dirty="0">
                <a:solidFill>
                  <a:srgbClr val="92D050"/>
                </a:solidFill>
              </a:rPr>
              <a:t>…синтез</a:t>
            </a:r>
          </a:p>
          <a:p>
            <a:endParaRPr lang="ru-RU" dirty="0"/>
          </a:p>
          <a:p>
            <a:r>
              <a:rPr lang="ru-RU" dirty="0">
                <a:solidFill>
                  <a:srgbClr val="FFFF00"/>
                </a:solidFill>
              </a:rPr>
              <a:t>…оценка ситуации</a:t>
            </a:r>
          </a:p>
          <a:p>
            <a:endParaRPr lang="ru-RU" dirty="0"/>
          </a:p>
          <a:p>
            <a:r>
              <a:rPr lang="ru-RU" dirty="0">
                <a:solidFill>
                  <a:srgbClr val="92D050"/>
                </a:solidFill>
              </a:rPr>
              <a:t>…принятие решений </a:t>
            </a:r>
          </a:p>
          <a:p>
            <a:endParaRPr lang="ru-RU" dirty="0"/>
          </a:p>
        </p:txBody>
      </p:sp>
      <p:sp>
        <p:nvSpPr>
          <p:cNvPr id="22530" name="AutoShape 2" descr="https://sportishka.com/uploads/posts/2022-11/thumbs/1667474818_48-sportishka-com-p-raznovidnosti-balnikh-tantsev-instagram-5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22531" name="Picture 3" descr="F:\1667474818_48-sportishka-com-p-raznovidnosti-balnikh-tantsev-instagram-5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2132856"/>
            <a:ext cx="3744374" cy="24962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5220206" y="4581758"/>
            <a:ext cx="3672408" cy="14401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+mn-ea"/>
              </a:rPr>
              <a:t>базовые действия (захваты, выводы из равновесия, передвижения)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3850" y="4725035"/>
            <a:ext cx="4107815" cy="14700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сложные тактические действия (контрприёмы и комбинации)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220325" y="1052721"/>
            <a:ext cx="3528392" cy="9361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+mn-ea"/>
              </a:rPr>
              <a:t>основные приёмы и их вариации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27405" y="1341120"/>
            <a:ext cx="2802255" cy="7969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ctr">
              <a:lnSpc>
                <a:spcPct val="110000"/>
              </a:lnSpc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+mn-ea"/>
              </a:rPr>
              <a:t>стойки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7295" y="188595"/>
            <a:ext cx="4170045" cy="617220"/>
          </a:xfr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Элементы в дзюдо</a:t>
            </a:r>
          </a:p>
        </p:txBody>
      </p:sp>
      <p:pic>
        <p:nvPicPr>
          <p:cNvPr id="14" name="Рисунок 13" descr="1667466148_52-sportishka-com-p-brosok-cherez-spinu-dzyudo-pinterest-5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556183" y="1911373"/>
            <a:ext cx="4114800" cy="2741953"/>
          </a:xfrm>
          <a:ln w="76200">
            <a:solidFill>
              <a:srgbClr val="92D050"/>
            </a:solidFill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907704" y="188640"/>
            <a:ext cx="4968552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bg1"/>
                </a:solidFill>
              </a:rPr>
              <a:t>Подсечка - это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980728"/>
            <a:ext cx="4248472" cy="7920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группа приёмов, которые выполняются с опорой на одну ногу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2060848"/>
            <a:ext cx="3744416" cy="1008112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вторая нога может делать высекающее, преграждающее и подкидывающее движение</a:t>
            </a: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755576" y="2780928"/>
            <a:ext cx="1656184" cy="936104"/>
          </a:xfrm>
          <a:prstGeom prst="curvedRightArrow">
            <a:avLst>
              <a:gd name="adj1" fmla="val 25000"/>
              <a:gd name="adj2" fmla="val 43979"/>
              <a:gd name="adj3" fmla="val 25000"/>
            </a:avLst>
          </a:prstGeom>
          <a:solidFill>
            <a:srgbClr val="7030A0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flipH="1">
            <a:off x="6156176" y="1484784"/>
            <a:ext cx="1656184" cy="936104"/>
          </a:xfrm>
          <a:prstGeom prst="curvedRightArrow">
            <a:avLst>
              <a:gd name="adj1" fmla="val 25000"/>
              <a:gd name="adj2" fmla="val 43979"/>
              <a:gd name="adj3" fmla="val 25000"/>
            </a:avLst>
          </a:prstGeom>
          <a:solidFill>
            <a:srgbClr val="7030A0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3284984"/>
            <a:ext cx="4824536" cy="72008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выполняется подушечками пальцев ноги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251520" y="548680"/>
            <a:ext cx="1656184" cy="936104"/>
          </a:xfrm>
          <a:prstGeom prst="curvedRightArrow">
            <a:avLst>
              <a:gd name="adj1" fmla="val 25000"/>
              <a:gd name="adj2" fmla="val 43979"/>
              <a:gd name="adj3" fmla="val 25000"/>
            </a:avLst>
          </a:prstGeom>
          <a:solidFill>
            <a:srgbClr val="7030A0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Рисунок 13" descr="EVD-judo-066.jpg"/>
          <p:cNvPicPr>
            <a:picLocks noChangeAspect="1"/>
          </p:cNvPicPr>
          <p:nvPr/>
        </p:nvPicPr>
        <p:blipFill>
          <a:blip r:embed="rId2" cstate="print"/>
          <a:srcRect t="36329"/>
          <a:stretch>
            <a:fillRect/>
          </a:stretch>
        </p:blipFill>
        <p:spPr>
          <a:xfrm>
            <a:off x="1547664" y="4221088"/>
            <a:ext cx="6289898" cy="2448272"/>
          </a:xfrm>
          <a:prstGeom prst="rect">
            <a:avLst/>
          </a:prstGeom>
          <a:ln w="76200">
            <a:solidFill>
              <a:schemeClr val="tx1"/>
            </a:solidFill>
            <a:prstDash val="dash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67600" cy="936104"/>
          </a:xfr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Выполнение приема «подсечка»</a:t>
            </a:r>
          </a:p>
        </p:txBody>
      </p:sp>
      <p:sp>
        <p:nvSpPr>
          <p:cNvPr id="1026" name="AutoShape 2" descr="https://static.tildacdn.com/tild6661-6166-4439-b935-363565316138/75656787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1027" name="Picture 3" descr="F:\75656787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488526" y="4077072"/>
            <a:ext cx="2202952" cy="261629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cxnSp>
        <p:nvCxnSpPr>
          <p:cNvPr id="8" name="Прямая соединительная линия 7"/>
          <p:cNvCxnSpPr>
            <a:stCxn id="2" idx="2"/>
            <a:endCxn id="6" idx="0"/>
          </p:cNvCxnSpPr>
          <p:nvPr/>
        </p:nvCxnSpPr>
        <p:spPr>
          <a:xfrm>
            <a:off x="4561384" y="1052736"/>
            <a:ext cx="10616" cy="201622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88424" cy="1152128"/>
          </a:xfr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/>
              <a:t>сопровождается значительными статическими нагрузками на нижнюю конечность, особенно на суставы и мышцы колена и голени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068960"/>
            <a:ext cx="8352928" cy="83099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20370" lvl="0" indent="-384175" algn="ctr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sz="2400" dirty="0"/>
              <a:t>необходимость устойчивости и силы во время выполнения приема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39952" y="2492896"/>
            <a:ext cx="864096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116632"/>
            <a:ext cx="5165068" cy="5847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ru-RU" sz="3200" b="1" dirty="0"/>
              <a:t>Схема опорных реакций</a:t>
            </a:r>
            <a:endParaRPr lang="ru-RU" sz="3200" b="1" i="1" dirty="0"/>
          </a:p>
        </p:txBody>
      </p:sp>
      <p:pic>
        <p:nvPicPr>
          <p:cNvPr id="15362" name="Picture 2" descr="F:\htmlconvd-39hN8n_html_81710bee6daa784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467544" y="1052736"/>
            <a:ext cx="3888432" cy="560707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4644008" y="1052736"/>
            <a:ext cx="3960440" cy="46166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2300" b="1" dirty="0"/>
              <a:t>G - сила тяжести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1887413"/>
            <a:ext cx="3960440" cy="2215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6EA0B0"/>
                </a:solidFill>
              </a:rPr>
              <a:t> </a:t>
            </a:r>
            <a:r>
              <a:rPr lang="ru-RU" sz="2300" b="1" dirty="0" err="1"/>
              <a:t>Р</a:t>
            </a:r>
            <a:r>
              <a:rPr lang="ru-RU" b="1" dirty="0" err="1"/>
              <a:t>тр</a:t>
            </a:r>
            <a:r>
              <a:rPr lang="ru-RU" sz="2300" b="1" dirty="0"/>
              <a:t> - сила трения, действует вдоль поверхности опоры и предотвращает скольжение стоп спортсмена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4437112"/>
            <a:ext cx="3960440" cy="2215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sz="2300" b="1" dirty="0"/>
              <a:t>C – сила, приложенная в центре масс тела спортсмена. Обусловлена массой тела и всегда направлена вертикально вниз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116632"/>
            <a:ext cx="4835170" cy="5847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ru-RU" sz="3200" dirty="0"/>
              <a:t>Схема опорных реакций</a:t>
            </a:r>
            <a:endParaRPr lang="ru-RU" sz="3200" i="1" dirty="0"/>
          </a:p>
        </p:txBody>
      </p:sp>
      <p:pic>
        <p:nvPicPr>
          <p:cNvPr id="15362" name="Picture 2" descr="F:\htmlconvd-39hN8n_html_81710bee6daa784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323850" y="1045210"/>
            <a:ext cx="3850640" cy="555180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4211970" y="1045116"/>
            <a:ext cx="4536504" cy="14763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b="1" dirty="0">
                <a:sym typeface="+mn-ea"/>
              </a:rPr>
              <a:t>N - в</a:t>
            </a:r>
            <a:r>
              <a:rPr lang="ru-RU" b="1" dirty="0"/>
              <a:t>ертикальная реакция опоры, сила реакции поверхности опоры на воздействие тела спортсмена, направлена вверх и компенсирует силу тяжести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8940" y="2996565"/>
            <a:ext cx="4529455" cy="14763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ru-RU" b="1" dirty="0">
                <a:sym typeface="+mn-ea"/>
              </a:rPr>
              <a:t>М - м</a:t>
            </a:r>
            <a:r>
              <a:rPr lang="ru-RU" b="1" dirty="0"/>
              <a:t>омент, создается мышечными группами и применяется вокруг центра масс, обеспечивает вращательное движение и контроль над движениями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11955" y="4940935"/>
            <a:ext cx="4495800" cy="165608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ym typeface="+mn-ea"/>
              </a:rPr>
              <a:t>P - с</a:t>
            </a:r>
            <a:r>
              <a:rPr lang="ru-RU" b="1" dirty="0"/>
              <a:t>иловое воздействие от противника, сила, приложенная противником, способна трансформировать величину и направление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7040" y="1412240"/>
            <a:ext cx="4340860" cy="786765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6750" y="188595"/>
            <a:ext cx="7902575" cy="994410"/>
          </a:xfr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t">
            <a:noAutofit/>
          </a:bodyPr>
          <a:lstStyle/>
          <a:p>
            <a:pPr algn="ctr"/>
            <a:r>
              <a:rPr lang="ru-RU" sz="2400" b="1" dirty="0"/>
              <a:t>Уравнения равновесия тела </a:t>
            </a:r>
            <a:br>
              <a:rPr lang="ru-RU" sz="2400" b="1" dirty="0"/>
            </a:br>
            <a:r>
              <a:rPr lang="ru-RU" sz="2400" b="1" dirty="0"/>
              <a:t>в процессе воздействия сил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7410" name="AutoShape 2" descr="https://xn--80ajjjhhggdl2e.xn--p1ai/800/600/https/upload.wikimedia.org/wikipedia/commons/2/24/Cha-Cha-Cha_Sivak_Raczova_067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cxnSp>
        <p:nvCxnSpPr>
          <p:cNvPr id="10" name="Прямая соединительная линия 9"/>
          <p:cNvCxnSpPr>
            <a:stCxn id="3" idx="2"/>
          </p:cNvCxnSpPr>
          <p:nvPr/>
        </p:nvCxnSpPr>
        <p:spPr>
          <a:xfrm>
            <a:off x="2617470" y="2199005"/>
            <a:ext cx="82550" cy="34620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60375" y="2924810"/>
            <a:ext cx="4327525" cy="76835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20370" lvl="0" indent="-384175">
              <a:spcBef>
                <a:spcPct val="20000"/>
              </a:spcBef>
              <a:buClr>
                <a:srgbClr val="6EA0B0"/>
              </a:buClr>
              <a:buSzPct val="80000"/>
              <a:buFont typeface="Wingdings 2" panose="05020102010507070707"/>
              <a:buChar char=""/>
            </a:pPr>
            <a:endParaRPr lang="ru-RU" sz="2000" dirty="0">
              <a:solidFill>
                <a:prstClr val="white"/>
              </a:solidFill>
            </a:endParaRPr>
          </a:p>
          <a:p>
            <a:pPr marL="36195" lvl="0" indent="0">
              <a:spcBef>
                <a:spcPct val="20000"/>
              </a:spcBef>
              <a:buClr>
                <a:srgbClr val="6EA0B0"/>
              </a:buClr>
              <a:buSzPct val="80000"/>
              <a:buFont typeface="Wingdings 2" panose="05020102010507070707"/>
              <a:buNone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0375" y="4413250"/>
            <a:ext cx="7143115" cy="76835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20370" lvl="0" indent="-384175">
              <a:spcBef>
                <a:spcPct val="20000"/>
              </a:spcBef>
              <a:buClr>
                <a:srgbClr val="6EA0B0"/>
              </a:buClr>
              <a:buSzPct val="80000"/>
              <a:buFont typeface="Wingdings 2" panose="05020102010507070707"/>
              <a:buChar char=""/>
            </a:pPr>
            <a:endParaRPr lang="ru-RU" sz="2000" dirty="0">
              <a:solidFill>
                <a:prstClr val="white"/>
              </a:solidFill>
            </a:endParaRPr>
          </a:p>
          <a:p>
            <a:pPr marL="420370" lvl="0" indent="-384175">
              <a:spcBef>
                <a:spcPct val="20000"/>
              </a:spcBef>
              <a:buClr>
                <a:srgbClr val="6EA0B0"/>
              </a:buClr>
              <a:buSzPct val="80000"/>
              <a:buFont typeface="Wingdings 2" panose="05020102010507070707"/>
              <a:buChar char=""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0375" y="5661025"/>
            <a:ext cx="8270240" cy="70675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20370" lvl="0" indent="-384175" algn="ctr">
              <a:spcBef>
                <a:spcPct val="20000"/>
              </a:spcBef>
              <a:buClr>
                <a:srgbClr val="6EA0B0"/>
              </a:buClr>
              <a:buSzPct val="80000"/>
            </a:pPr>
            <a:r>
              <a:rPr lang="ru-RU" sz="2000" dirty="0"/>
              <a:t>Расчеты наглядно представляют физические воздействия в процессе выполнения приемов в дзюдо</a:t>
            </a:r>
            <a:endParaRPr lang="ru-RU" sz="2000" dirty="0">
              <a:solidFill>
                <a:prstClr val="white"/>
              </a:solidFill>
            </a:endParaRPr>
          </a:p>
        </p:txBody>
      </p:sp>
      <p:pic>
        <p:nvPicPr>
          <p:cNvPr id="6145" name="Picture 1" descr="K:\Снимокч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14662" t="12500" r="19361" b="31250"/>
          <a:stretch>
            <a:fillRect/>
          </a:stretch>
        </p:blipFill>
        <p:spPr bwMode="auto">
          <a:xfrm>
            <a:off x="755576" y="1484784"/>
            <a:ext cx="3888432" cy="648072"/>
          </a:xfrm>
          <a:prstGeom prst="rect">
            <a:avLst/>
          </a:prstGeom>
          <a:noFill/>
        </p:spPr>
      </p:pic>
      <p:pic>
        <p:nvPicPr>
          <p:cNvPr id="6146" name="Picture 2" descr="K:\к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b="28905"/>
          <a:stretch>
            <a:fillRect/>
          </a:stretch>
        </p:blipFill>
        <p:spPr bwMode="auto">
          <a:xfrm>
            <a:off x="790575" y="2939415"/>
            <a:ext cx="3844925" cy="734060"/>
          </a:xfrm>
          <a:prstGeom prst="rect">
            <a:avLst/>
          </a:prstGeom>
          <a:noFill/>
        </p:spPr>
      </p:pic>
      <p:pic>
        <p:nvPicPr>
          <p:cNvPr id="6147" name="Picture 3" descr="K:\л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405" y="4418965"/>
            <a:ext cx="6319520" cy="758190"/>
          </a:xfrm>
          <a:prstGeom prst="rect">
            <a:avLst/>
          </a:prstGeom>
          <a:noFill/>
        </p:spPr>
      </p:pic>
      <p:pic>
        <p:nvPicPr>
          <p:cNvPr id="6148" name="Picture 4" descr="K:\аноп.PNG"/>
          <p:cNvPicPr>
            <a:picLocks noChangeAspect="1" noChangeArrowheads="1"/>
          </p:cNvPicPr>
          <p:nvPr/>
        </p:nvPicPr>
        <p:blipFill>
          <a:blip r:embed="rId5" cstate="print"/>
          <a:srcRect r="45834"/>
          <a:stretch>
            <a:fillRect/>
          </a:stretch>
        </p:blipFill>
        <p:spPr bwMode="auto">
          <a:xfrm>
            <a:off x="5080000" y="1513205"/>
            <a:ext cx="3813810" cy="249174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355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Wingdings</vt:lpstr>
      <vt:lpstr>Wingdings 2</vt:lpstr>
      <vt:lpstr>Техническая</vt:lpstr>
      <vt:lpstr>Биомеханические аспекты технико-тактических действий в дзюдо (приём «подсечка»)  </vt:lpstr>
      <vt:lpstr>Введение</vt:lpstr>
      <vt:lpstr>Более эффективно формировать стратегии решения двигательных задач на соревнованиях позволяют…</vt:lpstr>
      <vt:lpstr>Элементы в дзюдо</vt:lpstr>
      <vt:lpstr>Презентация PowerPoint</vt:lpstr>
      <vt:lpstr>Выполнение приема «подсечка»</vt:lpstr>
      <vt:lpstr>Презентация PowerPoint</vt:lpstr>
      <vt:lpstr>Презентация PowerPoint</vt:lpstr>
      <vt:lpstr>Уравнения равновесия тела  в процессе воздействия сил </vt:lpstr>
      <vt:lpstr>Заключение</vt:lpstr>
      <vt:lpstr>Используемая литература:  Прокопенко А.Ю. «Биомеханические аспекты технико-тактических действий в дзюдо»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Девочки</dc:creator>
  <cp:lastModifiedBy>PS</cp:lastModifiedBy>
  <cp:revision>42</cp:revision>
  <dcterms:created xsi:type="dcterms:W3CDTF">2023-11-01T16:57:00Z</dcterms:created>
  <dcterms:modified xsi:type="dcterms:W3CDTF">2024-03-12T18:41:38Z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489BEA8EA889440BA890076B153941E1</vt:lpwstr>
  </property>
  <property fmtid="{D5CDD505-2E9C-101B-9397-08002B2CF9AE}" pid="3" name="KSOProductBuildVer">
    <vt:lpwstr>1049-11.2.0.11516</vt:lpwstr>
  </property>
</Properties>
</file>