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71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73" r:id="rId16"/>
    <p:sldId id="269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 Захаров" initials="ВЗ" lastIdx="1" clrIdx="0">
    <p:extLst>
      <p:ext uri="{19B8F6BF-5375-455C-9EA6-DF929625EA0E}">
        <p15:presenceInfo xmlns:p15="http://schemas.microsoft.com/office/powerpoint/2012/main" userId="14e725eea8f2bc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30T12:07:38.28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9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6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2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49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7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8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16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12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3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2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4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0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5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1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28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2540" y="1275778"/>
            <a:ext cx="7197726" cy="242146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ru-RU" sz="6000" b="1" i="1" dirty="0"/>
              <a:t>Биомеханика удара в боксе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3993295"/>
            <a:ext cx="5850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Работу выполнил</a:t>
            </a:r>
            <a:r>
              <a:rPr lang="en-US" dirty="0"/>
              <a:t>:</a:t>
            </a:r>
            <a:r>
              <a:rPr lang="ru-RU" dirty="0" err="1"/>
              <a:t>Кулишов</a:t>
            </a:r>
            <a:r>
              <a:rPr lang="ru-RU" dirty="0"/>
              <a:t> Александр Валерьевич</a:t>
            </a:r>
          </a:p>
          <a:p>
            <a:pPr algn="r"/>
            <a:r>
              <a:rPr lang="ru-RU" dirty="0"/>
              <a:t>Студент 205 группы ФГБОУ ВО </a:t>
            </a:r>
            <a:r>
              <a:rPr lang="en-US" dirty="0"/>
              <a:t>“</a:t>
            </a:r>
            <a:r>
              <a:rPr lang="ru-RU" dirty="0"/>
              <a:t>ВГАФК</a:t>
            </a:r>
            <a:r>
              <a:rPr lang="en-US" dirty="0"/>
              <a:t>”</a:t>
            </a:r>
            <a:endParaRPr lang="ru-RU" dirty="0"/>
          </a:p>
          <a:p>
            <a:pPr algn="r"/>
            <a:r>
              <a:rPr lang="ru-RU" dirty="0"/>
              <a:t>                                                 Руководители</a:t>
            </a:r>
            <a:r>
              <a:rPr lang="en-US" dirty="0"/>
              <a:t>:</a:t>
            </a:r>
            <a:endParaRPr lang="ru-RU" dirty="0"/>
          </a:p>
          <a:p>
            <a:pPr algn="r"/>
            <a:r>
              <a:rPr lang="ru-RU" dirty="0" err="1"/>
              <a:t>Лущик</a:t>
            </a:r>
            <a:r>
              <a:rPr lang="ru-RU" dirty="0"/>
              <a:t> Ирина Владимировна,</a:t>
            </a:r>
          </a:p>
          <a:p>
            <a:pPr algn="r"/>
            <a:r>
              <a:rPr lang="ru-RU" dirty="0"/>
              <a:t>доцент кафедры </a:t>
            </a:r>
            <a:r>
              <a:rPr lang="ru-RU" dirty="0" err="1"/>
              <a:t>ТиТФКиС</a:t>
            </a:r>
            <a:r>
              <a:rPr lang="ru-RU" dirty="0"/>
              <a:t> ФГБОУ ВО </a:t>
            </a:r>
            <a:r>
              <a:rPr lang="en-US" dirty="0"/>
              <a:t>“</a:t>
            </a:r>
            <a:r>
              <a:rPr lang="ru-RU" dirty="0"/>
              <a:t>ВГАФК</a:t>
            </a:r>
            <a:r>
              <a:rPr lang="en-US" dirty="0"/>
              <a:t>”</a:t>
            </a:r>
            <a:endParaRPr lang="ru-RU" dirty="0"/>
          </a:p>
          <a:p>
            <a:pPr algn="r"/>
            <a:r>
              <a:rPr lang="ru-RU" dirty="0" err="1"/>
              <a:t>Абдрахманова</a:t>
            </a:r>
            <a:r>
              <a:rPr lang="ru-RU" dirty="0"/>
              <a:t> Ирина Владимировна,</a:t>
            </a:r>
          </a:p>
          <a:p>
            <a:pPr algn="r"/>
            <a:r>
              <a:rPr lang="ru-RU" dirty="0"/>
              <a:t>доцент кафедры </a:t>
            </a:r>
            <a:r>
              <a:rPr lang="ru-RU" dirty="0" err="1"/>
              <a:t>ТиТФКиС</a:t>
            </a:r>
            <a:r>
              <a:rPr lang="ru-RU" dirty="0"/>
              <a:t> ФГБОУ ВО </a:t>
            </a:r>
            <a:r>
              <a:rPr lang="en-US" dirty="0"/>
              <a:t>“</a:t>
            </a:r>
            <a:r>
              <a:rPr lang="ru-RU" dirty="0"/>
              <a:t>ВГАФК</a:t>
            </a:r>
            <a:r>
              <a:rPr lang="en-US" u="sng" dirty="0"/>
              <a:t>”</a:t>
            </a:r>
            <a:endParaRPr lang="ru-RU" u="sng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CC61E22-2A2D-37B0-925A-4E355262A1B5}"/>
              </a:ext>
            </a:extLst>
          </p:cNvPr>
          <p:cNvSpPr>
            <a:spLocks noGrp="1"/>
          </p:cNvSpPr>
          <p:nvPr/>
        </p:nvSpPr>
        <p:spPr>
          <a:xfrm>
            <a:off x="245100" y="3993295"/>
            <a:ext cx="7197726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i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82F7617-B27C-869D-E2E5-423E50D57C5C}"/>
              </a:ext>
            </a:extLst>
          </p:cNvPr>
          <p:cNvSpPr>
            <a:spLocks noGrp="1"/>
          </p:cNvSpPr>
          <p:nvPr/>
        </p:nvSpPr>
        <p:spPr>
          <a:xfrm>
            <a:off x="245100" y="4131911"/>
            <a:ext cx="7197726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endParaRPr lang="ru-RU" sz="60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AFA01-701A-4DA8-5CAB-0414BEA4065C}"/>
              </a:ext>
            </a:extLst>
          </p:cNvPr>
          <p:cNvSpPr txBox="1"/>
          <p:nvPr/>
        </p:nvSpPr>
        <p:spPr>
          <a:xfrm>
            <a:off x="898294" y="121498"/>
            <a:ext cx="1104860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спорта Российской  Федерации</a:t>
            </a:r>
          </a:p>
          <a:p>
            <a:pPr algn="ctr"/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профессионального образования</a:t>
            </a:r>
          </a:p>
          <a:p>
            <a:pPr algn="ctr"/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«Волгоградская государственная академия физической культуры»</a:t>
            </a:r>
          </a:p>
        </p:txBody>
      </p:sp>
    </p:spTree>
    <p:extLst>
      <p:ext uri="{BB962C8B-B14F-4D97-AF65-F5344CB8AC3E}">
        <p14:creationId xmlns:p14="http://schemas.microsoft.com/office/powerpoint/2010/main" val="104761189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0589" y="377738"/>
            <a:ext cx="4148293" cy="321395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❸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u="sng" dirty="0">
                <a:latin typeface="Open Sans"/>
              </a:rPr>
              <a:t>Удар должен быть коротким. </a:t>
            </a:r>
          </a:p>
          <a:p>
            <a:pPr indent="449580" algn="just"/>
            <a:r>
              <a:rPr lang="ru-RU" dirty="0">
                <a:latin typeface="Open Sans"/>
              </a:rPr>
              <a:t>Удар должен быть нанесен "рамой", т.е. тело должно превратиться в жесткую распорку между землей и противником. Для этого необходимо убрать люфт из суставов, задействованных в ударе.</a:t>
            </a:r>
            <a:endParaRPr lang="en-US" dirty="0">
              <a:latin typeface="Open Sans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780948" y="5211145"/>
            <a:ext cx="8989997" cy="1001027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/>
            <a:r>
              <a:rPr lang="ru-RU" dirty="0">
                <a:latin typeface="Open Sans"/>
              </a:rPr>
              <a:t>*Например, при прямом ударе кулаком - это лучезапястный, локтевой, плечевой суставы, суставы позвоночника, тазобедренный, коленный и голеностопный суставы.</a:t>
            </a:r>
          </a:p>
        </p:txBody>
      </p:sp>
      <p:sp>
        <p:nvSpPr>
          <p:cNvPr id="2" name="Тройная стрелка влево/вправо/вверх 1"/>
          <p:cNvSpPr/>
          <p:nvPr/>
        </p:nvSpPr>
        <p:spPr>
          <a:xfrm rot="4524647">
            <a:off x="3954616" y="3669580"/>
            <a:ext cx="1744036" cy="1196191"/>
          </a:xfrm>
          <a:prstGeom prst="leftRightUp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6906B3-BFE8-99C6-1D33-85713DA7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271" y="1035920"/>
            <a:ext cx="4148292" cy="3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947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508147" y="931178"/>
            <a:ext cx="7663035" cy="3776168"/>
            <a:chOff x="6862813" y="1153536"/>
            <a:chExt cx="7536581" cy="357897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95" t="-1909" r="-47195" b="10317"/>
            <a:stretch/>
          </p:blipFill>
          <p:spPr>
            <a:xfrm>
              <a:off x="6862813" y="1153536"/>
              <a:ext cx="7536581" cy="35789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426742" y="3599338"/>
                  <a:ext cx="50753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6742" y="3599338"/>
                  <a:ext cx="507534" cy="310598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 flipH="1">
                  <a:off x="8426742" y="1909824"/>
                  <a:ext cx="577556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26742" y="1909824"/>
                  <a:ext cx="577556" cy="310598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 flipH="1">
                  <a:off x="8236602" y="2660205"/>
                  <a:ext cx="443907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236602" y="2660205"/>
                  <a:ext cx="443907" cy="310598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Скругленный прямоугольник 14"/>
          <p:cNvSpPr/>
          <p:nvPr/>
        </p:nvSpPr>
        <p:spPr>
          <a:xfrm>
            <a:off x="200166" y="385894"/>
            <a:ext cx="6686025" cy="3758267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/>
              <a:t>Скорость и сила удара </a:t>
            </a:r>
            <a:r>
              <a:rPr lang="ru-RU" dirty="0"/>
              <a:t>зависят от рационального последовательного импульсного включения в ударное движение элементов тела, а именно: </a:t>
            </a:r>
          </a:p>
          <a:p>
            <a:endParaRPr lang="ru-RU" dirty="0"/>
          </a:p>
          <a:p>
            <a:r>
              <a:rPr lang="ru-RU" dirty="0"/>
              <a:t> - движение последующей части тела вызывается импульсом, созданным движением предыдущей части тела и, таким образом, каждая последующая часть тела начинает свое движение не с нулевой скорости, а с конечной скорости движения предыдущей части тела, которая как бы выполняет роль последней ступени в многоступенчатой ракете - создается впечатление </a:t>
            </a:r>
            <a:r>
              <a:rPr lang="ru-RU" dirty="0" err="1"/>
              <a:t>пробегания</a:t>
            </a:r>
            <a:r>
              <a:rPr lang="ru-RU" dirty="0"/>
              <a:t> по телу "волны".</a:t>
            </a:r>
          </a:p>
          <a:p>
            <a:endParaRPr lang="ru-RU" dirty="0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1726068" y="5548244"/>
            <a:ext cx="8741330" cy="1146171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*</a:t>
            </a:r>
            <a:r>
              <a:rPr lang="ru-RU" dirty="0"/>
              <a:t>Таким образом, техническая составляющая силы удара является результатом последовательного разгона (последовательного увеличения скоростей) отдельных частей тела снизу вверх: ноги, бедра, руки</a:t>
            </a:r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4524647">
            <a:off x="6362577" y="4296050"/>
            <a:ext cx="1439313" cy="887848"/>
          </a:xfrm>
          <a:prstGeom prst="leftRightUp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035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33375"/>
            <a:ext cx="10515600" cy="2390775"/>
          </a:xfrm>
        </p:spPr>
        <p:txBody>
          <a:bodyPr>
            <a:normAutofit/>
          </a:bodyPr>
          <a:lstStyle/>
          <a:p>
            <a:r>
              <a:rPr lang="ru-RU" sz="4800" b="1" i="1" u="sng" dirty="0"/>
              <a:t>БИОМЕХАНИЧЕСКИЕ ОСНОВЫ ДВИЖЕНИЙ БОКСЕРА</a:t>
            </a:r>
            <a:br>
              <a:rPr lang="ru-RU" b="1" i="1" u="sng" dirty="0"/>
            </a:br>
            <a:endParaRPr lang="ru-RU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657990"/>
            <a:ext cx="10515600" cy="3489325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Open Sans"/>
              </a:rPr>
              <a:t>   </a:t>
            </a:r>
            <a:endParaRPr lang="ru-RU" dirty="0">
              <a:latin typeface="Open Sans"/>
            </a:endParaRPr>
          </a:p>
          <a:p>
            <a:endParaRPr lang="ru-RU" b="0" i="0" dirty="0">
              <a:effectLst/>
              <a:latin typeface="Open Sans"/>
            </a:endParaRPr>
          </a:p>
          <a:p>
            <a:r>
              <a:rPr lang="ru-RU" b="0" i="0" dirty="0">
                <a:effectLst/>
                <a:latin typeface="Open Sans"/>
              </a:rPr>
              <a:t>                                                                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25396" y="2300588"/>
            <a:ext cx="5807674" cy="3956994"/>
          </a:xfrm>
          <a:prstGeom prst="ellipse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Open Sans"/>
              </a:rPr>
              <a:t>Движения в боксе в зависимости от морфологических, физиологических и психологических особенностей боксера имеют свои пространственные, временные, скоростные и динамические характеристики. Поэтому их вариативность не имеет предела. </a:t>
            </a:r>
            <a:endParaRPr lang="en-US" dirty="0">
              <a:latin typeface="Open Sans"/>
            </a:endParaRPr>
          </a:p>
          <a:p>
            <a:pPr algn="ctr"/>
            <a:r>
              <a:rPr lang="ru-RU" dirty="0">
                <a:latin typeface="Open Sans"/>
              </a:rPr>
              <a:t> </a:t>
            </a:r>
            <a:endParaRPr lang="ru-RU" dirty="0"/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>
          <a:xfrm flipV="1">
            <a:off x="6089650" y="4133851"/>
            <a:ext cx="1809130" cy="483371"/>
          </a:xfrm>
          <a:prstGeom prst="straightConnector1">
            <a:avLst/>
          </a:prstGeom>
          <a:ln w="317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7418173" y="2300588"/>
            <a:ext cx="4435731" cy="1999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Open Sans"/>
              </a:rPr>
              <a:t>*Для биомеханического анализа ударных действий боксера можно изложить несколько фрагментов из работы В.М. </a:t>
            </a:r>
            <a:r>
              <a:rPr lang="ru-RU" dirty="0" err="1">
                <a:latin typeface="Open Sans"/>
              </a:rPr>
              <a:t>Клевенко</a:t>
            </a:r>
            <a:r>
              <a:rPr lang="ru-RU" dirty="0">
                <a:latin typeface="Open Sans"/>
              </a:rPr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9477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знак завершения 16"/>
          <p:cNvSpPr/>
          <p:nvPr/>
        </p:nvSpPr>
        <p:spPr>
          <a:xfrm>
            <a:off x="1540476" y="182360"/>
            <a:ext cx="8254314" cy="1048569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Open Sans"/>
              </a:rPr>
              <a:t> При нанесении ударов усилия передаются от стопы на голень и бедро, затем на таз, туловище, к поясу верхней конечности и от него на ударную часть кисти.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2464" y="5083349"/>
            <a:ext cx="11203459" cy="156883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Open Sans"/>
              </a:rPr>
              <a:t> Таким образом, начиная с первого момента ударного действия (от толчка стопой) и до заключительного (действия ударной части кисти), сила и скорость как бы нарастают в каждой цепи. Чем меньше мышцы, тем быстрей они могут сокращаться, но вместе с тем они должны быть достаточно сильными, чтобы поддержать поступательный эффект крупных мышц и ускорит действие, т. е. увеличить силу удара.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5461687" y="1261949"/>
            <a:ext cx="148281" cy="19620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387546" y="4831595"/>
            <a:ext cx="148281" cy="196201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AFB251-CD93-BECB-3E05-510182B5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54" y="1451019"/>
            <a:ext cx="986343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16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0658" y="247136"/>
            <a:ext cx="6466704" cy="150752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Open Sans"/>
              </a:rPr>
              <a:t> </a:t>
            </a:r>
            <a:r>
              <a:rPr lang="ru-RU" dirty="0">
                <a:latin typeface="Open Sans"/>
              </a:rPr>
              <a:t>Участие нижней части тела боксера в механике ударов происходит по следующей </a:t>
            </a:r>
            <a:r>
              <a:rPr lang="ru-RU" dirty="0" err="1">
                <a:latin typeface="Open Sans"/>
              </a:rPr>
              <a:t>трехсуставной</a:t>
            </a:r>
            <a:r>
              <a:rPr lang="ru-RU" dirty="0">
                <a:latin typeface="Open Sans"/>
              </a:rPr>
              <a:t> кинематической цепи: </a:t>
            </a:r>
            <a:endParaRPr lang="en-US" dirty="0">
              <a:latin typeface="Open Sans"/>
            </a:endParaRPr>
          </a:p>
          <a:p>
            <a:endParaRPr lang="en-US" dirty="0">
              <a:latin typeface="Open Sans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>
                <a:latin typeface="Open Sans"/>
              </a:rPr>
              <a:t>стопа – голень – бедро</a:t>
            </a:r>
            <a:endParaRPr lang="en-US" dirty="0">
              <a:latin typeface="Open San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45329" y="2476364"/>
            <a:ext cx="6125470" cy="212611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Open Sans"/>
              </a:rPr>
              <a:t> </a:t>
            </a:r>
            <a:r>
              <a:rPr lang="ru-RU" sz="1600" dirty="0">
                <a:latin typeface="Open Sans"/>
              </a:rPr>
              <a:t>Эта кинематическая цепь, передавая поступательное движение туловищу, способствует ускорению вращения таза. </a:t>
            </a:r>
            <a:endParaRPr lang="en-US" sz="1600" dirty="0">
              <a:latin typeface="Open Sans"/>
            </a:endParaRPr>
          </a:p>
          <a:p>
            <a:endParaRPr lang="ru-RU" sz="1600" dirty="0"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Open Sans"/>
              </a:rPr>
              <a:t>при опоре на левую ногу вращение происходит вокруг вертикальной оси, проходящей через левую стопу и левый тазобедренный сустав; </a:t>
            </a:r>
            <a:endParaRPr lang="en-US" sz="1600" dirty="0">
              <a:latin typeface="Open San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26320C-5217-FA8A-D121-98142D6E7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77" y="2055597"/>
            <a:ext cx="4445000" cy="4195461"/>
          </a:xfrm>
          <a:prstGeom prst="rect">
            <a:avLst/>
          </a:prstGeom>
        </p:spPr>
      </p:pic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7299E77B-3A4B-0840-820B-9B98E83A6EC3}"/>
              </a:ext>
            </a:extLst>
          </p:cNvPr>
          <p:cNvSpPr/>
          <p:nvPr/>
        </p:nvSpPr>
        <p:spPr>
          <a:xfrm>
            <a:off x="5539619" y="4970110"/>
            <a:ext cx="6409038" cy="128094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latin typeface="Open Sans"/>
            </a:endParaRPr>
          </a:p>
          <a:p>
            <a:endParaRPr lang="ru-RU" sz="1600" dirty="0"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Open Sans"/>
              </a:rPr>
              <a:t>при опоре на правую ногу – вращение происходит вокруг оси, проходящей через правую стопу и правый тазобедренный сустав. </a:t>
            </a:r>
            <a:endParaRPr lang="en-US" sz="16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6676739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38" y="4407360"/>
            <a:ext cx="4514335" cy="216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959941" y="4360288"/>
            <a:ext cx="3814119" cy="2211859"/>
            <a:chOff x="1250783" y="3783569"/>
            <a:chExt cx="3873667" cy="22480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783" y="3783569"/>
              <a:ext cx="3873667" cy="22480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Выгнутая вверх стрелка 5"/>
            <p:cNvSpPr/>
            <p:nvPr/>
          </p:nvSpPr>
          <p:spPr>
            <a:xfrm rot="1059565">
              <a:off x="3565927" y="4812095"/>
              <a:ext cx="483455" cy="275458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959941" y="254543"/>
            <a:ext cx="8266437" cy="25133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"/>
              </a:rPr>
              <a:t>  Большое внимание следует уделить развитию внутренних и наружных косых мышц живота, широчайшей мышцы спины, большой и малой грудных мышц, трапециевидной, участвующих в «скручивании» верхней части туловища вокруг вертикальной оси.</a:t>
            </a:r>
          </a:p>
          <a:p>
            <a:r>
              <a:rPr lang="ru-RU" sz="1600" dirty="0">
                <a:latin typeface="Open Sans"/>
              </a:rPr>
              <a:t> После нанесения удара и некоторого закручивания туловища тело, естественно, стремиться к раскручиванию, а следовательно, создаются биомеханические условия для нанесения последующих ударов другой рукой.       </a:t>
            </a:r>
            <a:endParaRPr lang="ru-RU" sz="1600" dirty="0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646150" y="2943978"/>
            <a:ext cx="3624996" cy="671908"/>
          </a:xfrm>
          <a:prstGeom prst="flowChartTerminator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Примеры некоторых упражнений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057137" y="3623415"/>
            <a:ext cx="877328" cy="78394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34458" y="3623415"/>
            <a:ext cx="878234" cy="78394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0038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4572000" y="-39865"/>
            <a:ext cx="2149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effectLst/>
                <a:latin typeface="Open Sans"/>
              </a:rPr>
              <a:t>ЗАКЛЮЧЕНИЕ</a:t>
            </a:r>
            <a:endParaRPr lang="ru-RU" sz="2000" i="1" u="sng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69246" y="688988"/>
            <a:ext cx="5819398" cy="3961781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 Чем больше опора -  тем сильнее удар.                  Важно !!!!!                                       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 При смещении центра тяжести в сторону удара возрастает его мощность.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 Чем ниже находится центр тяжести тела, тем устойчивей будет позиция, тем сильнее будет удар.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М х V = F, масса х скорость = сила удара (для увеличения силы удара необходимо увеличить массу или скорость).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 При последовательном участии большего количества мышц увеличивается сила удара.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C82E72-50F0-C168-75BD-F207F5D2E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15" y="4324598"/>
            <a:ext cx="5266937" cy="2207231"/>
          </a:xfrm>
          <a:prstGeom prst="rect">
            <a:avLst/>
          </a:prstGeom>
        </p:spPr>
      </p:pic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FB2E28D9-0B33-D338-DFA0-44B8D6219869}"/>
              </a:ext>
            </a:extLst>
          </p:cNvPr>
          <p:cNvSpPr/>
          <p:nvPr/>
        </p:nvSpPr>
        <p:spPr>
          <a:xfrm>
            <a:off x="0" y="688989"/>
            <a:ext cx="6091983" cy="330686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 Если большую силу применить в меньший отрезок времени, резко возрастает эффект от действия этой силы.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 Дистанция играет большую роль в ударе (или толчок, или удар не достает).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 Сильнее удар по прямой линии (параллельно полу).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 Мощность удара Р = </a:t>
            </a:r>
            <a:r>
              <a:rPr lang="ru-RU" dirty="0" err="1">
                <a:latin typeface="Open Sans"/>
              </a:rPr>
              <a:t>Ркинет</a:t>
            </a:r>
            <a:r>
              <a:rPr lang="ru-RU" dirty="0">
                <a:latin typeface="Open Sans"/>
              </a:rPr>
              <a:t>.+ </a:t>
            </a:r>
            <a:r>
              <a:rPr lang="ru-RU" dirty="0" err="1">
                <a:latin typeface="Open Sans"/>
              </a:rPr>
              <a:t>Рстатич</a:t>
            </a:r>
            <a:r>
              <a:rPr lang="ru-RU" dirty="0">
                <a:latin typeface="Open Sans"/>
              </a:rPr>
              <a:t>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 Скорость тела (</a:t>
            </a:r>
            <a:r>
              <a:rPr lang="ru-RU" dirty="0" err="1">
                <a:latin typeface="Open Sans"/>
              </a:rPr>
              <a:t>передв</a:t>
            </a:r>
            <a:r>
              <a:rPr lang="ru-RU" dirty="0">
                <a:latin typeface="Open Sans"/>
              </a:rPr>
              <a:t>.) = ударная скорость конечностей + </a:t>
            </a:r>
            <a:r>
              <a:rPr lang="ru-RU" dirty="0" err="1">
                <a:latin typeface="Open Sans"/>
              </a:rPr>
              <a:t>Рк</a:t>
            </a:r>
            <a:r>
              <a:rPr lang="ru-RU" dirty="0">
                <a:latin typeface="Open Sans"/>
              </a:rPr>
              <a:t>. </a:t>
            </a:r>
            <a:r>
              <a:rPr lang="ru-RU" dirty="0" err="1">
                <a:latin typeface="Open Sans"/>
              </a:rPr>
              <a:t>Рст</a:t>
            </a:r>
            <a:r>
              <a:rPr lang="ru-RU" dirty="0">
                <a:latin typeface="Open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132992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F2F4D60C-1424-3F17-B432-B41F0352E1C9}"/>
              </a:ext>
            </a:extLst>
          </p:cNvPr>
          <p:cNvSpPr/>
          <p:nvPr/>
        </p:nvSpPr>
        <p:spPr>
          <a:xfrm>
            <a:off x="7241182" y="149611"/>
            <a:ext cx="4534828" cy="27744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Скорость удара зависит:</a:t>
            </a:r>
            <a:br>
              <a:rPr lang="ru-RU" dirty="0"/>
            </a:br>
            <a:r>
              <a:rPr lang="ru-RU" dirty="0">
                <a:latin typeface="Open Sans"/>
              </a:rPr>
              <a:t>1. От реакции мозга.</a:t>
            </a:r>
            <a:br>
              <a:rPr lang="ru-RU" dirty="0"/>
            </a:br>
            <a:r>
              <a:rPr lang="ru-RU" dirty="0">
                <a:latin typeface="Open Sans"/>
              </a:rPr>
              <a:t>2. От реакции тела (импульс).</a:t>
            </a:r>
            <a:br>
              <a:rPr lang="ru-RU" dirty="0"/>
            </a:br>
            <a:r>
              <a:rPr lang="ru-RU" dirty="0">
                <a:latin typeface="Open Sans"/>
              </a:rPr>
              <a:t>3. От скорости работы мышц (координация), конечностей.</a:t>
            </a:r>
            <a:br>
              <a:rPr lang="ru-RU" dirty="0"/>
            </a:br>
            <a:r>
              <a:rPr lang="ru-RU" dirty="0">
                <a:latin typeface="Open Sans"/>
              </a:rPr>
              <a:t>4. От скорости движения тела.</a:t>
            </a:r>
            <a:endParaRPr lang="ru-RU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4667DBE8-CB37-ABC6-90D4-908EBCDA61EF}"/>
              </a:ext>
            </a:extLst>
          </p:cNvPr>
          <p:cNvSpPr/>
          <p:nvPr/>
        </p:nvSpPr>
        <p:spPr>
          <a:xfrm>
            <a:off x="415990" y="149611"/>
            <a:ext cx="5261837" cy="27744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Разница между закрепощением и расслаблением определенных мышц увеличивает скорость удара.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Open Sans"/>
              </a:rPr>
              <a:t>Разрушительная сила удара зависит от того, под каким углом он нанесен к ударяемой плоскости.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BE9A0C-FD81-0B0F-59A6-A53A759E2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95" y="3428999"/>
            <a:ext cx="5608605" cy="32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6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130" y="271850"/>
            <a:ext cx="8143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</a:p>
        </p:txBody>
      </p:sp>
      <p:sp>
        <p:nvSpPr>
          <p:cNvPr id="4" name="Овал 3"/>
          <p:cNvSpPr/>
          <p:nvPr/>
        </p:nvSpPr>
        <p:spPr>
          <a:xfrm>
            <a:off x="5556880" y="420114"/>
            <a:ext cx="6030097" cy="5140410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/>
              <a:t>Задача биомеханики </a:t>
            </a:r>
            <a:r>
              <a:rPr lang="ru-RU" sz="2400" dirty="0"/>
              <a:t>заключается в том, говорил </a:t>
            </a:r>
            <a:endParaRPr lang="en-US" sz="2400" dirty="0"/>
          </a:p>
          <a:p>
            <a:pPr algn="ctr"/>
            <a:r>
              <a:rPr lang="ru-RU" sz="2400" dirty="0"/>
              <a:t>А. А. Ухтомский, чтобы установить «те условия, при которых движущие силы мускулатуры действуют на твердые части скелета и могут превращать тело животного в рабочую машину с определенным полезным эффектом» </a:t>
            </a:r>
          </a:p>
          <a:p>
            <a:pPr algn="ctr"/>
            <a:endParaRPr lang="ru-RU" sz="2400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 rot="10800000" flipV="1">
            <a:off x="884978" y="5067073"/>
            <a:ext cx="3637460" cy="1151769"/>
          </a:xfrm>
          <a:prstGeom prst="flowChartTerminator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А. А. Ухтомский </a:t>
            </a:r>
          </a:p>
          <a:p>
            <a:pPr algn="ctr"/>
            <a:r>
              <a:rPr lang="ru-RU" dirty="0"/>
              <a:t>13 июня 1875 – 31 августа 1942 гг.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F576A1-5724-7E09-C9D4-ADBFA19D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75" y="522987"/>
            <a:ext cx="3390900" cy="4445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635" y="-1604966"/>
            <a:ext cx="12192000" cy="7264400"/>
          </a:xfrm>
        </p:spPr>
        <p:txBody>
          <a:bodyPr>
            <a:normAutofit/>
          </a:bodyPr>
          <a:lstStyle/>
          <a:p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r>
              <a:rPr lang="ru-RU" sz="2400" dirty="0"/>
              <a:t> </a:t>
            </a:r>
            <a:br>
              <a:rPr lang="ru-RU" sz="2400" dirty="0"/>
            </a:br>
            <a:br>
              <a:rPr lang="ru-RU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ru-RU" sz="2400" dirty="0"/>
            </a:br>
            <a:r>
              <a:rPr lang="ru-RU" sz="2400" b="1" dirty="0"/>
              <a:t> </a:t>
            </a:r>
            <a:endParaRPr lang="ru-RU" sz="2400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407773" y="358346"/>
            <a:ext cx="11475308" cy="84026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 Удары и защитные действия боксера заключают в себе как поступательное, так и вращательное движения</a:t>
            </a:r>
            <a:r>
              <a:rPr lang="en-US" sz="2400" dirty="0"/>
              <a:t>:</a:t>
            </a:r>
            <a:endParaRPr lang="ru-RU" sz="2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7910" y="1429424"/>
            <a:ext cx="5906673" cy="1999595"/>
          </a:xfrm>
          <a:prstGeom prst="flowChartAlternateProcess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>
              <a:buFont typeface="Wingdings" panose="05000000000000000000" pitchFamily="2" charset="2"/>
              <a:buChar char="Ø"/>
            </a:pPr>
            <a:r>
              <a:rPr lang="ru-RU" sz="2000" b="1" i="1" dirty="0"/>
              <a:t>Поступательное</a:t>
            </a:r>
            <a:r>
              <a:rPr lang="en-US" sz="2000" b="1" i="1" dirty="0"/>
              <a:t> </a:t>
            </a:r>
            <a:r>
              <a:rPr lang="ru-RU" sz="2000" b="1" i="1" dirty="0"/>
              <a:t>движение</a:t>
            </a:r>
            <a:r>
              <a:rPr lang="ru-RU" sz="2000" dirty="0"/>
              <a:t> - любая линия, условно проведенная внутри тела, перемещается параллельно самой себе (например, движение боксера вперед при атаке прямым ударом левой в голову)</a:t>
            </a:r>
            <a:endParaRPr lang="en-US" sz="20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FD07791-BDC3-6921-CA76-2D4B3723D92C}"/>
              </a:ext>
            </a:extLst>
          </p:cNvPr>
          <p:cNvSpPr/>
          <p:nvPr/>
        </p:nvSpPr>
        <p:spPr>
          <a:xfrm>
            <a:off x="410249" y="3831112"/>
            <a:ext cx="5774333" cy="204649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Вращательное движение- все точки описывают окружности, центры которых лежат на прямой, называемой осью вращения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356342-5D27-D886-2FFF-6690A3AFA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35" y="1441068"/>
            <a:ext cx="4445000" cy="42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180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226733" y="0"/>
            <a:ext cx="5177482" cy="374409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  </a:t>
            </a:r>
            <a:endParaRPr lang="ru-RU" sz="2000" b="1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 Действия боксера включают движения в вертикальном направлении - удар, нанесенный правой или левой рукой снизу в голову в ближней дистанции, связан с разгибанием ног, с направляющим усилием вверх</a:t>
            </a:r>
          </a:p>
        </p:txBody>
      </p:sp>
      <p:sp>
        <p:nvSpPr>
          <p:cNvPr id="5" name="Овал 4"/>
          <p:cNvSpPr/>
          <p:nvPr/>
        </p:nvSpPr>
        <p:spPr>
          <a:xfrm>
            <a:off x="432487" y="134110"/>
            <a:ext cx="4707924" cy="21624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  </a:t>
            </a:r>
            <a:r>
              <a:rPr lang="ru-RU" sz="2000" b="1" dirty="0"/>
              <a:t>Поступательные и вращательные движения, совершаемые одновременно, образуют сложное движение</a:t>
            </a:r>
            <a:endParaRPr lang="ru-RU" sz="2000" dirty="0"/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 flipV="1">
            <a:off x="4305610" y="1703659"/>
            <a:ext cx="1921123" cy="462239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arrow"/>
          </a:ln>
          <a:scene3d>
            <a:camera prst="orthographicFront">
              <a:rot lat="0" lon="9600000" rev="0"/>
            </a:camera>
            <a:lightRig rig="threePt" dir="t"/>
          </a:scene3d>
          <a:sp3d extrusionH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7B0FB2-39B1-E385-B793-1E40AE5A2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7769"/>
            <a:ext cx="6305395" cy="28577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185352"/>
            <a:ext cx="6260646" cy="642552"/>
          </a:xfrm>
        </p:spPr>
        <p:txBody>
          <a:bodyPr>
            <a:normAutofit/>
          </a:bodyPr>
          <a:lstStyle/>
          <a:p>
            <a:r>
              <a:rPr lang="ru-RU" b="1" i="1" u="sng" dirty="0"/>
              <a:t>ОСНОВЫ  ТЕОРИИ    УДАРА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075" y="1752600"/>
            <a:ext cx="4943475" cy="150495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39065"/>
              </p:ext>
            </p:extLst>
          </p:nvPr>
        </p:nvGraphicFramePr>
        <p:xfrm>
          <a:off x="2952750" y="3854609"/>
          <a:ext cx="775990" cy="293370"/>
        </p:xfrm>
        <a:graphic>
          <a:graphicData uri="http://schemas.openxmlformats.org/drawingml/2006/table">
            <a:tbl>
              <a:tblPr/>
              <a:tblGrid>
                <a:gridCol w="775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354">
                <a:tc>
                  <a:txBody>
                    <a:bodyPr/>
                    <a:lstStyle/>
                    <a:p>
                      <a:pPr algn="just"/>
                      <a:endParaRPr lang="ru-RU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450251" y="862913"/>
            <a:ext cx="6308897" cy="4808838"/>
            <a:chOff x="450251" y="862913"/>
            <a:chExt cx="6308897" cy="480883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948125" y="862913"/>
              <a:ext cx="4943474" cy="1633152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i="1" dirty="0"/>
                <a:t> </a:t>
              </a:r>
              <a:r>
                <a:rPr lang="ru-RU" sz="1600" i="1" dirty="0"/>
                <a:t>Удар (механика) </a:t>
              </a:r>
              <a:r>
                <a:rPr lang="ru-RU" sz="1600" dirty="0"/>
                <a:t>- кратковременное взаимодействие тел, в результате которого изменяются их скорости. </a:t>
              </a:r>
            </a:p>
            <a:p>
              <a:r>
                <a:rPr lang="ru-RU" sz="1600" dirty="0"/>
                <a:t>Ударная сила зависит от:</a:t>
              </a:r>
            </a:p>
            <a:p>
              <a:pPr>
                <a:buFontTx/>
                <a:buChar char="-"/>
              </a:pPr>
              <a:r>
                <a:rPr lang="en-US" sz="1600" dirty="0"/>
                <a:t> </a:t>
              </a:r>
              <a:r>
                <a:rPr lang="ru-RU" sz="1600" dirty="0"/>
                <a:t>эффективной массы ударяющего тела </a:t>
              </a:r>
            </a:p>
            <a:p>
              <a:r>
                <a:rPr lang="ru-RU" sz="1600" dirty="0"/>
                <a:t>- ускорения тела</a:t>
              </a:r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3255580" y="2540708"/>
              <a:ext cx="279133" cy="231006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0251" y="2842054"/>
              <a:ext cx="6308897" cy="2829697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4492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/>
                <a:t>Ударная сила в начале удара быстро возрастает до наибольшего значения, а затем падает до нуля. Максимальное ее значение может быть очень большим. Однако основной мерой ударного взаимодействия является не сила, а ударный импульс, численно равный площади под кривой F(</a:t>
              </a:r>
              <a:r>
                <a:rPr lang="ru-RU" altLang="ru-RU" sz="1600" dirty="0" err="1"/>
                <a:t>t</a:t>
              </a:r>
              <a:r>
                <a:rPr lang="ru-RU" altLang="ru-RU" sz="1600" dirty="0"/>
                <a:t>). </a:t>
              </a:r>
            </a:p>
            <a:p>
              <a:pPr lvl="0" indent="4492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/>
                <a:t>Вычисляется как интеграл</a:t>
              </a:r>
              <a:r>
                <a:rPr lang="en-US" altLang="ru-RU" sz="1600" dirty="0"/>
                <a:t>:</a:t>
              </a:r>
              <a:endParaRPr lang="ru-RU" altLang="ru-RU" dirty="0"/>
            </a:p>
            <a:p>
              <a:pPr lvl="0" indent="449263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181818"/>
                  </a:solidFill>
                  <a:latin typeface="Open Sans"/>
                </a:rPr>
                <a:t> 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Овал 7"/>
                <p:cNvSpPr/>
                <p:nvPr/>
              </p:nvSpPr>
              <p:spPr>
                <a:xfrm>
                  <a:off x="3444648" y="4721755"/>
                  <a:ext cx="2319689" cy="84702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bg2"/>
                      </a:solidFill>
                    </a:rPr>
                    <a:t>S=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a14:m>
                  <a:endParaRPr lang="ru-RU" sz="20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Овал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648" y="4721755"/>
                  <a:ext cx="2319689" cy="847023"/>
                </a:xfrm>
                <a:prstGeom prst="ellipse">
                  <a:avLst/>
                </a:prstGeom>
                <a:blipFill>
                  <a:blip r:embed="rId2"/>
                  <a:stretch>
                    <a:fillRect t="-44928" b="-79710"/>
                  </a:stretch>
                </a:blipFill>
                <a:ln w="254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A522E9-F33D-B117-908D-521E167B74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170" r="9170"/>
          <a:stretch/>
        </p:blipFill>
        <p:spPr>
          <a:xfrm>
            <a:off x="7304021" y="609601"/>
            <a:ext cx="374339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998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609600"/>
            <a:ext cx="3932237" cy="6143625"/>
          </a:xfrm>
        </p:spPr>
        <p:txBody>
          <a:bodyPr>
            <a:normAutofit/>
          </a:bodyPr>
          <a:lstStyle/>
          <a:p>
            <a:endParaRPr lang="ru-RU" sz="2900" dirty="0"/>
          </a:p>
          <a:p>
            <a:endParaRPr lang="ru-RU" sz="2900" dirty="0"/>
          </a:p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8281" y="172996"/>
            <a:ext cx="5844746" cy="223657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r>
              <a:rPr lang="ru-RU" dirty="0"/>
              <a:t>Последовательность механических явлений при ударе</a:t>
            </a:r>
            <a:r>
              <a:rPr lang="en-US" dirty="0"/>
              <a:t>:</a:t>
            </a:r>
            <a:r>
              <a:rPr lang="ru-RU" dirty="0"/>
              <a:t> </a:t>
            </a:r>
            <a:endParaRPr lang="en-US" dirty="0"/>
          </a:p>
          <a:p>
            <a:pPr algn="ctr"/>
            <a:endParaRPr lang="en-US" dirty="0"/>
          </a:p>
          <a:p>
            <a:pPr algn="ctr">
              <a:buFontTx/>
              <a:buChar char="-"/>
            </a:pPr>
            <a:r>
              <a:rPr lang="ru-RU" dirty="0"/>
              <a:t> происходит деформация тел, во время которой кинетическая энергия движения переходит в потенциальную энергию упругой деформации</a:t>
            </a:r>
            <a:r>
              <a:rPr lang="en-US" dirty="0"/>
              <a:t> </a:t>
            </a:r>
          </a:p>
          <a:p>
            <a:pPr algn="ctr">
              <a:buFontTx/>
              <a:buChar char="-"/>
            </a:pPr>
            <a:endParaRPr lang="en-US" dirty="0"/>
          </a:p>
          <a:p>
            <a:pPr algn="ctr">
              <a:buFontTx/>
              <a:buChar char="-"/>
            </a:pPr>
            <a:r>
              <a:rPr lang="en-US" dirty="0"/>
              <a:t>  </a:t>
            </a:r>
            <a:r>
              <a:rPr lang="ru-RU" dirty="0"/>
              <a:t>потенциальная энергия переходит обратно в кинетическую</a:t>
            </a:r>
            <a:endParaRPr lang="en-US" dirty="0"/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1406" y="2669059"/>
            <a:ext cx="4670854" cy="40406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dirty="0"/>
              <a:t> В зависимости от того, какая часть потенциальной энергии переходит в кинетическую, а какая теряется, рассеиваясь на нагрев и деформацию, различают три вида удара:</a:t>
            </a:r>
          </a:p>
          <a:p>
            <a:pPr marL="0" lvl="1"/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 Абсолютно упругий удар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Абсолютно неупругий удар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Частично неупругий удар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239264" y="2496063"/>
            <a:ext cx="160639" cy="27184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19199999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-5400000">
            <a:off x="5667750" y="5272329"/>
            <a:ext cx="158689" cy="59073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6058177" y="4488979"/>
            <a:ext cx="5954931" cy="2111327"/>
          </a:xfrm>
          <a:prstGeom prst="round2Same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Open Sans"/>
              </a:rPr>
              <a:t>*В реальности все удары являются либо абсолютно, либо частично неупругими. Ньютон предложил характеризовать не вполне упругий удар гак называемым </a:t>
            </a:r>
            <a:r>
              <a:rPr lang="ru-RU" sz="1600" i="1" dirty="0">
                <a:latin typeface="Open Sans"/>
              </a:rPr>
              <a:t>коэффициентом восстановления</a:t>
            </a:r>
            <a:r>
              <a:rPr lang="ru-RU" sz="1600" dirty="0">
                <a:latin typeface="Open Sans"/>
              </a:rPr>
              <a:t>.</a:t>
            </a:r>
            <a:r>
              <a:rPr lang="ru-RU" sz="1600" i="1" dirty="0">
                <a:latin typeface="Open Sans"/>
              </a:rPr>
              <a:t> </a:t>
            </a:r>
            <a:r>
              <a:rPr lang="ru-RU" sz="1600" dirty="0">
                <a:latin typeface="Open Sans"/>
              </a:rPr>
              <a:t>Он равен отношению скоростей взаимодействующих тел после и до удара. Чем этот коэффициент меньше, тем больше энергии расходуется на некинетические составляющие E1п и E2п (нагрев, деформация).</a:t>
            </a:r>
            <a:endParaRPr lang="ru-RU" sz="1600" dirty="0"/>
          </a:p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046989-6549-2C25-0363-E85916846E6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409" r="26409"/>
          <a:stretch/>
        </p:blipFill>
        <p:spPr>
          <a:xfrm>
            <a:off x="6700215" y="348691"/>
            <a:ext cx="4670854" cy="40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83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95275"/>
            <a:ext cx="10515600" cy="1514475"/>
          </a:xfrm>
        </p:spPr>
        <p:txBody>
          <a:bodyPr>
            <a:normAutofit/>
          </a:bodyPr>
          <a:lstStyle/>
          <a:p>
            <a:r>
              <a:rPr lang="ru-RU" sz="4400" b="1" i="1" u="sng" dirty="0"/>
              <a:t>Биомеханика ударных действий</a:t>
            </a:r>
            <a:br>
              <a:rPr lang="ru-RU" u="sng" dirty="0"/>
            </a:br>
            <a:r>
              <a:rPr lang="ru-RU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71600"/>
            <a:ext cx="10515600" cy="5095875"/>
          </a:xfrm>
        </p:spPr>
        <p:txBody>
          <a:bodyPr>
            <a:normAutofit/>
          </a:bodyPr>
          <a:lstStyle/>
          <a:p>
            <a:pPr indent="449580" algn="just"/>
            <a:endParaRPr lang="ru-RU" b="0" i="0" dirty="0">
              <a:effectLst/>
              <a:latin typeface="Open Sans"/>
            </a:endParaRPr>
          </a:p>
          <a:p>
            <a:pPr algn="just"/>
            <a:endParaRPr lang="ru-RU" b="0" i="0" dirty="0">
              <a:effectLst/>
              <a:latin typeface="Open Sans"/>
            </a:endParaRPr>
          </a:p>
          <a:p>
            <a:pPr algn="just"/>
            <a:endParaRPr lang="ru-RU" dirty="0">
              <a:latin typeface="Open Sans"/>
            </a:endParaRPr>
          </a:p>
          <a:p>
            <a:pPr algn="just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5716" y="5916309"/>
            <a:ext cx="11278409" cy="791477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Open Sans"/>
              </a:rPr>
              <a:t>4. </a:t>
            </a:r>
            <a:r>
              <a:rPr lang="ru-RU" sz="2000" b="1" i="1" dirty="0">
                <a:solidFill>
                  <a:schemeClr val="tx1"/>
                </a:solidFill>
                <a:latin typeface="Open Sans"/>
              </a:rPr>
              <a:t>Послеударное движение предметом </a:t>
            </a:r>
            <a:r>
              <a:rPr lang="ru-RU" sz="2000" b="1" dirty="0">
                <a:latin typeface="Open Sans"/>
              </a:rPr>
              <a:t>– движение ударного звена тела после прекращения контакта с, по которому наносится удар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19879" y="1297014"/>
            <a:ext cx="10515601" cy="1020277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/>
            <a:r>
              <a:rPr lang="ru-RU" sz="2000" b="1" dirty="0">
                <a:latin typeface="Open Sans"/>
              </a:rPr>
              <a:t>Ударными в биомеханике называются действия, результат которых достигается механическим ударом. В ударных действиях различают: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344458" y="2341163"/>
            <a:ext cx="336885" cy="295977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9879" y="2684884"/>
            <a:ext cx="9900985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0000"/>
                <a:lumOff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Open Sans"/>
              </a:rPr>
              <a:t>1. </a:t>
            </a:r>
            <a:r>
              <a:rPr lang="ru-RU" b="1" dirty="0">
                <a:solidFill>
                  <a:srgbClr val="FF0000"/>
                </a:solidFill>
                <a:latin typeface="Open Sans"/>
              </a:rPr>
              <a:t>Замах</a:t>
            </a:r>
            <a:r>
              <a:rPr lang="ru-RU" b="1" dirty="0">
                <a:latin typeface="Open Sans"/>
              </a:rPr>
              <a:t> – движение, предшествующее ударному движению и приводящее к увеличению расстояния между ударным звеном тела и предметом, по которому наносится удар. Эта фаза наиболее вариативна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914" y="3947630"/>
            <a:ext cx="6737656" cy="658844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Open Sans"/>
              </a:rPr>
              <a:t>2. </a:t>
            </a:r>
            <a:r>
              <a:rPr lang="ru-RU" b="1" i="1" dirty="0">
                <a:solidFill>
                  <a:schemeClr val="tx1"/>
                </a:solidFill>
                <a:latin typeface="Open Sans"/>
              </a:rPr>
              <a:t>Ударное движение </a:t>
            </a:r>
            <a:r>
              <a:rPr lang="ru-RU" b="1" dirty="0">
                <a:latin typeface="Open Sans"/>
              </a:rPr>
              <a:t>– от конца замаха до начала удара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5716" y="4871384"/>
            <a:ext cx="10189310" cy="57742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Open Sans"/>
              </a:rPr>
              <a:t>3. </a:t>
            </a:r>
            <a:r>
              <a:rPr lang="ru-RU" b="1" i="1" dirty="0">
                <a:solidFill>
                  <a:schemeClr val="tx1"/>
                </a:solidFill>
                <a:latin typeface="Open Sans"/>
              </a:rPr>
              <a:t>Ударное взаимодействие</a:t>
            </a:r>
            <a:r>
              <a:rPr lang="ru-RU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Open Sans"/>
              </a:rPr>
              <a:t>(или собственно удар) </a:t>
            </a:r>
            <a:r>
              <a:rPr lang="ru-RU" b="1" dirty="0">
                <a:solidFill>
                  <a:schemeClr val="tx1"/>
                </a:solidFill>
                <a:latin typeface="Open Sans"/>
              </a:rPr>
              <a:t>– столкновение ударяющихся </a:t>
            </a:r>
            <a:r>
              <a:rPr lang="ru-RU" b="1" dirty="0">
                <a:latin typeface="Open Sans"/>
              </a:rPr>
              <a:t>тел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346244" y="3574386"/>
            <a:ext cx="336885" cy="295977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344458" y="4545387"/>
            <a:ext cx="336885" cy="295977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346244" y="5462860"/>
            <a:ext cx="336885" cy="295977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811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6" r="29736"/>
          <a:stretch/>
        </p:blipFill>
        <p:spPr>
          <a:xfrm>
            <a:off x="222951" y="1392623"/>
            <a:ext cx="4738744" cy="407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99767" y="183845"/>
            <a:ext cx="5270911" cy="241400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 </a:t>
            </a:r>
            <a:r>
              <a:rPr lang="ru-RU" b="1" i="1" u="sng" dirty="0"/>
              <a:t>В удар должна быть вложена масса</a:t>
            </a:r>
            <a:r>
              <a:rPr lang="ru-RU" b="1" dirty="0"/>
              <a:t>. </a:t>
            </a:r>
            <a:r>
              <a:rPr lang="ru-RU" dirty="0"/>
              <a:t>Для увеличения этой составляющей удара можно, перенося тяжесть тела на переднюю ногу, нанести удар до постановки ноги на землю.</a:t>
            </a:r>
          </a:p>
        </p:txBody>
      </p:sp>
      <p:sp>
        <p:nvSpPr>
          <p:cNvPr id="7" name="Стрелка углом 6"/>
          <p:cNvSpPr/>
          <p:nvPr/>
        </p:nvSpPr>
        <p:spPr>
          <a:xfrm rot="10158737">
            <a:off x="5093670" y="1882300"/>
            <a:ext cx="1198606" cy="780773"/>
          </a:xfrm>
          <a:prstGeom prst="bentArrow">
            <a:avLst>
              <a:gd name="adj1" fmla="val 25000"/>
              <a:gd name="adj2" fmla="val 26868"/>
              <a:gd name="adj3" fmla="val 25000"/>
              <a:gd name="adj4" fmla="val 43750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1">
            <a:extLst>
              <a:ext uri="{FF2B5EF4-FFF2-40B4-BE49-F238E27FC236}">
                <a16:creationId xmlns:a16="http://schemas.microsoft.com/office/drawing/2014/main" id="{FF261AB1-477B-D49E-2492-AAA898298229}"/>
              </a:ext>
            </a:extLst>
          </p:cNvPr>
          <p:cNvSpPr/>
          <p:nvPr/>
        </p:nvSpPr>
        <p:spPr>
          <a:xfrm>
            <a:off x="6099767" y="3053143"/>
            <a:ext cx="5270911" cy="241400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Однако, следует учитывать возможность "провала" вперед, поэтому вектор силы тяжести не должен выходить за площадь опоры после постановки ноги. Это достигается за счет удлинения шага и понижения центра тяжести (подседа). </a:t>
            </a:r>
          </a:p>
        </p:txBody>
      </p:sp>
    </p:spTree>
    <p:extLst>
      <p:ext uri="{BB962C8B-B14F-4D97-AF65-F5344CB8AC3E}">
        <p14:creationId xmlns:p14="http://schemas.microsoft.com/office/powerpoint/2010/main" val="28721473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431" y="90617"/>
            <a:ext cx="6063950" cy="6663738"/>
            <a:chOff x="210065" y="293115"/>
            <a:chExt cx="6063950" cy="666373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32731" y="293115"/>
              <a:ext cx="5941283" cy="331573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9580" algn="just"/>
              <a:r>
                <a:rPr lang="ru-RU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❷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b="1" i="1" u="sng" dirty="0">
                  <a:latin typeface="Open Sans"/>
                </a:rPr>
                <a:t>Удар должен быть быстрым</a:t>
              </a:r>
              <a:r>
                <a:rPr lang="ru-RU" b="1" i="1" dirty="0">
                  <a:latin typeface="Open Sans"/>
                </a:rPr>
                <a:t>.</a:t>
              </a:r>
              <a:r>
                <a:rPr lang="ru-RU" b="1" dirty="0">
                  <a:latin typeface="Open Sans"/>
                </a:rPr>
                <a:t> С</a:t>
              </a:r>
              <a:r>
                <a:rPr lang="ru-RU" dirty="0">
                  <a:latin typeface="Open Sans"/>
                </a:rPr>
                <a:t>ила удара зависит от скорости ударной поверхности до контакта.</a:t>
              </a:r>
            </a:p>
            <a:p>
              <a:pPr indent="449580" algn="just"/>
              <a:r>
                <a:rPr lang="ru-RU" dirty="0">
                  <a:latin typeface="Open Sans"/>
                </a:rPr>
                <a:t>Числитель дроби (1) можно представить как разность начальной и конечной скоростей за время действия удара.  Конечная скорость не всегда равна нулю, так как противник может, смягчая удар, отступать назад, и скорость ударной поверхности в конце контакта будет равна скорости противника.</a:t>
              </a:r>
            </a:p>
            <a:p>
              <a:pPr algn="ctr"/>
              <a:endParaRPr lang="ru-RU" dirty="0"/>
            </a:p>
          </p:txBody>
        </p:sp>
        <p:sp>
          <p:nvSpPr>
            <p:cNvPr id="10" name="Блок-схема: альтернативный процесс 9"/>
            <p:cNvSpPr/>
            <p:nvPr/>
          </p:nvSpPr>
          <p:spPr>
            <a:xfrm>
              <a:off x="210065" y="3991232"/>
              <a:ext cx="6063950" cy="2965621"/>
            </a:xfrm>
            <a:prstGeom prst="flowChartAlternateProcess">
              <a:avLst/>
            </a:prstGeom>
            <a:solidFill>
              <a:schemeClr val="bg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49580" algn="just"/>
              <a:r>
                <a:rPr lang="ru-RU" i="1" u="sng" dirty="0">
                  <a:latin typeface="Open Sans"/>
                </a:rPr>
                <a:t>Скорость достигается за счет расслабления до удара</a:t>
              </a:r>
              <a:r>
                <a:rPr lang="en-US" i="1" u="sng" dirty="0">
                  <a:latin typeface="Open Sans"/>
                </a:rPr>
                <a:t>:</a:t>
              </a:r>
              <a:endParaRPr lang="ru-RU" i="1" u="sng" dirty="0">
                <a:latin typeface="Open Sans"/>
              </a:endParaRPr>
            </a:p>
            <a:p>
              <a:pPr indent="449580" algn="just"/>
              <a:r>
                <a:rPr lang="ru-RU" dirty="0">
                  <a:latin typeface="Open Sans"/>
                </a:rPr>
                <a:t>- Это необходимо, чтобы мышцы-антагонисты не препятствовали атакующему действию, так как время расслабления мышцы приблизительно в 1,5...2 раза больше, чем время напряжения. </a:t>
              </a:r>
            </a:p>
            <a:p>
              <a:pPr indent="449580" algn="just"/>
              <a:r>
                <a:rPr lang="ru-RU" dirty="0">
                  <a:latin typeface="Open Sans"/>
                </a:rPr>
                <a:t>*Кроме того увеличению скорости способствует "волна", т.е. последовательное включение в работу разных групп мышц.</a:t>
              </a: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3303373" y="3608844"/>
              <a:ext cx="259491" cy="382388"/>
            </a:xfrm>
            <a:prstGeom prst="downArrow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9AB5B-E0C6-F5BF-B047-476D9822A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872" y="291379"/>
            <a:ext cx="5689127" cy="64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8236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670</TotalTime>
  <Words>1070</Words>
  <Application>Microsoft Office PowerPoint</Application>
  <PresentationFormat>Широкоэкранный</PresentationFormat>
  <Paragraphs>118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Контур</vt:lpstr>
      <vt:lpstr>  Биомеханика удара в боксе</vt:lpstr>
      <vt:lpstr>Презентация PowerPoint</vt:lpstr>
      <vt:lpstr>                     </vt:lpstr>
      <vt:lpstr>Презентация PowerPoint</vt:lpstr>
      <vt:lpstr>ОСНОВЫ  ТЕОРИИ    УДАРА</vt:lpstr>
      <vt:lpstr>Презентация PowerPoint</vt:lpstr>
      <vt:lpstr>Биомеханика ударных действий  </vt:lpstr>
      <vt:lpstr>Презентация PowerPoint</vt:lpstr>
      <vt:lpstr>Презентация PowerPoint</vt:lpstr>
      <vt:lpstr>Презентация PowerPoint</vt:lpstr>
      <vt:lpstr>Презентация PowerPoint</vt:lpstr>
      <vt:lpstr>БИОМЕХАНИЧЕСКИЕ ОСНОВЫ ДВИЖЕНИЙ БОКСЕРА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Анатомический анализ движения (прямой удар в боксе)</dc:title>
  <dc:creator>Влад Захаров</dc:creator>
  <cp:lastModifiedBy>Александр Кулишов</cp:lastModifiedBy>
  <cp:revision>61</cp:revision>
  <dcterms:created xsi:type="dcterms:W3CDTF">2022-10-09T16:10:32Z</dcterms:created>
  <dcterms:modified xsi:type="dcterms:W3CDTF">2024-03-18T12:06:07Z</dcterms:modified>
</cp:coreProperties>
</file>