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71" r:id="rId10"/>
    <p:sldId id="272" r:id="rId11"/>
    <p:sldId id="273" r:id="rId12"/>
    <p:sldId id="274" r:id="rId13"/>
    <p:sldId id="276" r:id="rId14"/>
    <p:sldId id="263" r:id="rId15"/>
    <p:sldId id="275" r:id="rId16"/>
    <p:sldId id="26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727"/>
        <p:guide pos="3840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C07879-C20D-294E-B56C-AC2A53EC8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41773" t="6771" r="840" b="817"/>
          <a:stretch/>
        </p:blipFill>
        <p:spPr>
          <a:xfrm>
            <a:off x="5982714" y="0"/>
            <a:ext cx="620928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02691-C1B3-DD40-8744-464B5F297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093CEE-CC8B-1A4D-87EC-C5D263736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F5ECD-BC79-274A-845F-E4FC120B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9059-4A86-9846-9277-A05C489ED8CC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E953A-E8FE-0949-ABF9-C34F1F4F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Детский технопарк «Альтаир»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AA3406-722A-194B-9140-E4B29A5D2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5DF19-0381-F34B-8583-B1F30042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1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 Текст + фото кру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EBE6-8BF4-B44E-8FE6-BD13A6EF407D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0937" y="1814513"/>
            <a:ext cx="7662863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463F3-1E82-384B-8311-93FE502A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5CBD6-F2E2-4F43-8771-498E49F0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FC7B98F-BCF7-5C47-8BBD-DD486AAAEC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814512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2205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  Текст + фото 2 кру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463F3-1E82-384B-8311-93FE502A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5CBD6-F2E2-4F43-8771-498E49F0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2104" t="37231" r="499"/>
          <a:stretch/>
        </p:blipFill>
        <p:spPr>
          <a:xfrm>
            <a:off x="8366760" y="3943350"/>
            <a:ext cx="3825239" cy="2914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CF27-A395-1B45-81BB-0C4F3DC9DF7C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4100" y="1814513"/>
            <a:ext cx="5219700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44A287A-9B4E-CD42-B75D-F5A962939709}"/>
              </a:ext>
            </a:extLst>
          </p:cNvPr>
          <p:cNvSpPr/>
          <p:nvPr/>
        </p:nvSpPr>
        <p:spPr>
          <a:xfrm>
            <a:off x="677851" y="2540999"/>
            <a:ext cx="3686773" cy="36867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FC7B98F-BCF7-5C47-8BBD-DD486AAAEC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0823" y="1814511"/>
            <a:ext cx="2257427" cy="2257427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25">
            <a:extLst>
              <a:ext uri="{FF2B5EF4-FFF2-40B4-BE49-F238E27FC236}">
                <a16:creationId xmlns:a16="http://schemas.microsoft.com/office/drawing/2014/main" id="{323AD702-02BF-E344-8EF4-F1D8C0871F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2701348"/>
            <a:ext cx="3366076" cy="33660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76442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  Текст + 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4FE6B-E6F7-D144-ABBB-EE97C76E9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4095-22AC-9B45-8CB3-CC8BB71FEBF8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A06B39-8C10-AE43-95C6-7C5FC6DEAD9A}"/>
              </a:ext>
            </a:extLst>
          </p:cNvPr>
          <p:cNvSpPr/>
          <p:nvPr/>
        </p:nvSpPr>
        <p:spPr>
          <a:xfrm>
            <a:off x="736600" y="1814513"/>
            <a:ext cx="4824142" cy="440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FF34B1A6-5571-634F-A7DC-7178B4315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4513"/>
            <a:ext cx="6895086" cy="4300537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48612" y="1814513"/>
            <a:ext cx="3405188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6B0DB-D355-7741-AE3F-F6ADDBECE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EF9C5-8FC5-0F4B-95B1-087A3CA9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5D7B0-C743-7847-A606-23C105FB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2EDF4-C13D-FF44-B9F5-795E1FC3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E20E-34AF-6F4C-8EA5-61325818E2DC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2A6DA-4AF9-9F41-A4EF-A2989507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Детский технопарк «Альтаир»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89F86-D8AC-C545-8E7A-FABFB8A6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8BB9AD-F90A-3449-B778-C7B64EC4A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E6C24E-45C0-B944-A36A-4E764CA93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2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прямоуго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6B0DB-D355-7741-AE3F-F6ADDBECE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22D-F50C-6048-B090-5B95D1AEC1A6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BA3C0B-49AD-6047-BB38-EFEB7BCE9D92}"/>
              </a:ext>
            </a:extLst>
          </p:cNvPr>
          <p:cNvSpPr/>
          <p:nvPr/>
        </p:nvSpPr>
        <p:spPr>
          <a:xfrm>
            <a:off x="8442324" y="1814513"/>
            <a:ext cx="2988469" cy="4380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FF34B1A6-5571-634F-A7DC-7178B4315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814513"/>
            <a:ext cx="2743200" cy="4300537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14513"/>
            <a:ext cx="7662863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4FE6B-E6F7-D144-ABBB-EE97C76E9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9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квадр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7246-A03B-344A-938C-17A817295679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FF34B1A6-5571-634F-A7DC-7178B4315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814514"/>
            <a:ext cx="2743200" cy="274320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14513"/>
            <a:ext cx="7662863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463F3-1E82-384B-8311-93FE502A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5CBD6-F2E2-4F43-8771-498E49F0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кру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272D-582E-EF44-A477-F141177F48BA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14513"/>
            <a:ext cx="7662863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463F3-1E82-384B-8311-93FE502A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5CBD6-F2E2-4F43-8771-498E49F0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FC7B98F-BCF7-5C47-8BBD-DD486AAAEC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14512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799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2 кру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8CA9-D0BB-A645-9D7B-419AFA83E6C2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4513"/>
            <a:ext cx="5219700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463F3-1E82-384B-8311-93FE502A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5CBD6-F2E2-4F43-8771-498E49F0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FC7B98F-BCF7-5C47-8BBD-DD486AAAEC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6373" y="1814511"/>
            <a:ext cx="2257427" cy="2257427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25">
            <a:extLst>
              <a:ext uri="{FF2B5EF4-FFF2-40B4-BE49-F238E27FC236}">
                <a16:creationId xmlns:a16="http://schemas.microsoft.com/office/drawing/2014/main" id="{323AD702-02BF-E344-8EF4-F1D8C0871F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63750" y="2701348"/>
            <a:ext cx="3366076" cy="33660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479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6B0DB-D355-7741-AE3F-F6ADDBECE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4970-5EA7-404E-BB86-F44BB7258D9E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7CBF478-ED34-0843-984F-CC31AB52DBB0}"/>
              </a:ext>
            </a:extLst>
          </p:cNvPr>
          <p:cNvSpPr/>
          <p:nvPr/>
        </p:nvSpPr>
        <p:spPr>
          <a:xfrm>
            <a:off x="8153400" y="1814513"/>
            <a:ext cx="3277393" cy="4380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FF34B1A6-5571-634F-A7DC-7178B4315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8714" y="1814513"/>
            <a:ext cx="6895086" cy="4300537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4513"/>
            <a:ext cx="3405188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4FE6B-E6F7-D144-ABBB-EE97C76E9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 Текст + фото прямоуго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59D-0CDE-B04D-AE7C-46C19DEC4AFD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0937" y="1814513"/>
            <a:ext cx="7662863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4FE6B-E6F7-D144-ABBB-EE97C76E9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556550-091E-294B-86A7-116D20C371C0}"/>
              </a:ext>
            </a:extLst>
          </p:cNvPr>
          <p:cNvSpPr/>
          <p:nvPr/>
        </p:nvSpPr>
        <p:spPr>
          <a:xfrm>
            <a:off x="736600" y="1814513"/>
            <a:ext cx="2930525" cy="440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6B0DB-D355-7741-AE3F-F6ADDBECE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7" name="Рисунок 6">
            <a:extLst>
              <a:ext uri="{FF2B5EF4-FFF2-40B4-BE49-F238E27FC236}">
                <a16:creationId xmlns:a16="http://schemas.microsoft.com/office/drawing/2014/main" id="{FF34B1A6-5571-634F-A7DC-7178B4315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4513"/>
            <a:ext cx="2743200" cy="4300537"/>
          </a:xfrm>
          <a:ln cmpd="sng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2447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  Текст + фото квадр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5CBD6-F2E2-4F43-8771-498E49F0A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499"/>
          <a:stretch/>
        </p:blipFill>
        <p:spPr>
          <a:xfrm>
            <a:off x="5560742" y="2214546"/>
            <a:ext cx="6631257" cy="4643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F812C-2D48-7F44-84C6-D68DC95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DD2EB-DA2E-C74E-8948-DEBFF9CD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C186-4569-3A4D-B509-C3B45BC327F1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A084A-386C-4D42-9E6C-0580D729D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62ED3-A022-B94B-AD55-27FC6C6E51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FF34B1A6-5571-634F-A7DC-7178B4315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4514"/>
            <a:ext cx="2743200" cy="274320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11C4AF-0B49-EB46-9E08-ACB62F12D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0937" y="1814513"/>
            <a:ext cx="7662863" cy="4300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D463F3-1E82-384B-8311-93FE502A2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5189" t="2722" r="78001" b="35133"/>
          <a:stretch/>
        </p:blipFill>
        <p:spPr>
          <a:xfrm rot="16200000">
            <a:off x="1363510" y="3762796"/>
            <a:ext cx="1731695" cy="44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0BF9B-4761-6347-B5A1-03442EAA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C2A0A-F942-4842-9A86-FE843ADD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912DD-41E2-D840-925D-81F23262A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7B5E-11DE-714E-A984-6B9A00380239}" type="datetime1">
              <a:rPr lang="ru-RU" smtClean="0"/>
              <a:t>14.03.2024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ED9F8-F816-3342-8D09-73B8CD4E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445B-A7AC-9846-9027-74B120A69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35346944-5A23-F447-ABDD-2B873563C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Детский технопарк «Альтаир»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6F4A6C-8A4A-B34E-B753-5B2AE6F4BA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20" y="89453"/>
            <a:ext cx="725316" cy="8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" sz="2800" b="1" i="0" kern="1200" smtClean="0">
          <a:solidFill>
            <a:schemeClr val="tx1"/>
          </a:solidFill>
          <a:effectLst/>
          <a:latin typeface="+mn-lt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823" y="1546687"/>
            <a:ext cx="10919012" cy="3305925"/>
          </a:xfrm>
        </p:spPr>
        <p:txBody>
          <a:bodyPr anchor="t">
            <a:normAutofit/>
          </a:bodyPr>
          <a:lstStyle/>
          <a:p>
            <a:r>
              <a:rPr lang="ru-RU" sz="4400" dirty="0"/>
              <a:t>Выделение бета-каротина из моркови посевной для получения ретиноидов, активных в отношении акне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4" y="4024731"/>
            <a:ext cx="5759570" cy="16557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Автор: Бокованов Евгений Владимирович </a:t>
            </a:r>
          </a:p>
          <a:p>
            <a:r>
              <a:rPr lang="ru-RU" dirty="0"/>
              <a:t>Ученик 11 «А» класса</a:t>
            </a:r>
          </a:p>
          <a:p>
            <a:r>
              <a:rPr lang="ru-RU" dirty="0"/>
              <a:t>Школа: МАОУ «Лицей им. ак. Бакулова»</a:t>
            </a:r>
          </a:p>
          <a:p>
            <a:r>
              <a:rPr lang="ru-RU" dirty="0"/>
              <a:t>Руководитель: Мелешко Анастасия Владимировна</a:t>
            </a:r>
          </a:p>
          <a:p>
            <a:r>
              <a:rPr lang="ru-RU" dirty="0"/>
              <a:t>Преподаватель ДТ «Альтаир»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7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CC7F30-1C27-83C5-F78F-A5B2375AD9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FDBB55-3039-35B6-D977-7B98B5D08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4513"/>
            <a:ext cx="6907305" cy="4300537"/>
          </a:xfrm>
        </p:spPr>
        <p:txBody>
          <a:bodyPr/>
          <a:lstStyle/>
          <a:p>
            <a:r>
              <a:rPr lang="ru-RU" dirty="0"/>
              <a:t>Следующим  этапом было кипячение экстракта в 100мл 5%-спиртового раствора щелочи, который был  приготовлен самостоятельно.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8140A0C-8A21-0FFF-AB6A-3E0A7914A9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Методика выполнения работы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85865F-AD99-22B4-49B5-720705BE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130" y="1690688"/>
            <a:ext cx="2498164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41337D-AED9-7ACA-A18E-2FB5F9E7CC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55A51C-EDC3-7617-27C7-04595FDED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14514"/>
            <a:ext cx="7315199" cy="4269534"/>
          </a:xfrm>
        </p:spPr>
        <p:txBody>
          <a:bodyPr/>
          <a:lstStyle/>
          <a:p>
            <a:r>
              <a:rPr lang="ru-RU" dirty="0"/>
              <a:t>После кипячения в спиртовом растворе, полученную жидкость подвергли промывке несколько раз</a:t>
            </a:r>
          </a:p>
          <a:p>
            <a:pPr marL="514350" indent="-514350">
              <a:buAutoNum type="arabicParenR"/>
            </a:pPr>
            <a:r>
              <a:rPr lang="ru-RU" dirty="0"/>
              <a:t>Дистиллированной водой (0.5л)</a:t>
            </a:r>
          </a:p>
          <a:p>
            <a:pPr marL="514350" indent="-514350">
              <a:buAutoNum type="arabicParenR"/>
            </a:pPr>
            <a:r>
              <a:rPr lang="ru-RU" dirty="0"/>
              <a:t>Водным раствором щелочи (0.1М) (0.5л)</a:t>
            </a:r>
          </a:p>
          <a:p>
            <a:pPr marL="514350" indent="-514350">
              <a:buAutoNum type="arabicParenR"/>
            </a:pPr>
            <a:r>
              <a:rPr lang="ru-RU" dirty="0"/>
              <a:t>Дистиллированной водой(0.5л)</a:t>
            </a:r>
          </a:p>
          <a:p>
            <a:pPr marL="514350" indent="-514350">
              <a:buAutoNum type="arabicParenR"/>
            </a:pPr>
            <a:r>
              <a:rPr lang="ru-RU" dirty="0"/>
              <a:t>75% спиртом (0.5л)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BF7777-B9C7-D7B2-71A0-1640E426AC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Методика выполнения работы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15BA22-6C7C-5E26-3E22-4C389FE5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05" y="1492633"/>
            <a:ext cx="2767568" cy="49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9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8D03D7-59B8-A10D-0895-A9DF4C3D30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4AE25-2936-EBBE-AA36-7613C7C14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4513"/>
            <a:ext cx="6190128" cy="4300537"/>
          </a:xfrm>
        </p:spPr>
        <p:txBody>
          <a:bodyPr/>
          <a:lstStyle/>
          <a:p>
            <a:r>
              <a:rPr lang="ru-RU" dirty="0"/>
              <a:t>Следующим шагом отогнали весь петролейный эфир на роторном испарителе в течении часа и растворили получившийся каротиновый порошок в 4мл ацетона и убрали в холодильник.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AEDEC0-DC4A-1594-E3BF-04F14A0F5D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Методика выполнения работы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6E00B6-2D7D-B46D-914E-0A283F9D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17" y="1931988"/>
            <a:ext cx="4436036" cy="24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4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72CBC-2B94-4FBC-381C-D3354E71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9FF051-1CA4-D3B1-9038-6582766C90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33F37-6594-906B-9432-31FD4D2D6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Анализ бета-каротина происходил при помощи спектрофотометрии. Раствор разбавили два раза.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 1 мл исходного раствора добавили 19 мл ацетона.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 1 мл второго раствора добавили 19 мл ацетона. </a:t>
            </a:r>
          </a:p>
        </p:txBody>
      </p:sp>
    </p:spTree>
    <p:extLst>
      <p:ext uri="{BB962C8B-B14F-4D97-AF65-F5344CB8AC3E}">
        <p14:creationId xmlns:p14="http://schemas.microsoft.com/office/powerpoint/2010/main" val="135718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72035" y="1690688"/>
            <a:ext cx="4373282" cy="4678362"/>
          </a:xfrm>
        </p:spPr>
        <p:txBody>
          <a:bodyPr/>
          <a:lstStyle/>
          <a:p>
            <a:r>
              <a:rPr lang="ru-RU" dirty="0"/>
              <a:t>При помощи спектрофотометрии было подтверждено наличие бета-каротина, т.к пик графика приходился на 450н.м, что соответствует его физическим свойствам.</a:t>
            </a:r>
          </a:p>
        </p:txBody>
      </p:sp>
      <p:pic>
        <p:nvPicPr>
          <p:cNvPr id="8" name="Рисунок 7" descr="график спектрофотомерии&#10; ">
            <a:extLst>
              <a:ext uri="{FF2B5EF4-FFF2-40B4-BE49-F238E27FC236}">
                <a16:creationId xmlns:a16="http://schemas.microsoft.com/office/drawing/2014/main" id="{E7C0D912-EA8B-646A-13F2-4CC8B38C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811" y="1814513"/>
            <a:ext cx="6215494" cy="351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3EE0D-A7C5-BDBF-9E5A-CE30A7A9EB4E}"/>
              </a:ext>
            </a:extLst>
          </p:cNvPr>
          <p:cNvSpPr txBox="1"/>
          <p:nvPr/>
        </p:nvSpPr>
        <p:spPr>
          <a:xfrm>
            <a:off x="7520495" y="5479578"/>
            <a:ext cx="215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β-</a:t>
            </a:r>
            <a:r>
              <a:rPr lang="ru-RU" sz="1400" dirty="0" err="1"/>
              <a:t>каротин.пик</a:t>
            </a:r>
            <a:r>
              <a:rPr lang="ru-RU" sz="1400" dirty="0"/>
              <a:t> 450н.м</a:t>
            </a:r>
          </a:p>
        </p:txBody>
      </p:sp>
    </p:spTree>
    <p:extLst>
      <p:ext uri="{BB962C8B-B14F-4D97-AF65-F5344CB8AC3E}">
        <p14:creationId xmlns:p14="http://schemas.microsoft.com/office/powerpoint/2010/main" val="337827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202DE-6662-E579-49B1-53FDBE63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F4E96D-B495-F43D-5E73-D870174657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C4B2DA-3268-F3CA-CA62-AC08DE4FB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7320" y="1873250"/>
            <a:ext cx="9437360" cy="4300537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1)В ходе выполнения работы было получено 23.38г морковного экстракта из морковного сока, который содержал в себе бета-каротин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2)с помощью </a:t>
            </a:r>
            <a:r>
              <a:rPr lang="ru-RU" sz="1900" dirty="0">
                <a:ea typeface="Calibri" panose="020F0502020204030204" pitchFamily="34" charset="0"/>
              </a:rPr>
              <a:t>трехкратной 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экстракции в петролейном эфире   был выделен бета-каротин.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с помощью спектрофотометрии доказали наличие бета-каротина в экстракте, поскольку наблюдался максимум поглощения при 450нм, также используя все данные, определили содержание бета-каротина в растворе </a:t>
            </a:r>
            <a:r>
              <a:rPr lang="ru-RU" sz="19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1.18г/л или же 23 миллиграмма. </a:t>
            </a:r>
            <a:endParaRPr lang="ru-RU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 это доказывает возможность получение ретиноевой кислоты  из бета-каротина, который может быть получен из отходов пищевой и не только промышленности.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32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Дальнейшее развитие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66166" y="1451629"/>
            <a:ext cx="11558494" cy="4300537"/>
          </a:xfrm>
        </p:spPr>
        <p:txBody>
          <a:bodyPr/>
          <a:lstStyle/>
          <a:p>
            <a:r>
              <a:rPr lang="ru-RU" dirty="0"/>
              <a:t>Из полученного бета-каротина возможно получить ретиналь, ретинальдегид и т.д. для получения ретиноевой кислоты,  уже при помощи органических молекул.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21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7FE9-84E6-F380-6A65-4AFF38FC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41" y="338493"/>
            <a:ext cx="9530918" cy="47825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Литература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00B909-0735-9746-C7A1-19F9552C46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BE45F-238F-DB3B-9D87-2AFD5045EB8E}"/>
              </a:ext>
            </a:extLst>
          </p:cNvPr>
          <p:cNvSpPr txBox="1"/>
          <p:nvPr/>
        </p:nvSpPr>
        <p:spPr>
          <a:xfrm>
            <a:off x="733887" y="1180731"/>
            <a:ext cx="10724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t-LT" dirty="0"/>
              <a:t>Wingqvist, A. Extraction, Isolation and Purification of </a:t>
            </a:r>
            <a:r>
              <a:rPr lang="el-GR" dirty="0"/>
              <a:t>β-</a:t>
            </a:r>
            <a:r>
              <a:rPr lang="lt-LT" dirty="0"/>
              <a:t>carotene / A. Wingqvist. – 2011. – URL: https://urn.kb.se/resolve?urn=urn:nbn:se:kau:diva-11910 (</a:t>
            </a:r>
            <a:r>
              <a:rPr lang="ru-RU" dirty="0"/>
              <a:t>дата обращения: 27.01.2024). – Текст : электронный.</a:t>
            </a:r>
          </a:p>
          <a:p>
            <a:pPr marL="342900" indent="-342900">
              <a:buAutoNum type="arabicPeriod"/>
            </a:pPr>
            <a:r>
              <a:rPr lang="ru-RU" dirty="0"/>
              <a:t>  </a:t>
            </a:r>
            <a:r>
              <a:rPr lang="lt-LT" dirty="0"/>
              <a:t>Inhibition of beta-carotene-15,15’-dioxygenase activity by dietary flavonoids / A. Nagao, M. Maeda, B. P. Lim [</a:t>
            </a:r>
            <a:r>
              <a:rPr lang="ru-RU" dirty="0"/>
              <a:t>и др.] // </a:t>
            </a:r>
            <a:r>
              <a:rPr lang="lt-LT" dirty="0"/>
              <a:t>The Journal of Nutritional Biochemistry. – 2000. – </a:t>
            </a:r>
            <a:r>
              <a:rPr lang="ru-RU" dirty="0"/>
              <a:t>Т. 11. – № 6. – С. 348-355. </a:t>
            </a:r>
          </a:p>
          <a:p>
            <a:pPr marL="342900" indent="-342900">
              <a:buAutoNum type="arabicPeriod"/>
            </a:pPr>
            <a:r>
              <a:rPr lang="lt-LT" dirty="0"/>
              <a:t>Leyden, J. J. Retinoids and acne / J. J. Leyden // Journal of the American Academy of Dermatology. – 1988. – </a:t>
            </a:r>
            <a:r>
              <a:rPr lang="ru-RU" dirty="0"/>
              <a:t>Т. 19. – № 1 </a:t>
            </a:r>
            <a:r>
              <a:rPr lang="lt-LT" dirty="0"/>
              <a:t>Pt 2. – </a:t>
            </a:r>
            <a:r>
              <a:rPr lang="ru-RU" dirty="0"/>
              <a:t>С. 164-168. </a:t>
            </a:r>
          </a:p>
          <a:p>
            <a:pPr marL="342900" indent="-342900">
              <a:buAutoNum type="arabicPeriod"/>
            </a:pPr>
            <a:r>
              <a:rPr lang="lt-LT" dirty="0"/>
              <a:t>Bogacz-Radomska, L. </a:t>
            </a:r>
            <a:r>
              <a:rPr lang="el-GR" dirty="0"/>
              <a:t>β-</a:t>
            </a:r>
            <a:r>
              <a:rPr lang="lt-LT" dirty="0"/>
              <a:t>Carotene—properties and production methods / L. BogaczRadomska, J. Harasym // Food Quality and Safety. – 2018. – </a:t>
            </a:r>
            <a:r>
              <a:rPr lang="ru-RU" dirty="0"/>
              <a:t>Т. 2. – № 2. – С. 69-74.</a:t>
            </a:r>
          </a:p>
          <a:p>
            <a:pPr marL="342900" indent="-342900">
              <a:buAutoNum type="arabicPeriod"/>
            </a:pPr>
            <a:r>
              <a:rPr lang="ru-RU" dirty="0"/>
              <a:t>  </a:t>
            </a:r>
            <a:r>
              <a:rPr lang="lt-LT" dirty="0"/>
              <a:t>An evaluation of a 2% erythromycin ointment in the topical therapy of acne vulgaris / J. L. Lesher, D. K. Chalker, J. G. Smith [</a:t>
            </a:r>
            <a:r>
              <a:rPr lang="ru-RU" dirty="0"/>
              <a:t>и др.] // </a:t>
            </a:r>
            <a:r>
              <a:rPr lang="lt-LT" dirty="0"/>
              <a:t>Journal of the American Academy of Dermatology. – 1985. – </a:t>
            </a:r>
            <a:r>
              <a:rPr lang="ru-RU" dirty="0"/>
              <a:t>Т. 12. – № 3. – С. 526-531. </a:t>
            </a:r>
          </a:p>
          <a:p>
            <a:pPr marL="342900" indent="-342900">
              <a:buAutoNum type="arabicPeriod"/>
            </a:pPr>
            <a:r>
              <a:rPr lang="ru-RU" dirty="0"/>
              <a:t>1. </a:t>
            </a:r>
            <a:r>
              <a:rPr lang="lt-LT" dirty="0"/>
              <a:t>Antibiotic resistance mechanisms of clinically important bacteria / A. Giedraitienė, A. Vitkauskienė, R. Naginienė, A. Pavilonis // Medicina (Kaunas, Lithuania). – 2011. – </a:t>
            </a:r>
            <a:r>
              <a:rPr lang="ru-RU" dirty="0"/>
              <a:t>Т. 47. – № 3. – С. 137-146.</a:t>
            </a:r>
          </a:p>
        </p:txBody>
      </p:sp>
    </p:spTree>
    <p:extLst>
      <p:ext uri="{BB962C8B-B14F-4D97-AF65-F5344CB8AC3E}">
        <p14:creationId xmlns:p14="http://schemas.microsoft.com/office/powerpoint/2010/main" val="428481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DBCA8-F719-A814-06D9-AD0809EC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344" y="379536"/>
            <a:ext cx="8341311" cy="726828"/>
          </a:xfrm>
        </p:spPr>
        <p:txBody>
          <a:bodyPr>
            <a:normAutofit/>
          </a:bodyPr>
          <a:lstStyle/>
          <a:p>
            <a:r>
              <a:rPr lang="ru-RU" sz="3200" dirty="0"/>
              <a:t>Литература.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778E2F-40C1-6B00-CC40-B975890C74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CFB0FD-AE70-D3D5-CC30-C8CD6066C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218" y="1412412"/>
            <a:ext cx="9119562" cy="4300537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/>
              <a:t>7. Г.Я., Розенберг. Способ получения каротина из морковного сока. / Р.Г.Я– 1935. – </a:t>
            </a:r>
            <a:r>
              <a:rPr lang="en-US" b="0" dirty="0"/>
              <a:t>URL: https://patenton.ru/patent/SU40982A1 (</a:t>
            </a:r>
            <a:r>
              <a:rPr lang="ru-RU" b="0" dirty="0"/>
              <a:t>дата обращения: 27.01.2024). – Текст : электронный.</a:t>
            </a:r>
          </a:p>
          <a:p>
            <a:r>
              <a:rPr lang="ru-RU" b="0" dirty="0"/>
              <a:t> 8. Г.Я., Розенберг. Способ получения каротина / Р. Г.Я. – 1936. – </a:t>
            </a:r>
            <a:r>
              <a:rPr lang="en-US" b="0" dirty="0"/>
              <a:t>URL: https://patenton.ru/patent/SU48316A1 (</a:t>
            </a:r>
            <a:r>
              <a:rPr lang="ru-RU" b="0" dirty="0"/>
              <a:t>дата обращения: 15.02.2024). – Текст : электронный. </a:t>
            </a:r>
          </a:p>
          <a:p>
            <a:r>
              <a:rPr lang="ru-RU" b="0" dirty="0"/>
              <a:t> 9. 1. </a:t>
            </a:r>
            <a:r>
              <a:rPr lang="en-US" b="0" dirty="0"/>
              <a:t>Kedishvili, N. Y. Retinoic Acid Synthesis and Degradation / N. Y. Kedishvili. – Text : electronic // The Biochemistry of Retinoid Signaling II: The Physiology of Vitamin A - Uptake, Transport, Metabolism and Signaling : Subcellular Biochemistry / eds. M. A. </a:t>
            </a:r>
            <a:r>
              <a:rPr lang="en-US" b="0" dirty="0" err="1"/>
              <a:t>Asson-Batres</a:t>
            </a:r>
            <a:r>
              <a:rPr lang="en-US" b="0" dirty="0"/>
              <a:t>, C. Rochette-</a:t>
            </a:r>
            <a:r>
              <a:rPr lang="en-US" b="0" dirty="0" err="1"/>
              <a:t>Egly</a:t>
            </a:r>
            <a:r>
              <a:rPr lang="en-US" b="0" dirty="0"/>
              <a:t>. – Dordrecht : Springer Netherlands, 2016. – P. 127-161. – </a:t>
            </a:r>
            <a:endParaRPr lang="ru-RU" b="0" dirty="0"/>
          </a:p>
          <a:p>
            <a:r>
              <a:rPr lang="en-US" b="0" dirty="0"/>
              <a:t>1</a:t>
            </a:r>
            <a:r>
              <a:rPr lang="ru-RU" b="0" dirty="0"/>
              <a:t>0</a:t>
            </a:r>
            <a:r>
              <a:rPr lang="en-US" b="0" dirty="0"/>
              <a:t>. Scott </a:t>
            </a:r>
            <a:r>
              <a:rPr lang="en-US" b="0" dirty="0" err="1"/>
              <a:t>Prahl</a:t>
            </a:r>
            <a:r>
              <a:rPr lang="en-US" b="0" dirty="0"/>
              <a:t>., Beta-carotene in hexane-URL: https://omlc.org/spectra/PhotochemCAD/html/041.html (</a:t>
            </a:r>
            <a:r>
              <a:rPr lang="ru-RU" b="0" dirty="0"/>
              <a:t>дата обращения: 15.02.2024) </a:t>
            </a:r>
          </a:p>
          <a:p>
            <a:r>
              <a:rPr lang="ru-RU" b="0" dirty="0"/>
              <a:t>11. </a:t>
            </a:r>
            <a:r>
              <a:rPr lang="en-US" b="0" dirty="0"/>
              <a:t>Kedishvili, N. Y. Retinoic Acid Synthesis and Degradation / N. Y. Kedishvili // </a:t>
            </a:r>
            <a:r>
              <a:rPr lang="en-US" b="0" dirty="0" err="1"/>
              <a:t>SubCellular</a:t>
            </a:r>
            <a:r>
              <a:rPr lang="en-US" b="0" dirty="0"/>
              <a:t> Biochemistry. – 2016. – </a:t>
            </a:r>
            <a:r>
              <a:rPr lang="ru-RU" b="0" dirty="0"/>
              <a:t>Т. 81. – С. 127-161.</a:t>
            </a:r>
          </a:p>
        </p:txBody>
      </p:sp>
    </p:spTree>
    <p:extLst>
      <p:ext uri="{BB962C8B-B14F-4D97-AF65-F5344CB8AC3E}">
        <p14:creationId xmlns:p14="http://schemas.microsoft.com/office/powerpoint/2010/main" val="306704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823" y="1546687"/>
            <a:ext cx="10919012" cy="3305925"/>
          </a:xfrm>
        </p:spPr>
        <p:txBody>
          <a:bodyPr anchor="t">
            <a:normAutofit/>
          </a:bodyPr>
          <a:lstStyle/>
          <a:p>
            <a:r>
              <a:rPr lang="ru-RU" sz="4400" dirty="0"/>
              <a:t>Выделение бета-каротина из моркови посевной для получения ретиноидов, активных в отношении акне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0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1620"/>
            <a:ext cx="10515600" cy="4351338"/>
          </a:xfrm>
        </p:spPr>
        <p:txBody>
          <a:bodyPr/>
          <a:lstStyle/>
          <a:p>
            <a:r>
              <a:rPr lang="ru-RU" dirty="0"/>
              <a:t>Огромное количество людей страдают от заболевания акне, поэтому препараты , получение которых будет дёшево и эффективно могут помочь огромному количеству людей. Для этого можно использовать отработки сельскохозяйственной промышленности, где содержится бета-каротин. Ведь из бета-каротина возможно производство ретиноевой кислоты, которая применяется против акне.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9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Получить бета-каротина из моркови посевной для последующего получения ретиноевой кислоты.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7A8752-E67C-86AC-537D-15E52E3E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93" y="2922400"/>
            <a:ext cx="6738614" cy="3254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95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Получение морковного экстракта.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Получение из каротиноидов бета-каротина путем экстрагирования.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Анализ полученного бета-каротина.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2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материалы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MgCl2-2г , NaOH, изопропанол ,этанол, дистиллированная вода, петролейный эфир. </a:t>
            </a:r>
          </a:p>
        </p:txBody>
      </p:sp>
    </p:spTree>
    <p:extLst>
      <p:ext uri="{BB962C8B-B14F-4D97-AF65-F5344CB8AC3E}">
        <p14:creationId xmlns:p14="http://schemas.microsoft.com/office/powerpoint/2010/main" val="26742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Используемое оборудование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Плитка, центрифуга, роторный испаритель</a:t>
            </a:r>
            <a:r>
              <a:rPr lang="en-US" dirty="0"/>
              <a:t> </a:t>
            </a:r>
            <a:r>
              <a:rPr lang="en-US" dirty="0" err="1"/>
              <a:t>Labtex</a:t>
            </a:r>
            <a:r>
              <a:rPr lang="en-US" dirty="0"/>
              <a:t> </a:t>
            </a:r>
            <a:r>
              <a:rPr lang="ru-RU" dirty="0"/>
              <a:t>ИР-1ЛТ, сушильный шкаф, спектрофотометр </a:t>
            </a:r>
            <a:r>
              <a:rPr lang="en-US" dirty="0"/>
              <a:t> </a:t>
            </a:r>
            <a:r>
              <a:rPr lang="en-US" dirty="0" err="1"/>
              <a:t>Labtex</a:t>
            </a:r>
            <a:r>
              <a:rPr lang="en-US" dirty="0"/>
              <a:t> </a:t>
            </a:r>
            <a:r>
              <a:rPr lang="ru-RU" dirty="0"/>
              <a:t>ИР-1ЛТ</a:t>
            </a:r>
          </a:p>
        </p:txBody>
      </p:sp>
    </p:spTree>
    <p:extLst>
      <p:ext uri="{BB962C8B-B14F-4D97-AF65-F5344CB8AC3E}">
        <p14:creationId xmlns:p14="http://schemas.microsoft.com/office/powerpoint/2010/main" val="189672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выполнения работы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38201" y="1814513"/>
            <a:ext cx="6955117" cy="4300537"/>
          </a:xfrm>
        </p:spPr>
        <p:txBody>
          <a:bodyPr/>
          <a:lstStyle/>
          <a:p>
            <a:r>
              <a:rPr lang="ru-RU" dirty="0"/>
              <a:t>При выполнении работы измельчили в сок 2кг. посевной моркови , добавили к нему 2г. MgCl</a:t>
            </a:r>
            <a:r>
              <a:rPr lang="ru-RU" baseline="-25000" dirty="0"/>
              <a:t>2 </a:t>
            </a:r>
            <a:r>
              <a:rPr lang="ru-RU" dirty="0"/>
              <a:t>И кипятили жидкость до достижения 100°.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F8A312-49BF-0749-E09C-D515BBBC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992" y="1690688"/>
            <a:ext cx="2114807" cy="4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6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A86A-6CAD-3A7F-2F89-2AE8AF10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выполнения работы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D46382-409F-E77A-9730-4B4E5C6584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Детский технопарк «Альтаир»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4AD824-126A-4D94-F938-5D172E0DA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14513"/>
            <a:ext cx="7469093" cy="4300537"/>
          </a:xfrm>
        </p:spPr>
        <p:txBody>
          <a:bodyPr/>
          <a:lstStyle/>
          <a:p>
            <a:r>
              <a:rPr lang="ru-RU" dirty="0"/>
              <a:t>После кипячения  каротина , жидкость центрифугируются и осадок сушится в сушильном шкафу при 40°. После высушивания и получения сухого остатка , его  подвергают  экстракции в петролейном эфире три раза.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8F7403-7CD9-CA19-D367-916ED47F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80" y="1814513"/>
            <a:ext cx="2468213" cy="43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86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технопарк" id="{96576F05-06E0-F945-9E4C-5FE0A29CB541}" vid="{BDE30D76-B546-FF4F-B9FF-CE089C4B5E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технопарк</Template>
  <TotalTime>44635</TotalTime>
  <Words>1152</Words>
  <Application>Microsoft Office PowerPoint</Application>
  <PresentationFormat>Широкоэкранный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технопарк</vt:lpstr>
      <vt:lpstr>Выделение бета-каротина из моркови посевной для получения ретиноидов, активных в отношении акне</vt:lpstr>
      <vt:lpstr>Выделение бета-каротина из моркови посевной для получения ретиноидов, активных в отношении акне</vt:lpstr>
      <vt:lpstr>Актуальность проекта:</vt:lpstr>
      <vt:lpstr>Цель работы:</vt:lpstr>
      <vt:lpstr>Задачи работы:</vt:lpstr>
      <vt:lpstr>Используемые материалы</vt:lpstr>
      <vt:lpstr>Используемое оборудование</vt:lpstr>
      <vt:lpstr>Методика выполнения работы</vt:lpstr>
      <vt:lpstr>Методика выполнения работы</vt:lpstr>
      <vt:lpstr>Методика выполнения работы</vt:lpstr>
      <vt:lpstr>Методика выполнения работы</vt:lpstr>
      <vt:lpstr>Методика выполнения работы</vt:lpstr>
      <vt:lpstr>Полученные результаты</vt:lpstr>
      <vt:lpstr>Полученные результаты</vt:lpstr>
      <vt:lpstr>Вывод.</vt:lpstr>
      <vt:lpstr>Дальнейшее развитие проекта</vt:lpstr>
      <vt:lpstr>Литература</vt:lpstr>
      <vt:lpstr>Литература.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Анна Грачёва</dc:creator>
  <cp:lastModifiedBy>Женя Бокованов</cp:lastModifiedBy>
  <cp:revision>15</cp:revision>
  <dcterms:created xsi:type="dcterms:W3CDTF">2023-10-31T20:10:12Z</dcterms:created>
  <dcterms:modified xsi:type="dcterms:W3CDTF">2024-03-31T20:52:26Z</dcterms:modified>
</cp:coreProperties>
</file>