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54" r:id="rId4"/>
  </p:sldMasterIdLst>
  <p:notesMasterIdLst>
    <p:notesMasterId r:id="rId21"/>
  </p:notesMasterIdLst>
  <p:handoutMasterIdLst>
    <p:handoutMasterId r:id="rId22"/>
  </p:handoutMasterIdLst>
  <p:sldIdLst>
    <p:sldId id="261" r:id="rId5"/>
    <p:sldId id="273" r:id="rId6"/>
    <p:sldId id="300" r:id="rId7"/>
    <p:sldId id="280" r:id="rId8"/>
    <p:sldId id="308" r:id="rId9"/>
    <p:sldId id="314" r:id="rId10"/>
    <p:sldId id="325" r:id="rId11"/>
    <p:sldId id="315" r:id="rId12"/>
    <p:sldId id="316" r:id="rId13"/>
    <p:sldId id="326" r:id="rId14"/>
    <p:sldId id="318" r:id="rId15"/>
    <p:sldId id="319" r:id="rId16"/>
    <p:sldId id="320" r:id="rId17"/>
    <p:sldId id="327" r:id="rId18"/>
    <p:sldId id="324" r:id="rId19"/>
    <p:sldId id="329" r:id="rId2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58C09"/>
    <a:srgbClr val="43467B"/>
    <a:srgbClr val="EEEEEE"/>
    <a:srgbClr val="87175F"/>
    <a:srgbClr val="EEC621"/>
    <a:srgbClr val="AEA422"/>
    <a:srgbClr val="F69E1D"/>
    <a:srgbClr val="E19E6B"/>
    <a:srgbClr val="75503A"/>
    <a:srgbClr val="DDB6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5034" autoAdjust="0"/>
  </p:normalViewPr>
  <p:slideViewPr>
    <p:cSldViewPr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99E779-1B12-4F61-B025-63DE3B9C28E9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42A65-89A6-493E-985F-62782A3B9D92}">
      <dgm:prSet phldrT="[Текст]"/>
      <dgm:spPr>
        <a:solidFill>
          <a:schemeClr val="accent2"/>
        </a:solidFill>
      </dgm:spPr>
      <dgm:t>
        <a:bodyPr/>
        <a:lstStyle/>
        <a:p>
          <a:pPr algn="l"/>
          <a:r>
            <a:rPr lang="ru-RU" b="0" i="0" dirty="0"/>
            <a:t>Сгибатели, разгибатели и     поворачивающие мышцы туловища</a:t>
          </a:r>
          <a:endParaRPr lang="ru-RU" dirty="0"/>
        </a:p>
      </dgm:t>
    </dgm:pt>
    <dgm:pt modelId="{BD5119BD-DFD1-4401-B779-1B4E51AEF937}" type="parTrans" cxnId="{D3E38A52-D16A-4980-8C52-54CA1C792522}">
      <dgm:prSet/>
      <dgm:spPr/>
      <dgm:t>
        <a:bodyPr/>
        <a:lstStyle/>
        <a:p>
          <a:endParaRPr lang="ru-RU"/>
        </a:p>
      </dgm:t>
    </dgm:pt>
    <dgm:pt modelId="{4E2E3C16-0C5C-4FDD-A731-EBBFF5A0B040}" type="sibTrans" cxnId="{D3E38A52-D16A-4980-8C52-54CA1C792522}">
      <dgm:prSet/>
      <dgm:spPr/>
      <dgm:t>
        <a:bodyPr/>
        <a:lstStyle/>
        <a:p>
          <a:endParaRPr lang="ru-RU"/>
        </a:p>
      </dgm:t>
    </dgm:pt>
    <dgm:pt modelId="{8660FFA8-E51E-420B-B795-3D0B50168BDE}">
      <dgm:prSet phldrT="[Текст]" custT="1"/>
      <dgm:spPr>
        <a:solidFill>
          <a:schemeClr val="accent2"/>
        </a:solidFill>
      </dgm:spPr>
      <dgm:t>
        <a:bodyPr/>
        <a:lstStyle/>
        <a:p>
          <a:pPr algn="l"/>
          <a:r>
            <a:rPr lang="ru-RU" sz="2000" b="0" i="0" dirty="0">
              <a:latin typeface="Calibri" panose="020F0502020204030204" pitchFamily="34" charset="0"/>
              <a:cs typeface="Calibri" panose="020F0502020204030204" pitchFamily="34" charset="0"/>
            </a:rPr>
            <a:t>Сгибатели и разгибатели тазобедренного и коленного суставов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3B0DE5-EC3D-491A-A14D-1883F13D3F1F}" type="parTrans" cxnId="{AA4957F7-57AA-466D-8359-6F96D9767D9A}">
      <dgm:prSet/>
      <dgm:spPr/>
      <dgm:t>
        <a:bodyPr/>
        <a:lstStyle/>
        <a:p>
          <a:endParaRPr lang="ru-RU"/>
        </a:p>
      </dgm:t>
    </dgm:pt>
    <dgm:pt modelId="{47B30FC3-AB56-4E1E-AA31-E493FA2FE9A9}" type="sibTrans" cxnId="{AA4957F7-57AA-466D-8359-6F96D9767D9A}">
      <dgm:prSet/>
      <dgm:spPr/>
      <dgm:t>
        <a:bodyPr/>
        <a:lstStyle/>
        <a:p>
          <a:endParaRPr lang="ru-RU"/>
        </a:p>
      </dgm:t>
    </dgm:pt>
    <dgm:pt modelId="{8BC8C2C5-E7EE-4691-9590-5A2098A817E5}">
      <dgm:prSet phldrT="[Текст]" custT="1"/>
      <dgm:spPr>
        <a:solidFill>
          <a:schemeClr val="accent2"/>
        </a:solidFill>
      </dgm:spPr>
      <dgm:t>
        <a:bodyPr/>
        <a:lstStyle/>
        <a:p>
          <a:pPr algn="l"/>
          <a:r>
            <a:rPr lang="ru-RU" sz="2000" b="0" i="0" dirty="0">
              <a:latin typeface="Calibri" panose="020F0502020204030204" pitchFamily="34" charset="0"/>
              <a:cs typeface="Calibri" panose="020F0502020204030204" pitchFamily="34" charset="0"/>
            </a:rPr>
            <a:t>Приводящие и отводящие мышцы бедра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1088E5-09B3-425B-A29E-2FA4B3A225E5}" type="parTrans" cxnId="{57688E1D-9C87-4DF5-95D9-AFE45880C4AB}">
      <dgm:prSet/>
      <dgm:spPr/>
      <dgm:t>
        <a:bodyPr/>
        <a:lstStyle/>
        <a:p>
          <a:endParaRPr lang="ru-RU"/>
        </a:p>
      </dgm:t>
    </dgm:pt>
    <dgm:pt modelId="{F473D6F5-A3A1-4CB7-A160-4C65427A5776}" type="sibTrans" cxnId="{57688E1D-9C87-4DF5-95D9-AFE45880C4AB}">
      <dgm:prSet/>
      <dgm:spPr/>
      <dgm:t>
        <a:bodyPr/>
        <a:lstStyle/>
        <a:p>
          <a:endParaRPr lang="ru-RU"/>
        </a:p>
      </dgm:t>
    </dgm:pt>
    <dgm:pt modelId="{8655E396-33D0-4B4B-BDDA-C5BE1308E887}">
      <dgm:prSet phldrT="[Текст]" custT="1"/>
      <dgm:spPr>
        <a:solidFill>
          <a:srgbClr val="E58C09"/>
        </a:solidFill>
      </dgm:spPr>
      <dgm:t>
        <a:bodyPr/>
        <a:lstStyle/>
        <a:p>
          <a:pPr algn="l"/>
          <a:r>
            <a:rPr lang="ru-RU" sz="2000" b="0" i="0" dirty="0">
              <a:latin typeface="Calibri" panose="020F0502020204030204" pitchFamily="34" charset="0"/>
              <a:cs typeface="Calibri" panose="020F0502020204030204" pitchFamily="34" charset="0"/>
            </a:rPr>
            <a:t>Сгибатели голеностопного сустава</a:t>
          </a:r>
          <a:endParaRPr lang="ru-RU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FC26B0-18AB-4097-8A5C-FF7BEEA4FF53}" type="parTrans" cxnId="{E34F969C-1271-4E18-A747-CDF63EE712E5}">
      <dgm:prSet/>
      <dgm:spPr/>
      <dgm:t>
        <a:bodyPr/>
        <a:lstStyle/>
        <a:p>
          <a:endParaRPr lang="ru-RU"/>
        </a:p>
      </dgm:t>
    </dgm:pt>
    <dgm:pt modelId="{476DD047-6D71-4024-9AA8-DBA7B52F8DF7}" type="sibTrans" cxnId="{E34F969C-1271-4E18-A747-CDF63EE712E5}">
      <dgm:prSet/>
      <dgm:spPr/>
      <dgm:t>
        <a:bodyPr/>
        <a:lstStyle/>
        <a:p>
          <a:endParaRPr lang="ru-RU"/>
        </a:p>
      </dgm:t>
    </dgm:pt>
    <dgm:pt modelId="{4B3CD24C-8F2E-4741-82EF-BC03161B607C}" type="pres">
      <dgm:prSet presAssocID="{F799E779-1B12-4F61-B025-63DE3B9C28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8DBBE9-F1F8-447C-AD4C-0E8739BDD4C0}" type="pres">
      <dgm:prSet presAssocID="{9C742A65-89A6-493E-985F-62782A3B9D92}" presName="vertOne" presStyleCnt="0"/>
      <dgm:spPr/>
    </dgm:pt>
    <dgm:pt modelId="{815FFF2A-E7CA-4B95-BF54-86C98D4653AA}" type="pres">
      <dgm:prSet presAssocID="{9C742A65-89A6-493E-985F-62782A3B9D92}" presName="txOne" presStyleLbl="node0" presStyleIdx="0" presStyleCnt="1" custScaleX="96924" custLinFactY="-10236" custLinFactNeighborX="-83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1B9EE3-B92A-4D0B-8FD4-305E06778F5F}" type="pres">
      <dgm:prSet presAssocID="{9C742A65-89A6-493E-985F-62782A3B9D92}" presName="parTransOne" presStyleCnt="0"/>
      <dgm:spPr/>
    </dgm:pt>
    <dgm:pt modelId="{80C254EB-FC35-43C2-AD97-E9E43115048E}" type="pres">
      <dgm:prSet presAssocID="{9C742A65-89A6-493E-985F-62782A3B9D92}" presName="horzOne" presStyleCnt="0"/>
      <dgm:spPr/>
    </dgm:pt>
    <dgm:pt modelId="{73F2138E-A0A6-4341-8EA2-16CF3571F504}" type="pres">
      <dgm:prSet presAssocID="{8660FFA8-E51E-420B-B795-3D0B50168BDE}" presName="vertTwo" presStyleCnt="0"/>
      <dgm:spPr/>
    </dgm:pt>
    <dgm:pt modelId="{34E6CD1B-21C8-4EB2-8D29-72312BF5E196}" type="pres">
      <dgm:prSet presAssocID="{8660FFA8-E51E-420B-B795-3D0B50168BDE}" presName="txTwo" presStyleLbl="node2" presStyleIdx="0" presStyleCnt="2" custScaleX="100798" custScaleY="116646" custLinFactNeighborX="-115" custLinFactNeighborY="277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CD4813-D620-4288-8BB6-1E23A270C457}" type="pres">
      <dgm:prSet presAssocID="{8660FFA8-E51E-420B-B795-3D0B50168BDE}" presName="parTransTwo" presStyleCnt="0"/>
      <dgm:spPr/>
    </dgm:pt>
    <dgm:pt modelId="{4E924F36-0E3D-4D7A-AB96-07974ED0E2E8}" type="pres">
      <dgm:prSet presAssocID="{8660FFA8-E51E-420B-B795-3D0B50168BDE}" presName="horzTwo" presStyleCnt="0"/>
      <dgm:spPr/>
    </dgm:pt>
    <dgm:pt modelId="{1CCDF61A-0666-486D-A35E-E611BBE90683}" type="pres">
      <dgm:prSet presAssocID="{8BC8C2C5-E7EE-4691-9590-5A2098A817E5}" presName="vertThree" presStyleCnt="0"/>
      <dgm:spPr/>
    </dgm:pt>
    <dgm:pt modelId="{EAE038B4-E8A3-47FE-8F4E-B90092FD8925}" type="pres">
      <dgm:prSet presAssocID="{8BC8C2C5-E7EE-4691-9590-5A2098A817E5}" presName="txThree" presStyleLbl="node3" presStyleIdx="0" presStyleCnt="1" custScaleX="126861" custLinFactNeighborX="-652" custLinFactNeighborY="14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7BF54-4354-4C3B-B0B6-9CFDAFCDBE49}" type="pres">
      <dgm:prSet presAssocID="{8BC8C2C5-E7EE-4691-9590-5A2098A817E5}" presName="horzThree" presStyleCnt="0"/>
      <dgm:spPr/>
    </dgm:pt>
    <dgm:pt modelId="{EE0A62D4-AE95-4BF1-9B3B-5E518D252588}" type="pres">
      <dgm:prSet presAssocID="{47B30FC3-AB56-4E1E-AA31-E493FA2FE9A9}" presName="sibSpaceTwo" presStyleCnt="0"/>
      <dgm:spPr/>
    </dgm:pt>
    <dgm:pt modelId="{EF082E38-B6D1-4FF6-99F1-948EF00DAF14}" type="pres">
      <dgm:prSet presAssocID="{8655E396-33D0-4B4B-BDDA-C5BE1308E887}" presName="vertTwo" presStyleCnt="0"/>
      <dgm:spPr/>
    </dgm:pt>
    <dgm:pt modelId="{259EF352-D2E7-4580-AD3F-E52E02D3D41D}" type="pres">
      <dgm:prSet presAssocID="{8655E396-33D0-4B4B-BDDA-C5BE1308E887}" presName="txTwo" presStyleLbl="node2" presStyleIdx="1" presStyleCnt="2" custScaleX="132023" custScaleY="185606" custLinFactNeighborX="-935" custLinFactNeighborY="-1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13C5B6-CAA9-468C-8E4F-296A0179C379}" type="pres">
      <dgm:prSet presAssocID="{8655E396-33D0-4B4B-BDDA-C5BE1308E887}" presName="horzTwo" presStyleCnt="0"/>
      <dgm:spPr/>
    </dgm:pt>
  </dgm:ptLst>
  <dgm:cxnLst>
    <dgm:cxn modelId="{93816939-AB8C-4AAE-A91E-EF5E7A4BCD4B}" type="presOf" srcId="{8655E396-33D0-4B4B-BDDA-C5BE1308E887}" destId="{259EF352-D2E7-4580-AD3F-E52E02D3D41D}" srcOrd="0" destOrd="0" presId="urn:microsoft.com/office/officeart/2005/8/layout/hierarchy4"/>
    <dgm:cxn modelId="{E178204D-3136-40A7-9589-34D04587104D}" type="presOf" srcId="{8BC8C2C5-E7EE-4691-9590-5A2098A817E5}" destId="{EAE038B4-E8A3-47FE-8F4E-B90092FD8925}" srcOrd="0" destOrd="0" presId="urn:microsoft.com/office/officeart/2005/8/layout/hierarchy4"/>
    <dgm:cxn modelId="{F5BB7583-A4FC-42A0-892E-E90A5329BF33}" type="presOf" srcId="{F799E779-1B12-4F61-B025-63DE3B9C28E9}" destId="{4B3CD24C-8F2E-4741-82EF-BC03161B607C}" srcOrd="0" destOrd="0" presId="urn:microsoft.com/office/officeart/2005/8/layout/hierarchy4"/>
    <dgm:cxn modelId="{AA4957F7-57AA-466D-8359-6F96D9767D9A}" srcId="{9C742A65-89A6-493E-985F-62782A3B9D92}" destId="{8660FFA8-E51E-420B-B795-3D0B50168BDE}" srcOrd="0" destOrd="0" parTransId="{CB3B0DE5-EC3D-491A-A14D-1883F13D3F1F}" sibTransId="{47B30FC3-AB56-4E1E-AA31-E493FA2FE9A9}"/>
    <dgm:cxn modelId="{D3E38A52-D16A-4980-8C52-54CA1C792522}" srcId="{F799E779-1B12-4F61-B025-63DE3B9C28E9}" destId="{9C742A65-89A6-493E-985F-62782A3B9D92}" srcOrd="0" destOrd="0" parTransId="{BD5119BD-DFD1-4401-B779-1B4E51AEF937}" sibTransId="{4E2E3C16-0C5C-4FDD-A731-EBBFF5A0B040}"/>
    <dgm:cxn modelId="{E34F969C-1271-4E18-A747-CDF63EE712E5}" srcId="{9C742A65-89A6-493E-985F-62782A3B9D92}" destId="{8655E396-33D0-4B4B-BDDA-C5BE1308E887}" srcOrd="1" destOrd="0" parTransId="{F9FC26B0-18AB-4097-8A5C-FF7BEEA4FF53}" sibTransId="{476DD047-6D71-4024-9AA8-DBA7B52F8DF7}"/>
    <dgm:cxn modelId="{C1B01FBA-C225-46AF-A467-E671AFD095C9}" type="presOf" srcId="{9C742A65-89A6-493E-985F-62782A3B9D92}" destId="{815FFF2A-E7CA-4B95-BF54-86C98D4653AA}" srcOrd="0" destOrd="0" presId="urn:microsoft.com/office/officeart/2005/8/layout/hierarchy4"/>
    <dgm:cxn modelId="{6B62F110-E5C9-4380-A10F-1ED65BBCCB13}" type="presOf" srcId="{8660FFA8-E51E-420B-B795-3D0B50168BDE}" destId="{34E6CD1B-21C8-4EB2-8D29-72312BF5E196}" srcOrd="0" destOrd="0" presId="urn:microsoft.com/office/officeart/2005/8/layout/hierarchy4"/>
    <dgm:cxn modelId="{57688E1D-9C87-4DF5-95D9-AFE45880C4AB}" srcId="{8660FFA8-E51E-420B-B795-3D0B50168BDE}" destId="{8BC8C2C5-E7EE-4691-9590-5A2098A817E5}" srcOrd="0" destOrd="0" parTransId="{0E1088E5-09B3-425B-A29E-2FA4B3A225E5}" sibTransId="{F473D6F5-A3A1-4CB7-A160-4C65427A5776}"/>
    <dgm:cxn modelId="{ABFFD195-2DDF-48F7-9373-BBDC4A855A01}" type="presParOf" srcId="{4B3CD24C-8F2E-4741-82EF-BC03161B607C}" destId="{D18DBBE9-F1F8-447C-AD4C-0E8739BDD4C0}" srcOrd="0" destOrd="0" presId="urn:microsoft.com/office/officeart/2005/8/layout/hierarchy4"/>
    <dgm:cxn modelId="{F12CA42E-6E60-4DFD-9FDC-ED1B5317E3E7}" type="presParOf" srcId="{D18DBBE9-F1F8-447C-AD4C-0E8739BDD4C0}" destId="{815FFF2A-E7CA-4B95-BF54-86C98D4653AA}" srcOrd="0" destOrd="0" presId="urn:microsoft.com/office/officeart/2005/8/layout/hierarchy4"/>
    <dgm:cxn modelId="{E17160E2-408D-4162-83C2-F7DF018B4AA1}" type="presParOf" srcId="{D18DBBE9-F1F8-447C-AD4C-0E8739BDD4C0}" destId="{291B9EE3-B92A-4D0B-8FD4-305E06778F5F}" srcOrd="1" destOrd="0" presId="urn:microsoft.com/office/officeart/2005/8/layout/hierarchy4"/>
    <dgm:cxn modelId="{7C87F85F-CF16-48D6-BC43-85F1B4B2D5CB}" type="presParOf" srcId="{D18DBBE9-F1F8-447C-AD4C-0E8739BDD4C0}" destId="{80C254EB-FC35-43C2-AD97-E9E43115048E}" srcOrd="2" destOrd="0" presId="urn:microsoft.com/office/officeart/2005/8/layout/hierarchy4"/>
    <dgm:cxn modelId="{8885FC97-2992-43BA-A605-F9F1DFC9D88B}" type="presParOf" srcId="{80C254EB-FC35-43C2-AD97-E9E43115048E}" destId="{73F2138E-A0A6-4341-8EA2-16CF3571F504}" srcOrd="0" destOrd="0" presId="urn:microsoft.com/office/officeart/2005/8/layout/hierarchy4"/>
    <dgm:cxn modelId="{09502DB3-A86C-40AB-9179-329EEFED1D2E}" type="presParOf" srcId="{73F2138E-A0A6-4341-8EA2-16CF3571F504}" destId="{34E6CD1B-21C8-4EB2-8D29-72312BF5E196}" srcOrd="0" destOrd="0" presId="urn:microsoft.com/office/officeart/2005/8/layout/hierarchy4"/>
    <dgm:cxn modelId="{CD037AEC-09EB-4301-B1C7-C26E32F173EF}" type="presParOf" srcId="{73F2138E-A0A6-4341-8EA2-16CF3571F504}" destId="{10CD4813-D620-4288-8BB6-1E23A270C457}" srcOrd="1" destOrd="0" presId="urn:microsoft.com/office/officeart/2005/8/layout/hierarchy4"/>
    <dgm:cxn modelId="{03E6AF42-AC67-49F8-8F45-197C850E75E3}" type="presParOf" srcId="{73F2138E-A0A6-4341-8EA2-16CF3571F504}" destId="{4E924F36-0E3D-4D7A-AB96-07974ED0E2E8}" srcOrd="2" destOrd="0" presId="urn:microsoft.com/office/officeart/2005/8/layout/hierarchy4"/>
    <dgm:cxn modelId="{A9A31C8E-2B19-42DC-A747-F6B5F6536BF6}" type="presParOf" srcId="{4E924F36-0E3D-4D7A-AB96-07974ED0E2E8}" destId="{1CCDF61A-0666-486D-A35E-E611BBE90683}" srcOrd="0" destOrd="0" presId="urn:microsoft.com/office/officeart/2005/8/layout/hierarchy4"/>
    <dgm:cxn modelId="{940FC813-5695-4750-8697-13503AA74C9A}" type="presParOf" srcId="{1CCDF61A-0666-486D-A35E-E611BBE90683}" destId="{EAE038B4-E8A3-47FE-8F4E-B90092FD8925}" srcOrd="0" destOrd="0" presId="urn:microsoft.com/office/officeart/2005/8/layout/hierarchy4"/>
    <dgm:cxn modelId="{0FA3D270-A474-4665-BBEB-713617C95816}" type="presParOf" srcId="{1CCDF61A-0666-486D-A35E-E611BBE90683}" destId="{C4C7BF54-4354-4C3B-B0B6-9CFDAFCDBE49}" srcOrd="1" destOrd="0" presId="urn:microsoft.com/office/officeart/2005/8/layout/hierarchy4"/>
    <dgm:cxn modelId="{4FF5EEC5-2C6C-4FD6-A593-1495B8F9D638}" type="presParOf" srcId="{80C254EB-FC35-43C2-AD97-E9E43115048E}" destId="{EE0A62D4-AE95-4BF1-9B3B-5E518D252588}" srcOrd="1" destOrd="0" presId="urn:microsoft.com/office/officeart/2005/8/layout/hierarchy4"/>
    <dgm:cxn modelId="{38BA7DB3-C102-48E3-9EDC-CC3BE6375239}" type="presParOf" srcId="{80C254EB-FC35-43C2-AD97-E9E43115048E}" destId="{EF082E38-B6D1-4FF6-99F1-948EF00DAF14}" srcOrd="2" destOrd="0" presId="urn:microsoft.com/office/officeart/2005/8/layout/hierarchy4"/>
    <dgm:cxn modelId="{4DAA1BA8-0E1A-40F6-B7A1-EB9F00848930}" type="presParOf" srcId="{EF082E38-B6D1-4FF6-99F1-948EF00DAF14}" destId="{259EF352-D2E7-4580-AD3F-E52E02D3D41D}" srcOrd="0" destOrd="0" presId="urn:microsoft.com/office/officeart/2005/8/layout/hierarchy4"/>
    <dgm:cxn modelId="{7CA2E6CF-D81A-4528-8D61-B7D413E21348}" type="presParOf" srcId="{EF082E38-B6D1-4FF6-99F1-948EF00DAF14}" destId="{0913C5B6-CAA9-468C-8E4F-296A0179C3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FFF2A-E7CA-4B95-BF54-86C98D4653AA}">
      <dsp:nvSpPr>
        <dsp:cNvPr id="0" name=""/>
        <dsp:cNvSpPr/>
      </dsp:nvSpPr>
      <dsp:spPr>
        <a:xfrm>
          <a:off x="32037" y="0"/>
          <a:ext cx="4680206" cy="1262418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/>
            <a:t>Сгибатели, разгибатели и     поворачивающие мышцы туловища</a:t>
          </a:r>
          <a:endParaRPr lang="ru-RU" sz="2400" kern="1200" dirty="0"/>
        </a:p>
      </dsp:txBody>
      <dsp:txXfrm>
        <a:off x="32037" y="0"/>
        <a:ext cx="4680206" cy="1262418"/>
      </dsp:txXfrm>
    </dsp:sp>
    <dsp:sp modelId="{34E6CD1B-21C8-4EB2-8D29-72312BF5E196}">
      <dsp:nvSpPr>
        <dsp:cNvPr id="0" name=""/>
        <dsp:cNvSpPr/>
      </dsp:nvSpPr>
      <dsp:spPr>
        <a:xfrm>
          <a:off x="0" y="1368152"/>
          <a:ext cx="2296943" cy="1472560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Сгибатели и разгибатели тазобедренного и коленного суставов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368152"/>
        <a:ext cx="2296943" cy="1472560"/>
      </dsp:txXfrm>
    </dsp:sp>
    <dsp:sp modelId="{EAE038B4-E8A3-47FE-8F4E-B90092FD8925}">
      <dsp:nvSpPr>
        <dsp:cNvPr id="0" name=""/>
        <dsp:cNvSpPr/>
      </dsp:nvSpPr>
      <dsp:spPr>
        <a:xfrm>
          <a:off x="0" y="2900920"/>
          <a:ext cx="2278759" cy="1262418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Приводящие и отводящие мышцы бедра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900920"/>
        <a:ext cx="2278759" cy="1262418"/>
      </dsp:txXfrm>
    </dsp:sp>
    <dsp:sp modelId="{259EF352-D2E7-4580-AD3F-E52E02D3D41D}">
      <dsp:nvSpPr>
        <dsp:cNvPr id="0" name=""/>
        <dsp:cNvSpPr/>
      </dsp:nvSpPr>
      <dsp:spPr>
        <a:xfrm>
          <a:off x="2433646" y="1330366"/>
          <a:ext cx="2371482" cy="2343124"/>
        </a:xfrm>
        <a:prstGeom prst="roundRect">
          <a:avLst>
            <a:gd name="adj" fmla="val 10000"/>
          </a:avLst>
        </a:prstGeom>
        <a:solidFill>
          <a:srgbClr val="E58C0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Сгибатели голеностопного сустава</a:t>
          </a:r>
          <a:endParaRPr lang="ru-RU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33646" y="1330366"/>
        <a:ext cx="2371482" cy="2343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464472-DAE5-4012-9A5A-CB432293B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586DB41-0314-4E22-8F5A-547FA67B06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-10886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E897B8-72E6-4666-994A-F7B89199C8A8}" type="datetime1">
              <a:rPr lang="ru-RU" smtClean="0">
                <a:latin typeface="Calibri" panose="020F0502020204030204" pitchFamily="34" charset="0"/>
              </a:rPr>
              <a:pPr rtl="0"/>
              <a:t>13.03.2024</a:t>
            </a:fld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563188E-D235-4A3B-823C-E0E10F336C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04D3A68C-A1CC-4704-8503-01E13B0AED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BB1589-0F8A-400D-AEF4-57688446A2F5}" type="slidenum">
              <a:rPr lang="ru-RU" smtClean="0">
                <a:latin typeface="Calibri" panose="020F0502020204030204" pitchFamily="34" charset="0"/>
              </a:rPr>
              <a:pPr rtl="0"/>
              <a:t>‹#›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9105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363A162-7406-4C22-9783-DA5D5D682FCC}" type="datetime1">
              <a:rPr lang="ru-RU" noProof="0" smtClean="0"/>
              <a:pPr/>
              <a:t>13.03.2024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AE5FABD-26C8-4F74-B1E3-45BC91BC9D7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507753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987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784C167-D4A4-0F10-9A71-E405B395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312EEE1-F262-3A58-E083-6C8A2578C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ABDDEED2-FCC9-984F-7642-D4D74906B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7488EEB-0A23-1357-7383-BE4A3EAAD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08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413DD08-4EE7-DB6E-F769-0ECD4CE7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96490615-8725-ACE2-23EB-9166C28CE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12945D5-054D-174E-47D2-BE495BEF7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1426614-9D5D-BCCB-D965-25AD896EBB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72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6738501-ABBB-0B21-280D-ECE0126D3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4BB08493-4B17-F8CD-F415-3FAA43BF6D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AD7C445-CC94-C779-71EA-A00BCB97F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E210447-585B-F187-F17A-B55ED85BB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8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91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59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74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25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AC32C89-92E6-75CD-A038-1F0197B0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4527C4F0-C512-C340-01E2-8B3DB6832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9FF8491B-EC73-69C8-6CA0-F3B356450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0A72168-7848-A698-E758-2BEABFA62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176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2AF5434-E960-F959-EACF-E3801A35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F26EC89-142C-F500-B899-13B86A83DA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53EFB96D-5C98-6328-F6A4-79723AB04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71BFE83-C426-77C5-1328-65EE696DA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091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A7C97BE-77C9-9F8A-649E-20CC78AF8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669F9959-C7CF-84D9-D4F7-E31817497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BE927C2B-1BA9-DCA5-7A55-511AEFC0C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614BBC7-1DDB-244D-6E63-1A10DB1FF9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332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860293-07A8-CF1B-3280-469132C2E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2A2342F6-027F-FB37-9CF3-AAEE63C43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06F5F78E-52E6-8C91-0488-B558BF04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1C3B359-0FF0-CA0C-C458-16C1BD032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AE5FABD-26C8-4F74-B1E3-45BC91BC9D7B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45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="" xmlns:a16="http://schemas.microsoft.com/office/drawing/2014/main" id="{4016877F-9863-4CBC-B4AF-D4764DBA6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B8546525-A0E6-4238-93BC-5D43C93A45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905A207-2310-4F94-86E5-13B4CCC35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018BFA80-A3BB-4316-BD6E-3E5F6B4D8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6254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1F422E5-0916-42D9-AC79-50E4FC133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5291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4259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ине-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88657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анже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9718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Роз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37540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ветло-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6658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6208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Участок_синего_треугольника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>
            <a:extLst>
              <a:ext uri="{FF2B5EF4-FFF2-40B4-BE49-F238E27FC236}">
                <a16:creationId xmlns="" xmlns:a16="http://schemas.microsoft.com/office/drawing/2014/main" id="{605BCA9F-FC20-461D-9118-7EC2AC28D0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75958" y="0"/>
            <a:ext cx="9016043" cy="6858000"/>
          </a:xfrm>
          <a:custGeom>
            <a:avLst/>
            <a:gdLst>
              <a:gd name="connsiteX0" fmla="*/ 5153328 w 9016043"/>
              <a:gd name="connsiteY0" fmla="*/ 0 h 6858000"/>
              <a:gd name="connsiteX1" fmla="*/ 9016043 w 9016043"/>
              <a:gd name="connsiteY1" fmla="*/ 0 h 6858000"/>
              <a:gd name="connsiteX2" fmla="*/ 9016043 w 9016043"/>
              <a:gd name="connsiteY2" fmla="*/ 6858000 h 6858000"/>
              <a:gd name="connsiteX3" fmla="*/ 0 w 9016043"/>
              <a:gd name="connsiteY3" fmla="*/ 6858000 h 6858000"/>
              <a:gd name="connsiteX4" fmla="*/ 5153328 w 9016043"/>
              <a:gd name="connsiteY4" fmla="*/ 681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16043" h="6858000">
                <a:moveTo>
                  <a:pt x="5153328" y="0"/>
                </a:moveTo>
                <a:lnTo>
                  <a:pt x="9016043" y="0"/>
                </a:lnTo>
                <a:lnTo>
                  <a:pt x="9016043" y="6858000"/>
                </a:lnTo>
                <a:lnTo>
                  <a:pt x="0" y="6858000"/>
                </a:lnTo>
                <a:lnTo>
                  <a:pt x="5153328" y="6818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09251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1F422E5-0916-42D9-AC79-50E4FC133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8F869F17-9BF3-4974-956D-0CBCD60BA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1377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29399" y="2667000"/>
            <a:ext cx="5013959" cy="3660775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A654DBB0-1027-4E5D-B635-00F2F173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7710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="" xmlns:a16="http://schemas.microsoft.com/office/drawing/2014/main" id="{4016877F-9863-4CBC-B4AF-D4764DBA6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B8546525-A0E6-4238-93BC-5D43C93A45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135" y="1219199"/>
            <a:ext cx="7232465" cy="2732439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378134" y="4069079"/>
            <a:ext cx="502266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905A207-2310-4F94-86E5-13B4CCC35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018BFA80-A3BB-4316-BD6E-3E5F6B4D8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392082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_белая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01" y="112976"/>
            <a:ext cx="6858000" cy="6745024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E59725C5-1168-4A5F-B420-8E05620196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5400000">
            <a:off x="5238089" y="208890"/>
            <a:ext cx="6745024" cy="6553200"/>
          </a:xfrm>
          <a:gradFill flip="none" rotWithShape="1">
            <a:gsLst>
              <a:gs pos="0">
                <a:schemeClr val="bg1"/>
              </a:gs>
              <a:gs pos="82000">
                <a:schemeClr val="bg1">
                  <a:alpha val="0"/>
                </a:schemeClr>
              </a:gs>
            </a:gsLst>
            <a:lin ang="16200000" scaled="1"/>
            <a:tileRect/>
          </a:gra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2667000"/>
            <a:ext cx="5775960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6" name="Номер слайда 5">
            <a:extLst>
              <a:ext uri="{FF2B5EF4-FFF2-40B4-BE49-F238E27FC236}">
                <a16:creationId xmlns="" xmlns:a16="http://schemas.microsoft.com/office/drawing/2014/main" id="{7532AFA8-ADE4-4C3E-AF0A-235C7249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7211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  <p15:guide id="3" pos="4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горизонталь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11094718" cy="1757126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709677"/>
            <a:ext cx="11094717" cy="1500876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4232B29A-2701-4A73-83CF-09E0AB1B2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64107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641" y="2667001"/>
            <a:ext cx="5775959" cy="3543552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53200" y="2667001"/>
            <a:ext cx="5090157" cy="3543552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1676400"/>
            <a:ext cx="10837333" cy="424732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6A52166E-5DA9-4AA1-9355-E8DBFDD90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40959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заголовок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617492"/>
            <a:ext cx="9890759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Номер слайда 5">
            <a:extLst>
              <a:ext uri="{FF2B5EF4-FFF2-40B4-BE49-F238E27FC236}">
                <a16:creationId xmlns="" xmlns:a16="http://schemas.microsoft.com/office/drawing/2014/main" id="{E9FF8476-DF8C-4276-8CF6-44BC91B88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00533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735623"/>
            <a:ext cx="111099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1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=""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446520" y="4617492"/>
            <a:ext cx="5212080" cy="1527048"/>
          </a:xfrm>
        </p:spPr>
        <p:txBody>
          <a:bodyPr lIns="91440" rIns="91440"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 5">
            <a:extLst>
              <a:ext uri="{FF2B5EF4-FFF2-40B4-BE49-F238E27FC236}">
                <a16:creationId xmlns="" xmlns:a16="http://schemas.microsoft.com/office/drawing/2014/main" id="{FC5AD12C-F7F6-431D-ABA4-F7E37CAC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0304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овинное изображение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98" y="3735622"/>
            <a:ext cx="5013960" cy="2408917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="" xmlns:a16="http://schemas.microsoft.com/office/drawing/2014/main" id="{38376498-C218-4EDB-8416-A59802EF20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0" y="1981199"/>
            <a:ext cx="4389542" cy="4163339"/>
          </a:xfr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="" xmlns:a16="http://schemas.microsoft.com/office/drawing/2014/main" id="{E93A96C6-A4F2-43F1-A47D-0D52EF29954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589520" y="2286000"/>
            <a:ext cx="3688080" cy="358140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1EC81B64-070E-43F3-BCB5-833AB965D6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3717925"/>
            <a:ext cx="914400" cy="93027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Номер слайда 5">
            <a:extLst>
              <a:ext uri="{FF2B5EF4-FFF2-40B4-BE49-F238E27FC236}">
                <a16:creationId xmlns="" xmlns:a16="http://schemas.microsoft.com/office/drawing/2014/main" id="{8D5893EC-1256-429B-9581-379342C2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64319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овинное изображение, несколько изображений, заголовок, два столбца, содержимое и 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4176259"/>
            <a:ext cx="4343400" cy="1968280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3278423"/>
          </a:xfr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4" name="Рисунок 8">
            <a:extLst>
              <a:ext uri="{FF2B5EF4-FFF2-40B4-BE49-F238E27FC236}">
                <a16:creationId xmlns="" xmlns:a16="http://schemas.microsoft.com/office/drawing/2014/main" id="{96DE17A8-F4B7-4571-A6E8-FD28BA425B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2834" y="1066801"/>
            <a:ext cx="3505199" cy="50777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5" name="Рисунок 8">
            <a:extLst>
              <a:ext uri="{FF2B5EF4-FFF2-40B4-BE49-F238E27FC236}">
                <a16:creationId xmlns="" xmlns:a16="http://schemas.microsoft.com/office/drawing/2014/main" id="{9D9A0502-98A2-467D-BE1C-CE8391C73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91000" y="4343400"/>
            <a:ext cx="2743200" cy="180113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6" name="Рисунок 8">
            <a:extLst>
              <a:ext uri="{FF2B5EF4-FFF2-40B4-BE49-F238E27FC236}">
                <a16:creationId xmlns="" xmlns:a16="http://schemas.microsoft.com/office/drawing/2014/main" id="{8298DB4E-3B92-4CA4-852A-9F647E7219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0" y="1066801"/>
            <a:ext cx="2743200" cy="3126023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2E528B4D-15E8-4161-96F7-75D0217AD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942956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целиком с верхней полос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12976"/>
            <a:ext cx="12191999" cy="6745024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Номер слайда 5">
            <a:extLst>
              <a:ext uri="{FF2B5EF4-FFF2-40B4-BE49-F238E27FC236}">
                <a16:creationId xmlns="" xmlns:a16="http://schemas.microsoft.com/office/drawing/2014/main" id="{7C67066A-9B9E-468B-97C6-94BF615FA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2AF7E6-6C19-4A41-BFA5-44C4F2A3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111247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Номер слайда 5">
            <a:extLst>
              <a:ext uri="{FF2B5EF4-FFF2-40B4-BE49-F238E27FC236}">
                <a16:creationId xmlns="" xmlns:a16="http://schemas.microsoft.com/office/drawing/2014/main" id="{9FC59837-0A86-4467-BB38-E2AC882F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857779-E765-4EC2-825C-B8E41285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5181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00460700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="" xmlns:a16="http://schemas.microsoft.com/office/drawing/2014/main" id="{16932398-C947-4474-88D6-4117EC391C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801" y="1189969"/>
            <a:ext cx="4389542" cy="4677431"/>
          </a:xfrm>
          <a:solidFill>
            <a:schemeClr val="bg1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12321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5AE16EF6-8987-4193-B346-1BEA14401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2D4840-4EB5-4438-9A16-D0006A68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64132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9147065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>
            <a:extLst>
              <a:ext uri="{FF2B5EF4-FFF2-40B4-BE49-F238E27FC236}">
                <a16:creationId xmlns="" xmlns:a16="http://schemas.microsoft.com/office/drawing/2014/main" id="{50D09E5B-B146-4D08-82EC-846DD89B0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462" y="0"/>
            <a:ext cx="9931338" cy="6823040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2" name="Текст 16">
            <a:extLst>
              <a:ext uri="{FF2B5EF4-FFF2-40B4-BE49-F238E27FC236}">
                <a16:creationId xmlns="" xmlns:a16="http://schemas.microsoft.com/office/drawing/2014/main" id="{88940597-2E9A-4141-B2D0-C488487F1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0"/>
            <a:ext cx="50863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0CC06030-90E1-4B3F-AFDF-369354FBFE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09600"/>
            <a:ext cx="7429500" cy="56388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864382" cy="22752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95400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="" xmlns:a16="http://schemas.microsoft.com/office/drawing/2014/main" id="{EA44EEDB-C599-41AA-9D84-D53811C28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96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4" name="Текст 16">
            <a:extLst>
              <a:ext uri="{FF2B5EF4-FFF2-40B4-BE49-F238E27FC236}">
                <a16:creationId xmlns="" xmlns:a16="http://schemas.microsoft.com/office/drawing/2014/main" id="{FE574478-76DE-4613-8FBD-36B353081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391" y="0"/>
            <a:ext cx="63502" cy="6858000"/>
          </a:xfrm>
          <a:solidFill>
            <a:schemeClr val="accent2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018BFA80-A3BB-4316-BD6E-3E5F6B4D8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69565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цели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17C4BA0D-DEC0-450E-8F4D-B0E6D2D7D0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6" name="Текст 16">
            <a:extLst>
              <a:ext uri="{FF2B5EF4-FFF2-40B4-BE49-F238E27FC236}">
                <a16:creationId xmlns="" xmlns:a16="http://schemas.microsoft.com/office/drawing/2014/main" id="{16932398-C947-4474-88D6-4117EC391C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2269" y="1189969"/>
            <a:ext cx="4389542" cy="4677431"/>
          </a:xfrm>
          <a:solidFill>
            <a:schemeClr val="accent2">
              <a:alpha val="88000"/>
            </a:schemeClr>
          </a:solidFill>
          <a:ln w="28575">
            <a:solidFill>
              <a:schemeClr val="accent2"/>
            </a:solidFill>
          </a:ln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88FDA84E-9F5D-4D50-8133-68FB098D71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2789" y="1494770"/>
            <a:ext cx="3688080" cy="3915430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ru-RU" noProof="0"/>
              <a:t>Важное содержимое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1AC89BA5-7D71-4838-92DC-A9DD44EC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614DBA-0879-4C83-B4B4-EECB085A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44196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1976815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5090157" cy="757130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=""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27803" y="4021648"/>
            <a:ext cx="5090157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7803" y="3429000"/>
            <a:ext cx="5090157" cy="757130"/>
          </a:xfrm>
          <a:noFill/>
        </p:spPr>
        <p:txBody>
          <a:bodyPr wrap="square" lIns="91440" rIns="91440" rtlCol="0">
            <a:sp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="" xmlns:a16="http://schemas.microsoft.com/office/drawing/2014/main" id="{37CF37DF-A8A3-42D8-BAFE-0F56DCEC7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Рисунок 7">
            <a:extLst>
              <a:ext uri="{FF2B5EF4-FFF2-40B4-BE49-F238E27FC236}">
                <a16:creationId xmlns="" xmlns:a16="http://schemas.microsoft.com/office/drawing/2014/main" id="{6C4C965C-0B8E-48F5-AAAC-C3237DCB29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27803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7" name="Номер слайда 5">
            <a:extLst>
              <a:ext uri="{FF2B5EF4-FFF2-40B4-BE49-F238E27FC236}">
                <a16:creationId xmlns="" xmlns:a16="http://schemas.microsoft.com/office/drawing/2014/main" id="{C94646A1-59D8-49D7-B0E1-B7771AB22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6680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, подзаголовок, содержимое и половинное изображение_верхняя полоса в виде фигу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2" name="Объект 6">
            <a:extLst>
              <a:ext uri="{FF2B5EF4-FFF2-40B4-BE49-F238E27FC236}">
                <a16:creationId xmlns="" xmlns:a16="http://schemas.microsoft.com/office/drawing/2014/main" id="{2E79C3B8-3CB6-4D76-8182-4489C35C8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5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CBC5711-960A-4093-BF8D-E1FB5C4179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="" xmlns:a16="http://schemas.microsoft.com/office/drawing/2014/main" id="{37CF37DF-A8A3-42D8-BAFE-0F56DCEC7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5" name="Рисунок 7">
            <a:extLst>
              <a:ext uri="{FF2B5EF4-FFF2-40B4-BE49-F238E27FC236}">
                <a16:creationId xmlns="" xmlns:a16="http://schemas.microsoft.com/office/drawing/2014/main" id="{6C4C965C-0B8E-48F5-AAAC-C3237DCB29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8640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Объект 6">
            <a:extLst>
              <a:ext uri="{FF2B5EF4-FFF2-40B4-BE49-F238E27FC236}">
                <a16:creationId xmlns="" xmlns:a16="http://schemas.microsoft.com/office/drawing/2014/main" id="{F4C1E55C-86D8-4053-9865-59D5B4F8A3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8640" y="4021648"/>
            <a:ext cx="3474720" cy="1884265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3B68B60C-9D86-4961-A5CE-AB650CA336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68640" y="3429000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="" xmlns:a16="http://schemas.microsoft.com/office/drawing/2014/main" id="{AFE200E7-D3F0-41C3-92B0-E09677035A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168336" y="2423061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Номер слайда 5">
            <a:extLst>
              <a:ext uri="{FF2B5EF4-FFF2-40B4-BE49-F238E27FC236}">
                <a16:creationId xmlns="" xmlns:a16="http://schemas.microsoft.com/office/drawing/2014/main" id="{520633DF-6AFD-4B07-9AFD-09317A9CC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8240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значок, содержимое,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38400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3664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="" xmlns:a16="http://schemas.microsoft.com/office/drawing/2014/main" id="{37CF37DF-A8A3-42D8-BAFE-0F56DCEC7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=""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4391622"/>
            <a:ext cx="5901458" cy="975260"/>
          </a:xfrm>
        </p:spPr>
        <p:txBody>
          <a:bodyPr lIns="91440" rIns="91440" rtlCol="0" anchor="ctr">
            <a:noAutofit/>
          </a:bodyPr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4666886"/>
            <a:ext cx="3474720" cy="424732"/>
          </a:xfrm>
          <a:noFill/>
        </p:spPr>
        <p:txBody>
          <a:bodyPr wrap="square" lIns="91440" rIns="91440" rtlCol="0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="" xmlns:a16="http://schemas.microsoft.com/office/drawing/2014/main" id="{F79C998E-1F82-4AC1-AD39-82F45A05CE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4517480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15740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значок, содержимое,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2600" y="2423061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712340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ДОБАВИТЬ ДОПОЛНИТЕЛЬНЫЙ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="" xmlns:a16="http://schemas.microsoft.com/office/drawing/2014/main" id="{37CF37DF-A8A3-42D8-BAFE-0F56DCEC7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8944" y="2564258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=""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562600" y="3556396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24000" y="3845675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="" xmlns:a16="http://schemas.microsoft.com/office/drawing/2014/main" id="{F79C998E-1F82-4AC1-AD39-82F45A05CE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8944" y="3697593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Объект 6">
            <a:extLst>
              <a:ext uri="{FF2B5EF4-FFF2-40B4-BE49-F238E27FC236}">
                <a16:creationId xmlns=""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562600" y="4689732"/>
            <a:ext cx="5901458" cy="1005939"/>
          </a:xfrm>
        </p:spPr>
        <p:txBody>
          <a:bodyPr lIns="91440" rIns="91440" rtlCol="0"/>
          <a:lstStyle>
            <a:lvl1pPr>
              <a:defRPr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4000" y="4979011"/>
            <a:ext cx="3810000" cy="427380"/>
          </a:xfrm>
          <a:noFill/>
        </p:spPr>
        <p:txBody>
          <a:bodyPr wrap="square" lIns="91440" rIns="91440" rtlCol="0" anchor="ctr">
            <a:sp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="" xmlns:a16="http://schemas.microsoft.com/office/drawing/2014/main" id="{68F52DD2-B3F0-4652-8C7B-96406F99FC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8944" y="4830929"/>
            <a:ext cx="711197" cy="723544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28474110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участок заголовка, значок, содержимое,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724AA86D-A811-42CE-8C83-8053DFC66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1214" y="2035302"/>
            <a:ext cx="4312844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840" y="2280181"/>
            <a:ext cx="49377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="" xmlns:a16="http://schemas.microsoft.com/office/drawing/2014/main" id="{37CF37DF-A8A3-42D8-BAFE-0F56DCEC7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56426" y="1935993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="" xmlns:a16="http://schemas.microsoft.com/office/drawing/2014/main" id="{36B305EA-E44E-48DA-922F-20D8D3496709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132" y="3576256"/>
            <a:ext cx="5392925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038D7323-C655-4E9F-A5C0-AE44AF90708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3846999"/>
            <a:ext cx="40233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="" xmlns:a16="http://schemas.microsoft.com/office/drawing/2014/main" id="{F79C998E-1F82-4AC1-AD39-82F45A05CE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774508" y="350281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Объект 6">
            <a:extLst>
              <a:ext uri="{FF2B5EF4-FFF2-40B4-BE49-F238E27FC236}">
                <a16:creationId xmlns="" xmlns:a16="http://schemas.microsoft.com/office/drawing/2014/main" id="{3FD6DDB9-4D92-43F8-B746-ABBAB109CA1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949699" y="5117210"/>
            <a:ext cx="6514359" cy="914490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Текст описания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13E2F95F-BD26-4AA8-941E-3993C9F1DB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1" y="5362089"/>
            <a:ext cx="2956560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r">
              <a:buNone/>
              <a:defRPr sz="2000" b="1">
                <a:solidFill>
                  <a:schemeClr val="accent6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9" name="Рисунок 7">
            <a:extLst>
              <a:ext uri="{FF2B5EF4-FFF2-40B4-BE49-F238E27FC236}">
                <a16:creationId xmlns="" xmlns:a16="http://schemas.microsoft.com/office/drawing/2014/main" id="{68F52DD2-B3F0-4652-8C7B-96406F99FC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80392" y="5017901"/>
            <a:ext cx="1094116" cy="111310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="" xmlns:a16="http://schemas.microsoft.com/office/drawing/2014/main" id="{79F57DF2-7AB9-4D3A-AADE-E93D5621B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897438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ковой участок заголовка,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724AA86D-A811-42CE-8C83-8053DFC66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89314C5F-7D40-40CF-8951-9660A5ACE1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6B4884FC-8C22-42B9-9E84-2B12AC7336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2018097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C6B9C406-BFD3-481F-9B48-3DCA3A330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518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4AF3D50D-B3D8-4A41-84D8-4BE250D1B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85696" y="5181600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8">
            <a:extLst>
              <a:ext uri="{FF2B5EF4-FFF2-40B4-BE49-F238E27FC236}">
                <a16:creationId xmlns="" xmlns:a16="http://schemas.microsoft.com/office/drawing/2014/main" id="{D7401DA1-CBDE-40D5-856F-25C28280F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3401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1</a:t>
            </a:r>
          </a:p>
        </p:txBody>
      </p:sp>
      <p:sp>
        <p:nvSpPr>
          <p:cNvPr id="30" name="Рисунок 8">
            <a:extLst>
              <a:ext uri="{FF2B5EF4-FFF2-40B4-BE49-F238E27FC236}">
                <a16:creationId xmlns="" xmlns:a16="http://schemas.microsoft.com/office/drawing/2014/main" id="{6321F101-EC7B-4128-A7FA-373AC507D3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672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2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="" xmlns:a16="http://schemas.microsoft.com/office/drawing/2014/main" id="{229667AF-39CB-43E6-8D30-A2DDF8365C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2057401"/>
            <a:ext cx="3657599" cy="276280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 3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 dirty="0"/>
              <a:t>ДОБАВЬТЕ ТЕКСТ 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="" xmlns:a16="http://schemas.microsoft.com/office/drawing/2014/main" id="{EB4CA538-2AD9-458A-B582-2FBFEAF60C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="" xmlns:a16="http://schemas.microsoft.com/office/drawing/2014/main" id="{857C263B-EA99-4350-84C0-08B9746AEC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01000" y="5542992"/>
            <a:ext cx="36423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</p:spTree>
    <p:extLst>
      <p:ext uri="{BB962C8B-B14F-4D97-AF65-F5344CB8AC3E}">
        <p14:creationId xmlns="" xmlns:p14="http://schemas.microsoft.com/office/powerpoint/2010/main" val="11847593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724AA86D-A811-42CE-8C83-8053DFC66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89314C5F-7D40-40CF-8951-9660A5ACE1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6B4884FC-8C22-42B9-9E84-2B12AC7336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751397" y="5027659"/>
            <a:ext cx="688207" cy="0"/>
          </a:xfrm>
          <a:prstGeom prst="line">
            <a:avLst/>
          </a:prstGeom>
          <a:ln w="571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Рисунок 8">
            <a:extLst>
              <a:ext uri="{FF2B5EF4-FFF2-40B4-BE49-F238E27FC236}">
                <a16:creationId xmlns="" xmlns:a16="http://schemas.microsoft.com/office/drawing/2014/main" id="{D7401DA1-CBDE-40D5-856F-25C28280FC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3902" y="2057402"/>
            <a:ext cx="2743197" cy="2743198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125C62A5-1A39-471E-B819-35EB9F8B0C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021" y="5307558"/>
            <a:ext cx="3108959" cy="424732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2FD9C5C0-2B13-4BD9-BA25-5F692DE9E8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021" y="5688559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9971D9F8-CAE6-4680-A029-F96D0F1441F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07846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A31598D0-210A-4FC8-9A7B-BFA0921CF2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536511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606439E2-68F5-46DF-9799-ABBEBECFD3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06013" y="2754546"/>
            <a:ext cx="3254399" cy="2828600"/>
            <a:chOff x="4431264" y="2199060"/>
            <a:chExt cx="3363136" cy="2828600"/>
          </a:xfrm>
        </p:grpSpPr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E95E9585-55FC-4C03-8122-DED9B077D9F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="" xmlns:a16="http://schemas.microsoft.com/office/drawing/2014/main" id="{F2403E01-A7A9-4801-84C2-A2B3D9B7F577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Рисунок 8">
            <a:extLst>
              <a:ext uri="{FF2B5EF4-FFF2-40B4-BE49-F238E27FC236}">
                <a16:creationId xmlns="" xmlns:a16="http://schemas.microsoft.com/office/drawing/2014/main" id="{BDA24073-E1E8-43FF-B135-B2947B9722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5426747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Рисунок 8">
            <a:extLst>
              <a:ext uri="{FF2B5EF4-FFF2-40B4-BE49-F238E27FC236}">
                <a16:creationId xmlns="" xmlns:a16="http://schemas.microsoft.com/office/drawing/2014/main" id="{DAD1D946-AD65-4E2D-A739-D93BA1AC1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408933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Рисунок 8">
            <a:extLst>
              <a:ext uri="{FF2B5EF4-FFF2-40B4-BE49-F238E27FC236}">
                <a16:creationId xmlns="" xmlns:a16="http://schemas.microsoft.com/office/drawing/2014/main" id="{036FD13F-5CDF-4A6F-A890-1F23EA5902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6458832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4EA974DF-48E5-46E7-9453-8A47028BC5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036660" y="2747071"/>
            <a:ext cx="2160050" cy="28360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CA85692E-DBD5-4FD7-95CA-849C102632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8665325" y="3617080"/>
            <a:ext cx="0" cy="109728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606422F5-A2F2-43D5-84EE-F875A28A72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34827" y="2754546"/>
            <a:ext cx="3254399" cy="2828600"/>
            <a:chOff x="4431264" y="2199060"/>
            <a:chExt cx="3363136" cy="2828600"/>
          </a:xfrm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="" xmlns:a16="http://schemas.microsoft.com/office/drawing/2014/main" id="{4BDD12EB-7EFD-4370-A7C6-9E57D6A7C6D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7227429" y="1632088"/>
              <a:ext cx="0" cy="113394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="" xmlns:a16="http://schemas.microsoft.com/office/drawing/2014/main" id="{95D1AAC8-713E-418F-B7B4-27B58BDFD77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4950988" y="4507936"/>
              <a:ext cx="0" cy="1039447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Рисунок 8">
            <a:extLst>
              <a:ext uri="{FF2B5EF4-FFF2-40B4-BE49-F238E27FC236}">
                <a16:creationId xmlns="" xmlns:a16="http://schemas.microsoft.com/office/drawing/2014/main" id="{DEE070FD-95C9-4396-B429-69E1E14E32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561" y="366329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2" name="Рисунок 8">
            <a:extLst>
              <a:ext uri="{FF2B5EF4-FFF2-40B4-BE49-F238E27FC236}">
                <a16:creationId xmlns="" xmlns:a16="http://schemas.microsoft.com/office/drawing/2014/main" id="{5A9E7D40-35C3-4F7D-AAB6-D4168037C9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537747" y="5090164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3" name="Рисунок 8">
            <a:extLst>
              <a:ext uri="{FF2B5EF4-FFF2-40B4-BE49-F238E27FC236}">
                <a16:creationId xmlns="" xmlns:a16="http://schemas.microsoft.com/office/drawing/2014/main" id="{13CB6343-C37E-4656-A566-EA9A3A1BF0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587646" y="2223786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4" name="Текст 7">
            <a:extLst>
              <a:ext uri="{FF2B5EF4-FFF2-40B4-BE49-F238E27FC236}">
                <a16:creationId xmlns="" xmlns:a16="http://schemas.microsoft.com/office/drawing/2014/main" id="{847B0A6E-95FE-4876-8783-F2D69813E0D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5850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="" xmlns:a16="http://schemas.microsoft.com/office/drawing/2014/main" id="{4E9CD2A8-E96D-45CF-B252-F6F8267FF34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7415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="" xmlns:a16="http://schemas.microsoft.com/office/drawing/2014/main" id="{1AE8BBFE-01C4-4028-9B89-8D3A005A4B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64282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7">
            <a:extLst>
              <a:ext uri="{FF2B5EF4-FFF2-40B4-BE49-F238E27FC236}">
                <a16:creationId xmlns="" xmlns:a16="http://schemas.microsoft.com/office/drawing/2014/main" id="{49C15349-435A-457E-9835-D4345AD3ED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727786" y="264360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8" name="Текст 7">
            <a:extLst>
              <a:ext uri="{FF2B5EF4-FFF2-40B4-BE49-F238E27FC236}">
                <a16:creationId xmlns="" xmlns:a16="http://schemas.microsoft.com/office/drawing/2014/main" id="{06DC437D-C5F6-49FA-8BF0-932297827EA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9351" y="4083115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="" xmlns:a16="http://schemas.microsoft.com/office/drawing/2014/main" id="{9DB16E7F-EE86-4AF9-871B-5614FE2D44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6218" y="5509983"/>
            <a:ext cx="1311814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</p:spTree>
    <p:extLst>
      <p:ext uri="{BB962C8B-B14F-4D97-AF65-F5344CB8AC3E}">
        <p14:creationId xmlns="" xmlns:p14="http://schemas.microsoft.com/office/powerpoint/2010/main" val="362221313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="" xmlns:a16="http://schemas.microsoft.com/office/drawing/2014/main" id="{48934421-B8F7-41B6-9EC4-5E3C49742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60064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88864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8864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66B4E82-4E92-438C-9DBD-FDAC98DBA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46423" y="665228"/>
            <a:ext cx="0" cy="740664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="" xmlns:a16="http://schemas.microsoft.com/office/drawing/2014/main" id="{5C2A05E4-0266-470B-94B6-0EA500EFD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8112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204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04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DC756ECA-27F0-4309-A411-2021931A3A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6400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2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492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="" xmlns:a16="http://schemas.microsoft.com/office/drawing/2014/main" id="{CC2A50A3-3A8F-469D-B16E-A06FD4C2A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4977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=""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04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=""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04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="" xmlns:a16="http://schemas.microsoft.com/office/drawing/2014/main" id="{ADC5446D-3469-43DA-ACE3-2AEC5B9038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59523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=""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8794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=""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68794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="" xmlns:a16="http://schemas.microsoft.com/office/drawing/2014/main" id="{BF024C2A-A070-4BF1-BA78-8FDD47DED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066634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=""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5905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=""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905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7260953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="" xmlns:a16="http://schemas.microsoft.com/office/drawing/2014/main" id="{48934421-B8F7-41B6-9EC4-5E3C49742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96641" y="1981200"/>
            <a:ext cx="1523993" cy="1523994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5441" y="2618469"/>
            <a:ext cx="3108959" cy="424732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441" y="2999470"/>
            <a:ext cx="3108959" cy="323629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66B4E82-4E92-438C-9DBD-FDAC98DBA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112012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="" xmlns:a16="http://schemas.microsoft.com/office/drawing/2014/main" id="{5C2A05E4-0266-470B-94B6-0EA500EFD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27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DC756ECA-27F0-4309-A411-2021931A3A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815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="" xmlns:a16="http://schemas.microsoft.com/office/drawing/2014/main" id="{CC2A50A3-3A8F-469D-B16E-A06FD4C2A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69127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=""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=""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="" xmlns:a16="http://schemas.microsoft.com/office/drawing/2014/main" id="{ADC5446D-3469-43DA-ACE3-2AEC5B9038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01029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=""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=""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="" xmlns:a16="http://schemas.microsoft.com/office/drawing/2014/main" id="{BF024C2A-A070-4BF1-BA78-8FDD47DED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08140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=""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=""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="" xmlns:a16="http://schemas.microsoft.com/office/drawing/2014/main" id="{49030BC1-7B5E-4BBD-AB44-8615DCFD4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115251" y="3865629"/>
            <a:ext cx="1005836" cy="100583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5114385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=""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5346798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78265555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_Темно-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32EC3EF4-A2D5-4058-977A-74A37AC365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4E7C74DD-4244-46B7-8336-30F7151DB2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9DC663CF-0C67-4619-B40E-7832C4DA15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766431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_Организационная диаграмма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2DBF2FB3-2A18-4DFA-BE67-CBEB4508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0CE973A6-10E7-4E33-AA8B-7240F9197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Рисунок 8">
            <a:extLst>
              <a:ext uri="{FF2B5EF4-FFF2-40B4-BE49-F238E27FC236}">
                <a16:creationId xmlns="" xmlns:a16="http://schemas.microsoft.com/office/drawing/2014/main" id="{48934421-B8F7-41B6-9EC4-5E3C49742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78095" y="1905000"/>
            <a:ext cx="1255400" cy="1255400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4BACF049-4E3E-418D-9DB0-9D63BDDD2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136" y="2288331"/>
            <a:ext cx="3108959" cy="290097"/>
          </a:xfrm>
          <a:noFill/>
        </p:spPr>
        <p:txBody>
          <a:bodyPr wrap="square" lIns="91440" rIns="91440" rtlCol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ДОБАВЬТЕ ТЕКСТ 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EFE2AF5B-D21D-4FE5-932F-F2989F6E0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36" y="2566041"/>
            <a:ext cx="3108959" cy="221043"/>
          </a:xfrm>
          <a:noFill/>
        </p:spPr>
        <p:txBody>
          <a:bodyPr wrap="square" lIns="91440" rIns="91440" rtlCol="0"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266B4E82-4E92-438C-9DBD-FDAC98DBA8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-670561"/>
            <a:ext cx="0" cy="896112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Рисунок 8">
            <a:extLst>
              <a:ext uri="{FF2B5EF4-FFF2-40B4-BE49-F238E27FC236}">
                <a16:creationId xmlns="" xmlns:a16="http://schemas.microsoft.com/office/drawing/2014/main" id="{5C2A05E4-0266-470B-94B6-0EA500EFD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0984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8B705CE2-63BB-44EF-9494-D7197888F2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20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91C9BD3E-CCA7-4ADF-83CB-175C316AE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20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DC756ECA-27F0-4309-A411-2021931A3A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9272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BCC1B1EE-9270-494A-B26E-3E8105170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908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621D9997-09EF-468A-A3A6-7C2705CF17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908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="" xmlns:a16="http://schemas.microsoft.com/office/drawing/2014/main" id="{CC2A50A3-3A8F-469D-B16E-A06FD4C2A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73699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="" xmlns:a16="http://schemas.microsoft.com/office/drawing/2014/main" id="{065EDDEE-214F-4148-8B8C-0BA5AEF765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0055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7">
            <a:extLst>
              <a:ext uri="{FF2B5EF4-FFF2-40B4-BE49-F238E27FC236}">
                <a16:creationId xmlns="" xmlns:a16="http://schemas.microsoft.com/office/drawing/2014/main" id="{520C0E2F-F27A-44AC-BB9A-74F62BEC57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0055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5" name="Рисунок 8">
            <a:extLst>
              <a:ext uri="{FF2B5EF4-FFF2-40B4-BE49-F238E27FC236}">
                <a16:creationId xmlns="" xmlns:a16="http://schemas.microsoft.com/office/drawing/2014/main" id="{ADC5446D-3469-43DA-ACE3-2AEC5B9038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6546749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6" name="Текст 7">
            <a:extLst>
              <a:ext uri="{FF2B5EF4-FFF2-40B4-BE49-F238E27FC236}">
                <a16:creationId xmlns="" xmlns:a16="http://schemas.microsoft.com/office/drawing/2014/main" id="{4BF91944-817D-4080-9FC7-1C01D3C52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300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7" name="Текст 7">
            <a:extLst>
              <a:ext uri="{FF2B5EF4-FFF2-40B4-BE49-F238E27FC236}">
                <a16:creationId xmlns="" xmlns:a16="http://schemas.microsoft.com/office/drawing/2014/main" id="{B6FC5678-B04A-4631-9DFF-776737E9C8A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300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="" xmlns:a16="http://schemas.microsoft.com/office/drawing/2014/main" id="{BF024C2A-A070-4BF1-BA78-8FDD47DED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8353860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9" name="Текст 7">
            <a:extLst>
              <a:ext uri="{FF2B5EF4-FFF2-40B4-BE49-F238E27FC236}">
                <a16:creationId xmlns="" xmlns:a16="http://schemas.microsoft.com/office/drawing/2014/main" id="{72D75690-3F0F-4257-84B4-90CB4E6BB7E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17411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="" xmlns:a16="http://schemas.microsoft.com/office/drawing/2014/main" id="{FC3E89DF-7D8F-458A-910F-B06B607998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7411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="" xmlns:a16="http://schemas.microsoft.com/office/drawing/2014/main" id="{49030BC1-7B5E-4BBD-AB44-8615DCFD46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10160971" y="3352800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="" xmlns:a16="http://schemas.microsoft.com/office/drawing/2014/main" id="{10ED1CED-11B2-4927-93A4-CE47939F0AE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24522" y="4327380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7">
            <a:extLst>
              <a:ext uri="{FF2B5EF4-FFF2-40B4-BE49-F238E27FC236}">
                <a16:creationId xmlns="" xmlns:a16="http://schemas.microsoft.com/office/drawing/2014/main" id="{39E2E141-317E-41F9-853F-B96493C8FB9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24522" y="4497392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A69BD202-1C38-47A5-8B06-0AADB78AA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6165169" y="2642433"/>
            <a:ext cx="0" cy="5564151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Рисунок 8">
            <a:extLst>
              <a:ext uri="{FF2B5EF4-FFF2-40B4-BE49-F238E27FC236}">
                <a16:creationId xmlns="" xmlns:a16="http://schemas.microsoft.com/office/drawing/2014/main" id="{68CF0B9D-069C-46BA-9B77-7BDE114F3E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9272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="" xmlns:a16="http://schemas.microsoft.com/office/drawing/2014/main" id="{6EB5CB55-9BF0-4309-AA93-9540CDA1CE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08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="" xmlns:a16="http://schemas.microsoft.com/office/drawing/2014/main" id="{184A6FF6-89E5-41B3-83AD-E1F1AC1C718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08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1" name="Рисунок 8">
            <a:extLst>
              <a:ext uri="{FF2B5EF4-FFF2-40B4-BE49-F238E27FC236}">
                <a16:creationId xmlns="" xmlns:a16="http://schemas.microsoft.com/office/drawing/2014/main" id="{65909E03-0C86-44C4-9260-484E8CF63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73699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2" name="Текст 7">
            <a:extLst>
              <a:ext uri="{FF2B5EF4-FFF2-40B4-BE49-F238E27FC236}">
                <a16:creationId xmlns="" xmlns:a16="http://schemas.microsoft.com/office/drawing/2014/main" id="{0D08C690-4C72-47C4-ADBC-6DBFC463FC3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0055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3" name="Текст 7">
            <a:extLst>
              <a:ext uri="{FF2B5EF4-FFF2-40B4-BE49-F238E27FC236}">
                <a16:creationId xmlns="" xmlns:a16="http://schemas.microsoft.com/office/drawing/2014/main" id="{FEBB122E-6E5D-4B48-91C0-C6EB8BA3D2D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0055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4" name="Рисунок 8">
            <a:extLst>
              <a:ext uri="{FF2B5EF4-FFF2-40B4-BE49-F238E27FC236}">
                <a16:creationId xmlns="" xmlns:a16="http://schemas.microsoft.com/office/drawing/2014/main" id="{A968314E-9F6B-4D90-BC2A-C5BB6AC70F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1" hasCustomPrompt="1"/>
          </p:nvPr>
        </p:nvSpPr>
        <p:spPr>
          <a:xfrm>
            <a:off x="6546749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5" name="Текст 7">
            <a:extLst>
              <a:ext uri="{FF2B5EF4-FFF2-40B4-BE49-F238E27FC236}">
                <a16:creationId xmlns="" xmlns:a16="http://schemas.microsoft.com/office/drawing/2014/main" id="{98FF5C01-8CE1-475F-A59A-011328494FC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0300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7">
            <a:extLst>
              <a:ext uri="{FF2B5EF4-FFF2-40B4-BE49-F238E27FC236}">
                <a16:creationId xmlns="" xmlns:a16="http://schemas.microsoft.com/office/drawing/2014/main" id="{DC690F93-088F-498C-9B26-2DCE00A1145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0300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47" name="Рисунок 8">
            <a:extLst>
              <a:ext uri="{FF2B5EF4-FFF2-40B4-BE49-F238E27FC236}">
                <a16:creationId xmlns="" xmlns:a16="http://schemas.microsoft.com/office/drawing/2014/main" id="{1D462CE1-BEE9-45C4-AB54-354D05E69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54" hasCustomPrompt="1"/>
          </p:nvPr>
        </p:nvSpPr>
        <p:spPr>
          <a:xfrm>
            <a:off x="8353860" y="4967309"/>
            <a:ext cx="914396" cy="91439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48" name="Текст 7">
            <a:extLst>
              <a:ext uri="{FF2B5EF4-FFF2-40B4-BE49-F238E27FC236}">
                <a16:creationId xmlns="" xmlns:a16="http://schemas.microsoft.com/office/drawing/2014/main" id="{9FA2731A-D1B2-4144-8373-12B9313F9BF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7411" y="5988389"/>
            <a:ext cx="1587295" cy="166199"/>
          </a:xfrm>
          <a:noFill/>
        </p:spPr>
        <p:txBody>
          <a:bodyPr wrap="square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7">
            <a:extLst>
              <a:ext uri="{FF2B5EF4-FFF2-40B4-BE49-F238E27FC236}">
                <a16:creationId xmlns="" xmlns:a16="http://schemas.microsoft.com/office/drawing/2014/main" id="{F61DF59D-6B27-4EC6-A151-0F9B99DC805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7411" y="6158401"/>
            <a:ext cx="1587295" cy="166199"/>
          </a:xfrm>
          <a:noFill/>
        </p:spPr>
        <p:txBody>
          <a:bodyPr wrap="square" lIns="0" tIns="0" rIns="0" bIns="0" rtlCol="0" anchor="t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02046214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Боковой участок заголовка,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724AA86D-A811-42CE-8C83-8053DFC66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8329286 w 8329286"/>
              <a:gd name="connsiteY2" fmla="*/ 68183 h 6858000"/>
              <a:gd name="connsiteX3" fmla="*/ 3175958 w 8329286"/>
              <a:gd name="connsiteY3" fmla="*/ 6858000 h 6858000"/>
              <a:gd name="connsiteX4" fmla="*/ 0 w 832928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8329286" y="68183"/>
                </a:lnTo>
                <a:lnTo>
                  <a:pt x="317595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lIns="91440"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6" name="Номер слайда 5">
            <a:extLst>
              <a:ext uri="{FF2B5EF4-FFF2-40B4-BE49-F238E27FC236}">
                <a16:creationId xmlns="" xmlns:a16="http://schemas.microsoft.com/office/drawing/2014/main" id="{E0693782-2388-4647-A185-375373970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89314C5F-7D40-40CF-8951-9660A5ACE1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0524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пись изображения, синий_объек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A623EB06-2F79-4698-807D-96A58B4F1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D6D785D2-DAEB-48F3-AB8A-2954F03ACD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BB42ECCE-195D-45F5-94EB-137CEFCFE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3192705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пись изображения, оранжевый_объек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A623EB06-2F79-4698-807D-96A58B4F1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62484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3962400"/>
            <a:ext cx="4114800" cy="1981200"/>
          </a:xfrm>
        </p:spPr>
        <p:txBody>
          <a:bodyPr rtlCol="0" anchor="ctr">
            <a:noAutofit/>
          </a:bodyPr>
          <a:lstStyle>
            <a:lvl1pPr algn="ctr">
              <a:lnSpc>
                <a:spcPct val="80000"/>
              </a:lnSpc>
              <a:defRPr sz="4000" b="1" spc="200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114800"/>
            <a:ext cx="4876800" cy="1371602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D6D785D2-DAEB-48F3-AB8A-2954F03ACD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81000" y="4840091"/>
            <a:ext cx="1219200" cy="225818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BB42ECCE-195D-45F5-94EB-137CEFCFE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029200" y="4840092"/>
            <a:ext cx="1219200" cy="225818"/>
          </a:xfrm>
          <a:solidFill>
            <a:schemeClr val="accent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185705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7B86D83E-A097-4B71-82C6-197A18DD3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A2552DEC-1A1C-4055-B5AF-D7C796522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565D4960-2277-429C-B87B-0801453539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2157526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7B86D83E-A097-4B71-82C6-197A18DD3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A2552DEC-1A1C-4055-B5AF-D7C796522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565D4960-2277-429C-B87B-0801453539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4031722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7B86D83E-A097-4B71-82C6-197A18DD3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10104322" y="3587303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A2552DEC-1A1C-4055-B5AF-D7C796522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5750" y="0"/>
            <a:ext cx="11620500" cy="6591300"/>
          </a:xfrm>
          <a:solidFill>
            <a:schemeClr val="accent5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679192"/>
            <a:ext cx="9963150" cy="1499616"/>
          </a:xfrm>
          <a:noFill/>
        </p:spPr>
        <p:txBody>
          <a:bodyPr rtlCol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565D4960-2277-429C-B87B-0801453539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679192"/>
            <a:ext cx="533400" cy="1499616"/>
          </a:xfrm>
          <a:solidFill>
            <a:schemeClr val="accent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298610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8">
            <a:extLst>
              <a:ext uri="{FF2B5EF4-FFF2-40B4-BE49-F238E27FC236}">
                <a16:creationId xmlns="" xmlns:a16="http://schemas.microsoft.com/office/drawing/2014/main" id="{489EE1C9-68AE-4BDD-B34C-9DE809C4DD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A222F077-B5D5-442D-BB60-47BE1094D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>
              <a:alpha val="84000"/>
            </a:schemeClr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6" name="Текст 16">
            <a:extLst>
              <a:ext uri="{FF2B5EF4-FFF2-40B4-BE49-F238E27FC236}">
                <a16:creationId xmlns="" xmlns:a16="http://schemas.microsoft.com/office/drawing/2014/main" id="{9F89ADF8-2320-4EC3-98EA-5CB618A528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0"/>
            <a:ext cx="6781800" cy="6324600"/>
          </a:xfrm>
          <a:solidFill>
            <a:schemeClr val="tx2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825" y="2265916"/>
            <a:ext cx="5314950" cy="3488998"/>
          </a:xfrm>
          <a:noFill/>
        </p:spPr>
        <p:txBody>
          <a:bodyPr rtlCol="0"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F074D12B-58A6-47D1-9B2D-697AB265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537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E015B08-6C1F-4B1F-8038-D3C209BA0D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A222F077-B5D5-442D-BB60-47BE1094D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2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4E78EDD8-13BF-4551-BD7B-C04131A68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73FC1AA-8591-43A1-9962-1599E1A8A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3548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E015B08-6C1F-4B1F-8038-D3C209BA0D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A222F077-B5D5-442D-BB60-47BE1094D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1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4E78EDD8-13BF-4551-BD7B-C04131A68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160B2D8-3756-4781-A8DD-692C3F895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1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_Темно-желт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018BFA80-A3BB-4316-BD6E-3E5F6B4D89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8F962CE0-5C0C-48F3-A07B-34E33D6704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="" xmlns:a16="http://schemas.microsoft.com/office/drawing/2014/main" id="{654457EF-8A97-4FCA-9870-5095D09BF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0CC06030-90E1-4B3F-AFDF-369354FBFE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3809" y="1905000"/>
            <a:ext cx="5864382" cy="2275238"/>
          </a:xfrm>
        </p:spPr>
        <p:txBody>
          <a:bodyPr rtlCol="0" anchor="t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4059707" y="4297679"/>
            <a:ext cx="4072586" cy="1463040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053201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E015B08-6C1F-4B1F-8038-D3C209BA0D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A222F077-B5D5-442D-BB60-47BE1094D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5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4E78EDD8-13BF-4551-BD7B-C04131A68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EEDA9EB-20CE-4EA1-9720-40FBEB456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365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6E015B08-6C1F-4B1F-8038-D3C209BA0D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5378958"/>
            <a:ext cx="12191999" cy="1479041"/>
          </a:xfrm>
          <a:custGeom>
            <a:avLst/>
            <a:gdLst>
              <a:gd name="connsiteX0" fmla="*/ 8243540 w 12191999"/>
              <a:gd name="connsiteY0" fmla="*/ 0 h 1479041"/>
              <a:gd name="connsiteX1" fmla="*/ 12191999 w 12191999"/>
              <a:gd name="connsiteY1" fmla="*/ 0 h 1479041"/>
              <a:gd name="connsiteX2" fmla="*/ 12191999 w 12191999"/>
              <a:gd name="connsiteY2" fmla="*/ 1479041 h 1479041"/>
              <a:gd name="connsiteX3" fmla="*/ 0 w 12191999"/>
              <a:gd name="connsiteY3" fmla="*/ 1479041 h 1479041"/>
              <a:gd name="connsiteX4" fmla="*/ 0 w 12191999"/>
              <a:gd name="connsiteY4" fmla="*/ 344224 h 1479041"/>
              <a:gd name="connsiteX5" fmla="*/ 7982281 w 12191999"/>
              <a:gd name="connsiteY5" fmla="*/ 344224 h 147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1479041">
                <a:moveTo>
                  <a:pt x="8243540" y="0"/>
                </a:moveTo>
                <a:lnTo>
                  <a:pt x="12191999" y="0"/>
                </a:lnTo>
                <a:lnTo>
                  <a:pt x="12191999" y="1479041"/>
                </a:lnTo>
                <a:lnTo>
                  <a:pt x="0" y="1479041"/>
                </a:lnTo>
                <a:lnTo>
                  <a:pt x="0" y="344224"/>
                </a:lnTo>
                <a:lnTo>
                  <a:pt x="7982281" y="34422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A222F077-B5D5-442D-BB60-47BE1094D1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92000" cy="5723182"/>
          </a:xfrm>
          <a:custGeom>
            <a:avLst/>
            <a:gdLst>
              <a:gd name="connsiteX0" fmla="*/ 0 w 12192000"/>
              <a:gd name="connsiteY0" fmla="*/ 0 h 5723182"/>
              <a:gd name="connsiteX1" fmla="*/ 12192000 w 12192000"/>
              <a:gd name="connsiteY1" fmla="*/ 0 h 5723182"/>
              <a:gd name="connsiteX2" fmla="*/ 12192000 w 12192000"/>
              <a:gd name="connsiteY2" fmla="*/ 5378958 h 5723182"/>
              <a:gd name="connsiteX3" fmla="*/ 8243540 w 12192000"/>
              <a:gd name="connsiteY3" fmla="*/ 5378958 h 5723182"/>
              <a:gd name="connsiteX4" fmla="*/ 7982281 w 12192000"/>
              <a:gd name="connsiteY4" fmla="*/ 5723182 h 5723182"/>
              <a:gd name="connsiteX5" fmla="*/ 0 w 12192000"/>
              <a:gd name="connsiteY5" fmla="*/ 5723182 h 5723182"/>
              <a:gd name="connsiteX6" fmla="*/ 0 w 12192000"/>
              <a:gd name="connsiteY6" fmla="*/ 5378958 h 5723182"/>
              <a:gd name="connsiteX7" fmla="*/ 0 w 12192000"/>
              <a:gd name="connsiteY7" fmla="*/ 5265982 h 572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723182">
                <a:moveTo>
                  <a:pt x="0" y="0"/>
                </a:moveTo>
                <a:lnTo>
                  <a:pt x="12192000" y="0"/>
                </a:lnTo>
                <a:lnTo>
                  <a:pt x="12192000" y="5378958"/>
                </a:lnTo>
                <a:lnTo>
                  <a:pt x="8243540" y="5378958"/>
                </a:lnTo>
                <a:lnTo>
                  <a:pt x="7982281" y="5723182"/>
                </a:lnTo>
                <a:lnTo>
                  <a:pt x="0" y="5723182"/>
                </a:lnTo>
                <a:lnTo>
                  <a:pt x="0" y="5378958"/>
                </a:lnTo>
                <a:lnTo>
                  <a:pt x="0" y="5265982"/>
                </a:lnTo>
                <a:close/>
              </a:path>
            </a:pathLst>
          </a:custGeom>
          <a:solidFill>
            <a:schemeClr val="accent6"/>
          </a:solidFill>
          <a:effectLst>
            <a:outerShdw blurRad="152400" dist="38100" dir="2700000" algn="tl" rotWithShape="0">
              <a:prstClr val="black">
                <a:alpha val="66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2E942B-4297-4570-B120-E2ACA52D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990600"/>
            <a:ext cx="9144000" cy="2590800"/>
          </a:xfrm>
          <a:noFill/>
        </p:spPr>
        <p:txBody>
          <a:bodyPr rtlCol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Текст 16">
            <a:extLst>
              <a:ext uri="{FF2B5EF4-FFF2-40B4-BE49-F238E27FC236}">
                <a16:creationId xmlns="" xmlns:a16="http://schemas.microsoft.com/office/drawing/2014/main" id="{4E78EDD8-13BF-4551-BD7B-C04131A68B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633984"/>
            <a:ext cx="304800" cy="1499616"/>
          </a:xfrm>
          <a:solidFill>
            <a:schemeClr val="bg1"/>
          </a:solidFill>
          <a:effectLst/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80033509-FE6E-46FC-85C8-B777FBA2F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389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52">
            <a:extLst>
              <a:ext uri="{FF2B5EF4-FFF2-40B4-BE49-F238E27FC236}">
                <a16:creationId xmlns="" xmlns:a16="http://schemas.microsoft.com/office/drawing/2014/main" id="{4016877F-9863-4CBC-B4AF-D4764DBA6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1099" y="457200"/>
            <a:ext cx="8128343" cy="6248400"/>
          </a:xfrm>
          <a:custGeom>
            <a:avLst/>
            <a:gdLst>
              <a:gd name="connsiteX0" fmla="*/ 0 w 8128343"/>
              <a:gd name="connsiteY0" fmla="*/ 0 h 6248400"/>
              <a:gd name="connsiteX1" fmla="*/ 8128343 w 8128343"/>
              <a:gd name="connsiteY1" fmla="*/ 0 h 6248400"/>
              <a:gd name="connsiteX2" fmla="*/ 8128343 w 8128343"/>
              <a:gd name="connsiteY2" fmla="*/ 3258609 h 6248400"/>
              <a:gd name="connsiteX3" fmla="*/ 5858354 w 8128343"/>
              <a:gd name="connsiteY3" fmla="*/ 6248400 h 6248400"/>
              <a:gd name="connsiteX4" fmla="*/ 0 w 8128343"/>
              <a:gd name="connsiteY4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43" h="6248400">
                <a:moveTo>
                  <a:pt x="0" y="0"/>
                </a:moveTo>
                <a:lnTo>
                  <a:pt x="8128343" y="0"/>
                </a:lnTo>
                <a:lnTo>
                  <a:pt x="8128343" y="3258609"/>
                </a:lnTo>
                <a:lnTo>
                  <a:pt x="5858354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GB" sz="1800" dirty="0">
                <a:solidFill>
                  <a:schemeClr val="lt1">
                    <a:alpha val="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lvl="0" algn="ctr" rtl="0"/>
            <a:r>
              <a:rPr lang="ru-RU" noProof="0"/>
              <a:t>I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9070D0C4-1F90-4B84-B84E-8285FA0A01B0}"/>
              </a:ext>
            </a:extLst>
          </p:cNvPr>
          <p:cNvSpPr/>
          <p:nvPr userDrawn="1"/>
        </p:nvSpPr>
        <p:spPr>
          <a:xfrm rot="2232448">
            <a:off x="9455741" y="-926244"/>
            <a:ext cx="131438" cy="8710488"/>
          </a:xfrm>
          <a:custGeom>
            <a:avLst/>
            <a:gdLst>
              <a:gd name="connsiteX0" fmla="*/ 0 w 131438"/>
              <a:gd name="connsiteY0" fmla="*/ 99793 h 8710488"/>
              <a:gd name="connsiteX1" fmla="*/ 131438 w 131438"/>
              <a:gd name="connsiteY1" fmla="*/ 0 h 8710488"/>
              <a:gd name="connsiteX2" fmla="*/ 131438 w 131438"/>
              <a:gd name="connsiteY2" fmla="*/ 8610694 h 8710488"/>
              <a:gd name="connsiteX3" fmla="*/ 0 w 131438"/>
              <a:gd name="connsiteY3" fmla="*/ 8710488 h 871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38" h="8710488">
                <a:moveTo>
                  <a:pt x="0" y="99793"/>
                </a:moveTo>
                <a:lnTo>
                  <a:pt x="131438" y="0"/>
                </a:lnTo>
                <a:lnTo>
                  <a:pt x="131438" y="8610694"/>
                </a:lnTo>
                <a:lnTo>
                  <a:pt x="0" y="8710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B8546525-A0E6-4238-93BC-5D43C93A45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2232448">
            <a:off x="9332817" y="-941780"/>
            <a:ext cx="172357" cy="8741560"/>
          </a:xfrm>
          <a:custGeom>
            <a:avLst/>
            <a:gdLst>
              <a:gd name="connsiteX0" fmla="*/ 172357 w 172357"/>
              <a:gd name="connsiteY0" fmla="*/ 0 h 8741560"/>
              <a:gd name="connsiteX1" fmla="*/ 172357 w 172357"/>
              <a:gd name="connsiteY1" fmla="*/ 8610698 h 8741560"/>
              <a:gd name="connsiteX2" fmla="*/ 0 w 172357"/>
              <a:gd name="connsiteY2" fmla="*/ 8741560 h 8741560"/>
              <a:gd name="connsiteX3" fmla="*/ 0 w 172357"/>
              <a:gd name="connsiteY3" fmla="*/ 130862 h 874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57" h="8741560">
                <a:moveTo>
                  <a:pt x="172357" y="0"/>
                </a:moveTo>
                <a:lnTo>
                  <a:pt x="172357" y="8610698"/>
                </a:lnTo>
                <a:lnTo>
                  <a:pt x="0" y="8741560"/>
                </a:lnTo>
                <a:lnTo>
                  <a:pt x="0" y="1308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599" y="304800"/>
            <a:ext cx="8128343" cy="62484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78135" y="1219200"/>
            <a:ext cx="7232465" cy="903638"/>
          </a:xfrm>
        </p:spPr>
        <p:txBody>
          <a:bodyPr rtlCol="0" anchor="t">
            <a:normAutofit/>
          </a:bodyPr>
          <a:lstStyle>
            <a:lvl1pPr algn="l">
              <a:defRPr lang="en-US" sz="5000" kern="1200" cap="all" spc="100" baseline="0" dirty="0">
                <a:solidFill>
                  <a:srgbClr val="2C2E5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905A207-2310-4F94-86E5-13B4CCC35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562101" y="-114299"/>
            <a:ext cx="304797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018BFA80-A3BB-4316-BD6E-3E5F6B4D8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3448" y="34960"/>
            <a:ext cx="5178552" cy="6823040"/>
          </a:xfrm>
          <a:custGeom>
            <a:avLst/>
            <a:gdLst>
              <a:gd name="connsiteX0" fmla="*/ 5178552 w 5178552"/>
              <a:gd name="connsiteY0" fmla="*/ 0 h 6823040"/>
              <a:gd name="connsiteX1" fmla="*/ 5178552 w 5178552"/>
              <a:gd name="connsiteY1" fmla="*/ 6823040 h 6823040"/>
              <a:gd name="connsiteX2" fmla="*/ 1752601 w 5178552"/>
              <a:gd name="connsiteY2" fmla="*/ 6823040 h 6823040"/>
              <a:gd name="connsiteX3" fmla="*/ 0 w 5178552"/>
              <a:gd name="connsiteY3" fmla="*/ 6823040 h 682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552" h="6823040">
                <a:moveTo>
                  <a:pt x="5178552" y="0"/>
                </a:moveTo>
                <a:lnTo>
                  <a:pt x="5178552" y="6823040"/>
                </a:lnTo>
                <a:lnTo>
                  <a:pt x="1752601" y="6823040"/>
                </a:lnTo>
                <a:lnTo>
                  <a:pt x="0" y="682304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93251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32EC3EF4-A2D5-4058-977A-74A37AC365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02525 h 6858000"/>
              <a:gd name="connsiteX3" fmla="*/ 8273508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02525"/>
                </a:lnTo>
                <a:lnTo>
                  <a:pt x="82735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7" name="Текст 16">
            <a:extLst>
              <a:ext uri="{FF2B5EF4-FFF2-40B4-BE49-F238E27FC236}">
                <a16:creationId xmlns="" xmlns:a16="http://schemas.microsoft.com/office/drawing/2014/main" id="{4E7C74DD-4244-46B7-8336-30F7151DB2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8074536" y="3124200"/>
            <a:ext cx="2087678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9DC663CF-0C67-4619-B40E-7832C4DA15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custGeom>
            <a:avLst/>
            <a:gdLst>
              <a:gd name="connsiteX0" fmla="*/ 0 w 7810500"/>
              <a:gd name="connsiteY0" fmla="*/ 0 h 5638800"/>
              <a:gd name="connsiteX1" fmla="*/ 7810500 w 7810500"/>
              <a:gd name="connsiteY1" fmla="*/ 0 h 5638800"/>
              <a:gd name="connsiteX2" fmla="*/ 7810500 w 7810500"/>
              <a:gd name="connsiteY2" fmla="*/ 3151512 h 5638800"/>
              <a:gd name="connsiteX3" fmla="*/ 6252438 w 7810500"/>
              <a:gd name="connsiteY3" fmla="*/ 5638800 h 5638800"/>
              <a:gd name="connsiteX4" fmla="*/ 0 w 7810500"/>
              <a:gd name="connsiteY4" fmla="*/ 563880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0" h="5638800">
                <a:moveTo>
                  <a:pt x="0" y="0"/>
                </a:moveTo>
                <a:lnTo>
                  <a:pt x="7810500" y="0"/>
                </a:lnTo>
                <a:lnTo>
                  <a:pt x="7810500" y="3151512"/>
                </a:lnTo>
                <a:lnTo>
                  <a:pt x="6252438" y="5638800"/>
                </a:lnTo>
                <a:lnTo>
                  <a:pt x="0" y="5638800"/>
                </a:lnTo>
                <a:close/>
              </a:path>
            </a:pathLst>
          </a:cu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="" xmlns:p14="http://schemas.microsoft.com/office/powerpoint/2010/main" val="1612203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018BFA80-A3BB-4316-BD6E-3E5F6B4D89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8F962CE0-5C0C-48F3-A07B-34E33D6704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2057400" y="466725"/>
            <a:ext cx="703341" cy="1101901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2" name="Текст 16">
            <a:extLst>
              <a:ext uri="{FF2B5EF4-FFF2-40B4-BE49-F238E27FC236}">
                <a16:creationId xmlns="" xmlns:a16="http://schemas.microsoft.com/office/drawing/2014/main" id="{654457EF-8A97-4FCA-9870-5095D09BF8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H="1" flipV="1">
            <a:off x="9067800" y="46482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0" name="Текст 16">
            <a:extLst>
              <a:ext uri="{FF2B5EF4-FFF2-40B4-BE49-F238E27FC236}">
                <a16:creationId xmlns="" xmlns:a16="http://schemas.microsoft.com/office/drawing/2014/main" id="{0CC06030-90E1-4B3F-AFDF-369354FBFE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90750" y="609600"/>
            <a:ext cx="7810500" cy="5638800"/>
          </a:xfrm>
          <a:solidFill>
            <a:schemeClr val="accent1">
              <a:lumMod val="75000"/>
              <a:alpha val="92000"/>
            </a:schemeClr>
          </a:solidFill>
          <a:effectLst/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63809" y="1905000"/>
            <a:ext cx="5864382" cy="2275238"/>
          </a:xfrm>
        </p:spPr>
        <p:txBody>
          <a:bodyPr rtlCol="0" anchor="ctr">
            <a:normAutofit/>
          </a:bodyPr>
          <a:lstStyle>
            <a:lvl1pPr algn="ctr">
              <a:defRPr lang="en-US" sz="5000" kern="1200" cap="all" spc="10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</p:spTree>
    <p:extLst>
      <p:ext uri="{BB962C8B-B14F-4D97-AF65-F5344CB8AC3E}">
        <p14:creationId xmlns="" xmlns:p14="http://schemas.microsoft.com/office/powerpoint/2010/main" val="26534857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FC033E0E-968F-40A8-BE78-354499D7F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9454D95-B362-4CB6-B706-EB2022A33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D6D785D2-DAEB-48F3-AB8A-2954F03ACD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30448034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ая благодарность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A623EB06-2F79-4698-807D-96A58B4F1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D6D785D2-DAEB-48F3-AB8A-2954F03ACD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BB42ECCE-195D-45F5-94EB-137CEFCFE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132553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FC033E0E-968F-40A8-BE78-354499D7F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19594102" flipH="1">
            <a:off x="584131" y="-142449"/>
            <a:ext cx="1218268" cy="6177109"/>
          </a:xfrm>
          <a:custGeom>
            <a:avLst/>
            <a:gdLst>
              <a:gd name="connsiteX0" fmla="*/ 1114975 w 1218268"/>
              <a:gd name="connsiteY0" fmla="*/ 1688918 h 6177109"/>
              <a:gd name="connsiteX1" fmla="*/ 1114975 w 1218268"/>
              <a:gd name="connsiteY1" fmla="*/ 5441035 h 6177109"/>
              <a:gd name="connsiteX2" fmla="*/ 1218268 w 1218268"/>
              <a:gd name="connsiteY2" fmla="*/ 5372844 h 6177109"/>
              <a:gd name="connsiteX3" fmla="*/ 1218268 w 1218268"/>
              <a:gd name="connsiteY3" fmla="*/ 1845382 h 6177109"/>
              <a:gd name="connsiteX4" fmla="*/ 675740 w 1218268"/>
              <a:gd name="connsiteY4" fmla="*/ 1023583 h 6177109"/>
              <a:gd name="connsiteX5" fmla="*/ 675740 w 1218268"/>
              <a:gd name="connsiteY5" fmla="*/ 5731005 h 6177109"/>
              <a:gd name="connsiteX6" fmla="*/ 951275 w 1218268"/>
              <a:gd name="connsiteY6" fmla="*/ 5549105 h 6177109"/>
              <a:gd name="connsiteX7" fmla="*/ 951275 w 1218268"/>
              <a:gd name="connsiteY7" fmla="*/ 1440952 h 6177109"/>
              <a:gd name="connsiteX8" fmla="*/ 0 w 1218268"/>
              <a:gd name="connsiteY8" fmla="*/ 0 h 6177109"/>
              <a:gd name="connsiteX9" fmla="*/ 0 w 1218268"/>
              <a:gd name="connsiteY9" fmla="*/ 6177109 h 6177109"/>
              <a:gd name="connsiteX10" fmla="*/ 485620 w 1218268"/>
              <a:gd name="connsiteY10" fmla="*/ 5856517 h 6177109"/>
              <a:gd name="connsiteX11" fmla="*/ 485620 w 1218268"/>
              <a:gd name="connsiteY11" fmla="*/ 735597 h 617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268" h="6177109">
                <a:moveTo>
                  <a:pt x="1114975" y="1688918"/>
                </a:moveTo>
                <a:lnTo>
                  <a:pt x="1114975" y="5441035"/>
                </a:lnTo>
                <a:lnTo>
                  <a:pt x="1218268" y="5372844"/>
                </a:lnTo>
                <a:lnTo>
                  <a:pt x="1218268" y="1845382"/>
                </a:lnTo>
                <a:close/>
                <a:moveTo>
                  <a:pt x="675740" y="1023583"/>
                </a:moveTo>
                <a:lnTo>
                  <a:pt x="675740" y="5731005"/>
                </a:lnTo>
                <a:lnTo>
                  <a:pt x="951275" y="5549105"/>
                </a:lnTo>
                <a:lnTo>
                  <a:pt x="951275" y="1440952"/>
                </a:lnTo>
                <a:close/>
                <a:moveTo>
                  <a:pt x="0" y="0"/>
                </a:moveTo>
                <a:lnTo>
                  <a:pt x="0" y="6177109"/>
                </a:lnTo>
                <a:lnTo>
                  <a:pt x="485620" y="5856517"/>
                </a:lnTo>
                <a:lnTo>
                  <a:pt x="485620" y="735597"/>
                </a:lnTo>
                <a:close/>
              </a:path>
            </a:pathLst>
          </a:cu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9454D95-B362-4CB6-B706-EB2022A334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200" y="0"/>
            <a:ext cx="9067800" cy="6858000"/>
          </a:xfrm>
          <a:custGeom>
            <a:avLst/>
            <a:gdLst>
              <a:gd name="connsiteX0" fmla="*/ 5205086 w 9067800"/>
              <a:gd name="connsiteY0" fmla="*/ 0 h 6858000"/>
              <a:gd name="connsiteX1" fmla="*/ 6957685 w 9067800"/>
              <a:gd name="connsiteY1" fmla="*/ 0 h 6858000"/>
              <a:gd name="connsiteX2" fmla="*/ 9067800 w 9067800"/>
              <a:gd name="connsiteY2" fmla="*/ 0 h 6858000"/>
              <a:gd name="connsiteX3" fmla="*/ 9067800 w 9067800"/>
              <a:gd name="connsiteY3" fmla="*/ 6827058 h 6858000"/>
              <a:gd name="connsiteX4" fmla="*/ 9044315 w 9067800"/>
              <a:gd name="connsiteY4" fmla="*/ 6858000 h 6858000"/>
              <a:gd name="connsiteX5" fmla="*/ 7291715 w 9067800"/>
              <a:gd name="connsiteY5" fmla="*/ 6858000 h 6858000"/>
              <a:gd name="connsiteX6" fmla="*/ 1752601 w 9067800"/>
              <a:gd name="connsiteY6" fmla="*/ 6858000 h 6858000"/>
              <a:gd name="connsiteX7" fmla="*/ 0 w 90678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67800" h="6858000">
                <a:moveTo>
                  <a:pt x="5205086" y="0"/>
                </a:moveTo>
                <a:lnTo>
                  <a:pt x="6957685" y="0"/>
                </a:lnTo>
                <a:lnTo>
                  <a:pt x="9067800" y="0"/>
                </a:lnTo>
                <a:lnTo>
                  <a:pt x="9067800" y="6827058"/>
                </a:lnTo>
                <a:lnTo>
                  <a:pt x="9044315" y="6858000"/>
                </a:lnTo>
                <a:lnTo>
                  <a:pt x="7291715" y="6858000"/>
                </a:lnTo>
                <a:lnTo>
                  <a:pt x="17526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266700"/>
            <a:ext cx="5105400" cy="63246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450" y="762000"/>
            <a:ext cx="4381500" cy="34290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933450" y="4343400"/>
            <a:ext cx="4381500" cy="1355732"/>
          </a:xfrm>
        </p:spPr>
        <p:txBody>
          <a:bodyPr lIns="91440" rIns="91440" rtlCol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D6D785D2-DAEB-48F3-AB8A-2954F03ACD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0800000" flipV="1">
            <a:off x="314325" y="4953000"/>
            <a:ext cx="1143000" cy="1790700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1049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A623EB06-2F79-4698-807D-96A58B4F1D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6858000"/>
          </a:xfrm>
          <a:custGeom>
            <a:avLst/>
            <a:gdLst>
              <a:gd name="connsiteX0" fmla="*/ 0 w 8329286"/>
              <a:gd name="connsiteY0" fmla="*/ 0 h 6858000"/>
              <a:gd name="connsiteX1" fmla="*/ 8329286 w 8329286"/>
              <a:gd name="connsiteY1" fmla="*/ 0 h 6858000"/>
              <a:gd name="connsiteX2" fmla="*/ 3124200 w 8329286"/>
              <a:gd name="connsiteY2" fmla="*/ 6858000 h 6858000"/>
              <a:gd name="connsiteX3" fmla="*/ 0 w 8329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6858000">
                <a:moveTo>
                  <a:pt x="0" y="0"/>
                </a:moveTo>
                <a:lnTo>
                  <a:pt x="8329286" y="0"/>
                </a:lnTo>
                <a:lnTo>
                  <a:pt x="3124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2286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FF9E63E5-568A-4FA2-9851-E5BFA12B8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609600"/>
            <a:ext cx="4648200" cy="5638800"/>
          </a:xfrm>
          <a:solidFill>
            <a:schemeClr val="bg1"/>
          </a:solidFill>
          <a:effectLst>
            <a:outerShdw blurRad="3556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1447800"/>
            <a:ext cx="4114800" cy="3962400"/>
          </a:xfrm>
        </p:spPr>
        <p:txBody>
          <a:bodyPr rtlCol="0" anchor="ctr">
            <a:normAutofit/>
          </a:bodyPr>
          <a:lstStyle>
            <a:lvl1pPr algn="ctr">
              <a:defRPr sz="5000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057900" y="4495801"/>
            <a:ext cx="4876800" cy="60960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7" name="Текст 16">
            <a:extLst>
              <a:ext uri="{FF2B5EF4-FFF2-40B4-BE49-F238E27FC236}">
                <a16:creationId xmlns="" xmlns:a16="http://schemas.microsoft.com/office/drawing/2014/main" id="{D6D785D2-DAEB-48F3-AB8A-2954F03ACD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5100" y="409575"/>
            <a:ext cx="1219200" cy="40005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  <p:sp>
        <p:nvSpPr>
          <p:cNvPr id="8" name="Текст 16">
            <a:extLst>
              <a:ext uri="{FF2B5EF4-FFF2-40B4-BE49-F238E27FC236}">
                <a16:creationId xmlns="" xmlns:a16="http://schemas.microsoft.com/office/drawing/2014/main" id="{BB42ECCE-195D-45F5-94EB-137CEFCFE9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5100" y="6076950"/>
            <a:ext cx="1219200" cy="400050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I</a:t>
            </a:r>
          </a:p>
        </p:txBody>
      </p:sp>
    </p:spTree>
    <p:extLst>
      <p:ext uri="{BB962C8B-B14F-4D97-AF65-F5344CB8AC3E}">
        <p14:creationId xmlns="" xmlns:p14="http://schemas.microsoft.com/office/powerpoint/2010/main" val="260131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1447800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1F422E5-0916-42D9-AC79-50E4FC133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14" name="Номер слайда 5">
            <a:extLst>
              <a:ext uri="{FF2B5EF4-FFF2-40B4-BE49-F238E27FC236}">
                <a16:creationId xmlns="" xmlns:a16="http://schemas.microsoft.com/office/drawing/2014/main" id="{0621E917-505B-493E-99EE-2E57CB33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246647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-выдел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B42CCEE-B750-4EF9-BAE5-217844AE74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2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5F2E0-A9EE-4095-8DFC-C3BBA80F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90600"/>
            <a:ext cx="10805160" cy="707886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4000" b="1"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35FB90DC-1879-4B22-883B-7444D1A858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2667000"/>
            <a:ext cx="10288693" cy="3660648"/>
          </a:xfrm>
        </p:spPr>
        <p:txBody>
          <a:bodyPr lIns="91440" rIns="9144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1F422E5-0916-42D9-AC79-50E4FC133F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D8DAD49-E192-4934-8CF1-25E9CA66F7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676400"/>
            <a:ext cx="10837333" cy="424732"/>
          </a:xfrm>
          <a:solidFill>
            <a:schemeClr val="accent1"/>
          </a:solidFill>
        </p:spPr>
        <p:txBody>
          <a:bodyPr wrap="square" lIns="640080" rIns="91440" rtlCol="0">
            <a:sp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Добавить дополнительный текст </a:t>
            </a:r>
          </a:p>
        </p:txBody>
      </p:sp>
      <p:sp>
        <p:nvSpPr>
          <p:cNvPr id="13" name="Номер слайда 5">
            <a:extLst>
              <a:ext uri="{FF2B5EF4-FFF2-40B4-BE49-F238E27FC236}">
                <a16:creationId xmlns="" xmlns:a16="http://schemas.microsoft.com/office/drawing/2014/main" id="{08E95652-9528-4150-8049-C40C3BB1B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788" y="6339840"/>
            <a:ext cx="302281" cy="3657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accent2"/>
            </a:solidFill>
          </a:ln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94764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7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48640" y="548640"/>
            <a:ext cx="11106150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8640" y="2103120"/>
            <a:ext cx="11106150" cy="4221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4249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9" r:id="rId2"/>
    <p:sldLayoutId id="2147483961" r:id="rId3"/>
    <p:sldLayoutId id="2147483962" r:id="rId4"/>
    <p:sldLayoutId id="2147483964" r:id="rId5"/>
    <p:sldLayoutId id="2147483958" r:id="rId6"/>
    <p:sldLayoutId id="2147483963" r:id="rId7"/>
    <p:sldLayoutId id="2147483957" r:id="rId8"/>
    <p:sldLayoutId id="2147483965" r:id="rId9"/>
    <p:sldLayoutId id="2147483966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7" r:id="rId17"/>
    <p:sldLayoutId id="2147483967" r:id="rId18"/>
    <p:sldLayoutId id="2147483968" r:id="rId19"/>
    <p:sldLayoutId id="2147483987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8" r:id="rId26"/>
    <p:sldLayoutId id="2147483974" r:id="rId27"/>
    <p:sldLayoutId id="2147483975" r:id="rId28"/>
    <p:sldLayoutId id="2147483976" r:id="rId29"/>
    <p:sldLayoutId id="214748397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5" r:id="rId37"/>
    <p:sldLayoutId id="2147484002" r:id="rId38"/>
    <p:sldLayoutId id="2147484003" r:id="rId39"/>
    <p:sldLayoutId id="2147484004" r:id="rId40"/>
    <p:sldLayoutId id="2147483994" r:id="rId41"/>
    <p:sldLayoutId id="2147484005" r:id="rId42"/>
    <p:sldLayoutId id="2147484006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4008" r:id="rId52"/>
    <p:sldLayoutId id="2147484009" r:id="rId53"/>
    <p:sldLayoutId id="2147484010" r:id="rId54"/>
    <p:sldLayoutId id="2147484011" r:id="rId55"/>
    <p:sldLayoutId id="2147484012" r:id="rId5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pinterest.com/pin/777363585654127053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1freewallpapers.com/taekwondo-fight-fighter/ko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lickr.com/photos/gregcullen/6459542955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9890287-4DB6-4C87-AEAF-17E9594F40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85" name="Текст 284">
            <a:extLst>
              <a:ext uri="{FF2B5EF4-FFF2-40B4-BE49-F238E27FC236}">
                <a16:creationId xmlns="" xmlns:a16="http://schemas.microsoft.com/office/drawing/2014/main" id="{C0BF9B80-F084-4423-8C1C-E79BE82987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286" name="Текст 285">
            <a:extLst>
              <a:ext uri="{FF2B5EF4-FFF2-40B4-BE49-F238E27FC236}">
                <a16:creationId xmlns="" xmlns:a16="http://schemas.microsoft.com/office/drawing/2014/main" id="{9626180B-FF05-48CF-BFB3-C95C9B5DAB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933031D-018B-489E-B613-2113C1CD2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1290" y="1071546"/>
            <a:ext cx="6715172" cy="227523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Биомеханизмы ударных технических действий в </a:t>
            </a:r>
            <a:r>
              <a:rPr lang="ru-RU" dirty="0" err="1" smtClean="0"/>
              <a:t>тхэквондо</a:t>
            </a:r>
            <a:r>
              <a:rPr lang="ru-RU" dirty="0" smtClean="0"/>
              <a:t> (ВТ)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606F8B2E-A7F5-4413-BEED-BFF7C3D9F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1224" y="4357694"/>
            <a:ext cx="6144288" cy="1785950"/>
          </a:xfrm>
        </p:spPr>
        <p:txBody>
          <a:bodyPr rtlCol="0">
            <a:normAutofit fontScale="70000" lnSpcReduction="2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Работу выполнила Симоненко А.И.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Студентка 205 группы ФГБОУ ВО «ВГАФК»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Руководители:</a:t>
            </a:r>
          </a:p>
          <a:p>
            <a:pPr algn="just"/>
            <a:r>
              <a:rPr lang="ru-RU" sz="2800" dirty="0" err="1" smtClean="0">
                <a:solidFill>
                  <a:schemeClr val="tx1"/>
                </a:solidFill>
              </a:rPr>
              <a:t>Лущик</a:t>
            </a:r>
            <a:r>
              <a:rPr lang="ru-RU" sz="2800" dirty="0" smtClean="0">
                <a:solidFill>
                  <a:schemeClr val="tx1"/>
                </a:solidFill>
              </a:rPr>
              <a:t> И.В., доцент кафедры </a:t>
            </a:r>
            <a:r>
              <a:rPr lang="ru-RU" sz="2800" dirty="0" err="1" smtClean="0">
                <a:solidFill>
                  <a:schemeClr val="tx1"/>
                </a:solidFill>
              </a:rPr>
              <a:t>ТиТФКиС</a:t>
            </a:r>
            <a:r>
              <a:rPr lang="ru-RU" sz="2800" dirty="0" smtClean="0">
                <a:solidFill>
                  <a:schemeClr val="tx1"/>
                </a:solidFill>
              </a:rPr>
              <a:t> ФГБОУ ВО «ВГАФК» ; </a:t>
            </a:r>
            <a:r>
              <a:rPr lang="ru-RU" sz="2800" dirty="0" err="1" smtClean="0">
                <a:solidFill>
                  <a:schemeClr val="tx1"/>
                </a:solidFill>
              </a:rPr>
              <a:t>Абдрахманова</a:t>
            </a:r>
            <a:r>
              <a:rPr lang="ru-RU" sz="2800" dirty="0" smtClean="0">
                <a:solidFill>
                  <a:schemeClr val="tx1"/>
                </a:solidFill>
              </a:rPr>
              <a:t> И.В., доцент кафедры </a:t>
            </a:r>
            <a:r>
              <a:rPr lang="ru-RU" sz="2800" dirty="0" err="1" smtClean="0">
                <a:solidFill>
                  <a:schemeClr val="tx1"/>
                </a:solidFill>
              </a:rPr>
              <a:t>ТиТФКиС</a:t>
            </a:r>
            <a:r>
              <a:rPr lang="ru-RU" sz="2800" dirty="0" smtClean="0">
                <a:solidFill>
                  <a:schemeClr val="tx1"/>
                </a:solidFill>
              </a:rPr>
              <a:t> ФГБОУ ВО «ВГАФК»</a:t>
            </a:r>
          </a:p>
          <a:p>
            <a:pPr rtl="0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22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785794"/>
            <a:ext cx="10805160" cy="707886"/>
          </a:xfrm>
        </p:spPr>
        <p:txBody>
          <a:bodyPr/>
          <a:lstStyle/>
          <a:p>
            <a:r>
              <a:rPr lang="ru-RU" dirty="0" smtClean="0"/>
              <a:t>Прямой удар с разворотом через спину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6B4C92E-EBAB-3B84-5D38-8B738C186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11"/>
          <a:stretch/>
        </p:blipFill>
        <p:spPr bwMode="auto">
          <a:xfrm>
            <a:off x="238084" y="2000240"/>
            <a:ext cx="11953916" cy="371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BE77ED4-30F1-8FC5-1474-FF28F019B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3B0A5C7A-F5CF-5DB7-E3D0-C1B61059D85E}"/>
              </a:ext>
            </a:extLst>
          </p:cNvPr>
          <p:cNvCxnSpPr>
            <a:stCxn id="13" idx="3"/>
          </p:cNvCxnSpPr>
          <p:nvPr/>
        </p:nvCxnSpPr>
        <p:spPr>
          <a:xfrm>
            <a:off x="6300878" y="3926493"/>
            <a:ext cx="3179498" cy="15057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103B199A-D828-7701-0FF8-FFA503BE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860027"/>
            <a:ext cx="5392160" cy="849397"/>
          </a:xfrm>
        </p:spPr>
        <p:txBody>
          <a:bodyPr rtlCol="0">
            <a:normAutofit/>
          </a:bodyPr>
          <a:lstStyle/>
          <a:p>
            <a:pPr rtl="0"/>
            <a:r>
              <a:rPr lang="ru-RU" noProof="1"/>
              <a:t>Электромиография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9762C929-B481-318E-3A28-5460163BA84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931236006"/>
              </p:ext>
            </p:extLst>
          </p:nvPr>
        </p:nvGraphicFramePr>
        <p:xfrm>
          <a:off x="7032104" y="1844824"/>
          <a:ext cx="4824536" cy="4163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0D8E78F9-F1EF-0AB1-18E9-F2A773AF5E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51384" y="2938722"/>
            <a:ext cx="5749494" cy="1975541"/>
          </a:xfrm>
          <a:solidFill>
            <a:schemeClr val="accent1">
              <a:alpha val="50000"/>
            </a:schemeClr>
          </a:solidFill>
          <a:ln>
            <a:solidFill>
              <a:srgbClr val="43467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just" rtl="0">
              <a:lnSpc>
                <a:spcPct val="120000"/>
              </a:lnSpc>
            </a:pPr>
            <a:r>
              <a:rPr lang="ru-RU" sz="20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На основании проведенного </a:t>
            </a:r>
            <a:r>
              <a:rPr lang="ru-RU" sz="20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биомеханического исследования и двигательных функций мышц </a:t>
            </a:r>
            <a:r>
              <a:rPr lang="ru-RU" sz="20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человека </a:t>
            </a:r>
            <a:r>
              <a:rPr lang="ru-RU" sz="2000" b="0" i="0" dirty="0" smtClean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исследователи </a:t>
            </a:r>
            <a:r>
              <a:rPr lang="ru-RU" sz="20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определили основные группы мышц, задействованные при нанесении основных результативных ударов в </a:t>
            </a:r>
            <a:r>
              <a:rPr lang="ru-RU" sz="2000" b="0" i="0" dirty="0" err="1" smtClean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тхэквондо</a:t>
            </a:r>
            <a:r>
              <a:rPr lang="ru-RU" sz="2000" b="0" i="0" dirty="0" smtClean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ru-RU" sz="20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(ВТФ):</a:t>
            </a:r>
            <a:endParaRPr lang="ru-RU" sz="2000" noProof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pic>
        <p:nvPicPr>
          <p:cNvPr id="39" name="Рисунок 38" descr="Статистика со сплошной заливкой">
            <a:extLst>
              <a:ext uri="{FF2B5EF4-FFF2-40B4-BE49-F238E27FC236}">
                <a16:creationId xmlns="" xmlns:a16="http://schemas.microsoft.com/office/drawing/2014/main" id="{F769074D-96B3-1AB2-B3EA-3F6EB9383D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853" r="853"/>
          <a:stretch/>
        </p:blipFill>
        <p:spPr>
          <a:xfrm>
            <a:off x="388597" y="726725"/>
            <a:ext cx="914400" cy="930275"/>
          </a:xfrm>
        </p:spPr>
      </p:pic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761ECAB1-1346-D6C9-D98B-A0090B2DC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4DC18D3B-3466-8D5E-A8BF-3BAADAB83B69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300878" y="2473585"/>
            <a:ext cx="789875" cy="145290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3B0A5C7A-F5CF-5DB7-E3D0-C1B61059D85E}"/>
              </a:ext>
            </a:extLst>
          </p:cNvPr>
          <p:cNvCxnSpPr>
            <a:stCxn id="13" idx="3"/>
          </p:cNvCxnSpPr>
          <p:nvPr/>
        </p:nvCxnSpPr>
        <p:spPr>
          <a:xfrm flipV="1">
            <a:off x="6300878" y="3857628"/>
            <a:ext cx="740662" cy="6886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1E1D3E6C-C82C-E554-9BDA-05F1D7497EC1}"/>
              </a:ext>
            </a:extLst>
          </p:cNvPr>
          <p:cNvCxnSpPr>
            <a:cxnSpLocks/>
          </p:cNvCxnSpPr>
          <p:nvPr/>
        </p:nvCxnSpPr>
        <p:spPr>
          <a:xfrm>
            <a:off x="6312024" y="3933056"/>
            <a:ext cx="762166" cy="144672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581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C30E190-35FD-6FCC-17B4-45D4B765C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E83DA16-D1F1-6BF8-2FEC-9D2B0FCA0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6796" y="735295"/>
            <a:ext cx="5196122" cy="5896309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CBAF3C82-96AE-0DBA-1E22-5B3D433E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066" y="857232"/>
            <a:ext cx="5249537" cy="930275"/>
          </a:xfrm>
        </p:spPr>
        <p:txBody>
          <a:bodyPr rtlCol="0">
            <a:normAutofit/>
          </a:bodyPr>
          <a:lstStyle/>
          <a:p>
            <a:pPr rtl="0"/>
            <a:r>
              <a:rPr lang="ru-RU" noProof="1"/>
              <a:t>Электромиография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="" xmlns:a16="http://schemas.microsoft.com/office/drawing/2014/main" id="{5562EF63-CAFF-35E7-F1E3-3D7A3B4B04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96132" y="1785926"/>
            <a:ext cx="4609839" cy="4357718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E5CD0A41-583F-CC73-C5FE-8B88E3EE927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10446" y="1785926"/>
            <a:ext cx="4063389" cy="4815885"/>
          </a:xfrm>
        </p:spPr>
        <p:txBody>
          <a:bodyPr rtlCol="0">
            <a:noAutofit/>
          </a:bodyPr>
          <a:lstStyle/>
          <a:p>
            <a:pPr algn="just" rtl="0">
              <a:lnSpc>
                <a:spcPct val="120000"/>
              </a:lnSpc>
            </a:pPr>
            <a:r>
              <a:rPr lang="ru-RU" sz="18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Для ЭМГ-исследования были взяты квалифицированные тхэквондисты, </a:t>
            </a:r>
            <a:r>
              <a:rPr lang="ru-RU" sz="1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а условия выполнения технических действий были максимально приближены к соревновательной деятельности.</a:t>
            </a:r>
            <a:r>
              <a:rPr lang="ru-RU" sz="18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cs typeface="Calibri" panose="020F0502020204030204" pitchFamily="34" charset="0"/>
              </a:rPr>
              <a:t>Было исследовано </a:t>
            </a:r>
            <a:r>
              <a:rPr lang="ru-RU" sz="1800" b="1" dirty="0" smtClean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направление изменения </a:t>
            </a:r>
            <a:r>
              <a:rPr lang="ru-RU" sz="1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электроактивности. </a:t>
            </a:r>
            <a:r>
              <a:rPr lang="ru-RU" sz="18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А также с целью определения активности исследуемых мышц мы разбили время выполнения каждой фазы на интервалы, равные 0,1 </a:t>
            </a:r>
            <a:r>
              <a:rPr lang="ru-RU" sz="1800" b="0" i="0" dirty="0" smtClean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с </a:t>
            </a:r>
            <a:r>
              <a:rPr lang="ru-RU" sz="18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и внутри каждой фазы определяли изменение показателей.</a:t>
            </a:r>
            <a:endParaRPr lang="ru-RU" sz="1800" noProof="1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0977E594-53B7-9910-71EB-A24482A84F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66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E045943-1501-D70C-A7EA-3EDA1AF9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6E06D296-6225-C546-1FC9-810EFE96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571480"/>
            <a:ext cx="10805160" cy="707886"/>
          </a:xfrm>
        </p:spPr>
        <p:txBody>
          <a:bodyPr rtlCol="0"/>
          <a:lstStyle/>
          <a:p>
            <a:pPr algn="ctr" rtl="0"/>
            <a:r>
              <a:rPr lang="ru-RU" dirty="0"/>
              <a:t>Боковой удар ногой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F3EC64B0-3BAA-AD5F-3E36-0CA19505C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8883901"/>
              </p:ext>
            </p:extLst>
          </p:nvPr>
        </p:nvGraphicFramePr>
        <p:xfrm>
          <a:off x="380960" y="1428736"/>
          <a:ext cx="11430080" cy="5181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96762">
                  <a:extLst>
                    <a:ext uri="{9D8B030D-6E8A-4147-A177-3AD203B41FA5}">
                      <a16:colId xmlns="" xmlns:a16="http://schemas.microsoft.com/office/drawing/2014/main" val="3698606507"/>
                    </a:ext>
                  </a:extLst>
                </a:gridCol>
                <a:gridCol w="10033318">
                  <a:extLst>
                    <a:ext uri="{9D8B030D-6E8A-4147-A177-3AD203B41FA5}">
                      <a16:colId xmlns="" xmlns:a16="http://schemas.microsoft.com/office/drawing/2014/main" val="4203379421"/>
                    </a:ext>
                  </a:extLst>
                </a:gridCol>
              </a:tblGrid>
              <a:tr h="5110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Фазы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Описание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8721535"/>
                  </a:ext>
                </a:extLst>
              </a:tr>
              <a:tr h="9017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Подседание с продвижением и разворотом впереди стоящей (не ударной - передней) ноги вперед. Высокая активность всех разгибателей коленного сустава - икроножной и четырехглавой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мышц.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1810757"/>
                  </a:ext>
                </a:extLst>
              </a:tr>
              <a:tr h="1172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II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Начало выполнения маха ударной ногой, связано со снижением активности разгибателей коленного сустава и активизацией прямой мышцы бедра, осуществляющей как сгибание в тазобедренном суставе, так и выпрямление коленного. Двуглавая мышца бедра сначала активна, а затем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вытормаживается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0639679"/>
                  </a:ext>
                </a:extLst>
              </a:tr>
              <a:tr h="11723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III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Включаются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односуставные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разгибатели коленного сустава для создания голени максимальной кинетической энергии. Мышцы живота особенно активны для выполнения сгибания в тазобедренном суставе.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58339034"/>
                  </a:ext>
                </a:extLst>
              </a:tr>
              <a:tr h="1352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IV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Активизируются все мышца для закрепления суставов, увеличения эквивалентной ударной массы.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8297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872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Боковой удар ногой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E2ABE1D-AD92-005F-9FAC-4EFB6982F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4" t="2016" r="3044" b="7093"/>
          <a:stretch/>
        </p:blipFill>
        <p:spPr bwMode="auto">
          <a:xfrm>
            <a:off x="1809720" y="1857364"/>
            <a:ext cx="7902719" cy="4140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10446" y="6143644"/>
            <a:ext cx="227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noProof="1" smtClean="0"/>
              <a:t>Электромиография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2F6FB5C-3B71-87D6-E2A2-8C758D60B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F7EDC5A-61AA-C6B3-9E95-735A045586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2500" b="12500"/>
          <a:stretch/>
        </p:blipFill>
        <p:spPr/>
      </p:pic>
      <p:sp>
        <p:nvSpPr>
          <p:cNvPr id="285" name="Текст 284">
            <a:extLst>
              <a:ext uri="{FF2B5EF4-FFF2-40B4-BE49-F238E27FC236}">
                <a16:creationId xmlns="" xmlns:a16="http://schemas.microsoft.com/office/drawing/2014/main" id="{FD1099DE-DC65-BF68-DAD5-136C789921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86" name="Текст 285">
            <a:extLst>
              <a:ext uri="{FF2B5EF4-FFF2-40B4-BE49-F238E27FC236}">
                <a16:creationId xmlns="" xmlns:a16="http://schemas.microsoft.com/office/drawing/2014/main" id="{558F6794-DC9D-C6D8-6191-27BB9611A0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255BA3F-CAE2-6999-9EF6-E617C9B30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73" y="980728"/>
            <a:ext cx="5864382" cy="86409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Вывод</a:t>
            </a:r>
            <a:br>
              <a:rPr lang="ru-RU" dirty="0"/>
            </a:br>
            <a:endParaRPr lang="ru-RU" dirty="0"/>
          </a:p>
        </p:txBody>
      </p:sp>
      <p:sp>
        <p:nvSpPr>
          <p:cNvPr id="7" name="Подзаголовок 6">
            <a:extLst>
              <a:ext uri="{FF2B5EF4-FFF2-40B4-BE49-F238E27FC236}">
                <a16:creationId xmlns="" xmlns:a16="http://schemas.microsoft.com/office/drawing/2014/main" id="{809A94B9-1EC0-E54E-9AC3-205C2985F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7042" y="2000240"/>
            <a:ext cx="6280951" cy="3483277"/>
          </a:xfr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514350" indent="-514350" algn="l" rtl="0">
              <a:buFont typeface="Arial" pitchFamily="34" charset="0"/>
              <a:buChar char="•"/>
            </a:pPr>
            <a:r>
              <a:rPr lang="ru-RU" sz="2600" b="0" i="0" dirty="0" smtClean="0">
                <a:solidFill>
                  <a:schemeClr val="bg2">
                    <a:lumMod val="10000"/>
                  </a:schemeClr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ru-RU" sz="2600" i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ru-RU" sz="26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биомеханической </a:t>
            </a:r>
            <a:r>
              <a:rPr lang="ru-RU" sz="2600" i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экспертной оценки </a:t>
            </a:r>
            <a:r>
              <a:rPr lang="ru-RU" sz="26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выделены основные </a:t>
            </a:r>
            <a:r>
              <a:rPr lang="ru-RU" sz="2600" i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фазы </a:t>
            </a:r>
            <a:r>
              <a:rPr lang="ru-RU" sz="26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и биомеханизмы бокового удара ногой и прямого удара ногой с разворотом через спину</a:t>
            </a:r>
            <a:r>
              <a:rPr lang="ru-RU" sz="2600" i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buFont typeface="Arial" pitchFamily="34" charset="0"/>
              <a:buChar char="•"/>
            </a:pP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 rtl="0">
              <a:buFont typeface="Arial" pitchFamily="34" charset="0"/>
              <a:buChar char="•"/>
            </a:pPr>
            <a:r>
              <a:rPr lang="ru-RU" sz="2600" i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Выявлен </a:t>
            </a:r>
            <a:r>
              <a:rPr lang="ru-RU" sz="260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 активности мышц ударной ноги и мышц живота.</a:t>
            </a:r>
            <a:endParaRPr lang="ru-RU" sz="2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67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noProof="1">
                <a:cs typeface="Calibri" panose="020F0502020204030204" pitchFamily="34" charset="0"/>
              </a:rPr>
              <a:t>Тхэквондо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algn="just" rtl="0"/>
            <a:r>
              <a:rPr lang="ru-RU" sz="2800" dirty="0">
                <a:cs typeface="Calibri" panose="020F0502020204030204" pitchFamily="34" charset="0"/>
              </a:rPr>
              <a:t>С</a:t>
            </a:r>
            <a:r>
              <a:rPr lang="ru-RU" sz="2800" b="0" i="0" dirty="0">
                <a:effectLst/>
                <a:cs typeface="Calibri" panose="020F0502020204030204" pitchFamily="34" charset="0"/>
              </a:rPr>
              <a:t>овременный вид спортивных боевых единоборств, в основе которого лежат традиции боевых искусств Корее</a:t>
            </a:r>
            <a:endParaRPr lang="ru-RU" sz="2800" b="0" i="0" noProof="1">
              <a:effectLst/>
              <a:cs typeface="Calibri" panose="020F0502020204030204" pitchFamily="34" charset="0"/>
            </a:endParaRPr>
          </a:p>
          <a:p>
            <a:pPr algn="just" rtl="0"/>
            <a:r>
              <a:rPr lang="ru-RU" sz="2800" b="0" i="0" dirty="0">
                <a:effectLst/>
                <a:cs typeface="Calibri" panose="020F0502020204030204" pitchFamily="34" charset="0"/>
              </a:rPr>
              <a:t>По версии ВТФ (Всемирной федерации тхэквондо), в поединках удары руками в голову запрещены, ногами - разрешены и в корпус, и в голову; ниже пояса - запрещены любые удары</a:t>
            </a:r>
          </a:p>
          <a:p>
            <a:pPr algn="just" rtl="0"/>
            <a:r>
              <a:rPr lang="ru-RU" sz="2800" dirty="0">
                <a:cs typeface="Calibri" panose="020F0502020204030204" pitchFamily="34" charset="0"/>
              </a:rPr>
              <a:t>О</a:t>
            </a:r>
            <a:r>
              <a:rPr lang="ru-RU" sz="2800" b="0" i="0" dirty="0">
                <a:effectLst/>
                <a:cs typeface="Calibri" panose="020F0502020204030204" pitchFamily="34" charset="0"/>
              </a:rPr>
              <a:t>сновные результативные технические действия спортивного поединка: боковой удар ногой и прямой с разворотом через спину удар ногой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E4C965B6-7E38-4D37-8DC4-198F7E2181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noProof="1">
                <a:latin typeface="Bahnschrift Light Condensed" panose="020B0502040204020203" pitchFamily="34" charset="0"/>
              </a:rPr>
              <a:t>Введение: что это, </a:t>
            </a:r>
            <a:r>
              <a:rPr lang="ru-RU" noProof="1" smtClean="0">
                <a:latin typeface="Bahnschrift Light Condensed" panose="020B0502040204020203" pitchFamily="34" charset="0"/>
              </a:rPr>
              <a:t>основы </a:t>
            </a:r>
            <a:r>
              <a:rPr lang="ru-RU" noProof="1">
                <a:latin typeface="Bahnschrift Light Condensed" panose="020B0502040204020203" pitchFamily="34" charset="0"/>
              </a:rPr>
              <a:t>и правила</a:t>
            </a:r>
          </a:p>
        </p:txBody>
      </p:sp>
      <p:pic>
        <p:nvPicPr>
          <p:cNvPr id="10" name="Рисунок 5">
            <a:extLst>
              <a:ext uri="{FF2B5EF4-FFF2-40B4-BE49-F238E27FC236}">
                <a16:creationId xmlns="" xmlns:a16="http://schemas.microsoft.com/office/drawing/2014/main" id="{D2A5B748-37FD-448D-997E-B1D3326587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47400" b="47400"/>
          <a:stretch/>
        </p:blipFill>
        <p:spPr>
          <a:xfrm>
            <a:off x="0" y="0"/>
            <a:ext cx="8329613" cy="587954"/>
          </a:xfrm>
        </p:spPr>
      </p:pic>
    </p:spTree>
    <p:extLst>
      <p:ext uri="{BB962C8B-B14F-4D97-AF65-F5344CB8AC3E}">
        <p14:creationId xmlns="" xmlns:p14="http://schemas.microsoft.com/office/powerpoint/2010/main" val="107472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654807"/>
            <a:ext cx="11338560" cy="1379472"/>
          </a:xfrm>
        </p:spPr>
        <p:txBody>
          <a:bodyPr rtlCol="0" anchor="t">
            <a:normAutofit/>
          </a:bodyPr>
          <a:lstStyle/>
          <a:p>
            <a:pPr rtl="0"/>
            <a:r>
              <a:rPr lang="ru-RU" noProof="1"/>
              <a:t>Цель и методика исследования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556610ED-3E2D-4E6A-ABD0-150F203E6B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1214" y="2035302"/>
            <a:ext cx="4561410" cy="914490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dirty="0">
                <a:latin typeface="-apple-system"/>
              </a:rPr>
              <a:t>О</a:t>
            </a:r>
            <a:r>
              <a:rPr lang="ru-RU" b="0" i="0" dirty="0">
                <a:effectLst/>
                <a:latin typeface="-apple-system"/>
              </a:rPr>
              <a:t>пределение основных биомеханизмов и биомеханических фаз двигательных действий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-apple-system"/>
              </a:rPr>
              <a:t>Выявление характера активности основных мышц, задействованных в ударном действии</a:t>
            </a:r>
            <a:endParaRPr lang="ru-RU" noProof="1"/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2BE63BA8-EAF4-4B88-8D23-BEF6AA60C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ru-RU" noProof="1"/>
              <a:t>Цель исследования*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F738FFEE-D221-419F-9925-DFE3C2A81E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28275" t="-29639" r="-28275" b="-29639"/>
          <a:stretch/>
        </p:blipFill>
        <p:spPr>
          <a:xfrm>
            <a:off x="5756426" y="1935993"/>
            <a:ext cx="1094116" cy="1113108"/>
          </a:xfrm>
        </p:spPr>
      </p:pic>
      <p:sp>
        <p:nvSpPr>
          <p:cNvPr id="23" name="Объект 22">
            <a:extLst>
              <a:ext uri="{FF2B5EF4-FFF2-40B4-BE49-F238E27FC236}">
                <a16:creationId xmlns="" xmlns:a16="http://schemas.microsoft.com/office/drawing/2014/main" id="{2F8BDB9A-6E49-4052-924A-83FDD2B0A48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071132" y="3429000"/>
            <a:ext cx="5641492" cy="1061746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-apple-system"/>
              </a:rPr>
              <a:t>Видеоанализ </a:t>
            </a:r>
            <a:r>
              <a:rPr lang="ru-RU" b="0" i="0" dirty="0">
                <a:effectLst/>
                <a:latin typeface="-apple-system"/>
              </a:rPr>
              <a:t>соревновательных двигательных действий </a:t>
            </a:r>
            <a:r>
              <a:rPr lang="ru-RU" b="0" i="0" dirty="0" smtClean="0">
                <a:effectLst/>
                <a:latin typeface="-apple-system"/>
              </a:rPr>
              <a:t> -  </a:t>
            </a:r>
            <a:r>
              <a:rPr lang="ru-RU" b="0" i="0" dirty="0">
                <a:effectLst/>
                <a:latin typeface="-apple-system"/>
              </a:rPr>
              <a:t>записи международных соревнований.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-apple-system"/>
              </a:rPr>
              <a:t>Техника </a:t>
            </a:r>
            <a:r>
              <a:rPr lang="ru-RU" b="0" i="0" dirty="0">
                <a:effectLst/>
                <a:latin typeface="-apple-system"/>
              </a:rPr>
              <a:t>ударов выполнялся в соответствии с логикой биомеханического исследования. </a:t>
            </a:r>
            <a:endParaRPr lang="ru-RU" noProof="1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34818BA8-E954-4497-B8B9-B67D92F603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rtlCol="0"/>
          <a:lstStyle/>
          <a:p>
            <a:pPr rtl="0"/>
            <a:r>
              <a:rPr lang="ru-RU" noProof="1"/>
              <a:t>Методика исследования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BA712089-DDBF-4741-BA71-63A6F987EA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24968" t="-26383" r="-24968" b="-26383"/>
          <a:stretch/>
        </p:blipFill>
        <p:spPr>
          <a:xfrm>
            <a:off x="4774508" y="3502811"/>
            <a:ext cx="1094116" cy="1113108"/>
          </a:xfrm>
        </p:spPr>
      </p:pic>
      <p:sp>
        <p:nvSpPr>
          <p:cNvPr id="34" name="Объект 33">
            <a:extLst>
              <a:ext uri="{FF2B5EF4-FFF2-40B4-BE49-F238E27FC236}">
                <a16:creationId xmlns="" xmlns:a16="http://schemas.microsoft.com/office/drawing/2014/main" id="{38AA8C13-AFD3-4C46-AEA7-67BEBF73986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949699" y="5117210"/>
            <a:ext cx="7122965" cy="914490"/>
          </a:xfrm>
        </p:spPr>
        <p:txBody>
          <a:bodyPr rtlCol="0"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Этап 1.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Описание начальных условий двигательно-го действия.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</a:br>
            <a:r>
              <a:rPr kumimoji="0" lang="ru-RU" altLang="ru-RU" sz="1400" b="0" i="1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Этап 2</a:t>
            </a:r>
            <a:r>
              <a:rPr kumimoji="0" lang="ru-RU" altLang="ru-RU" sz="1400" b="0" i="0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.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Формирование задач исследования: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</a:br>
            <a:r>
              <a:rPr lang="ru-RU" altLang="ru-RU" sz="1400" i="1" u="sng" dirty="0">
                <a:latin typeface="-apple-system"/>
              </a:rPr>
              <a:t>Э</a:t>
            </a:r>
            <a:r>
              <a:rPr kumimoji="0" lang="ru-RU" altLang="ru-RU" sz="1400" b="0" i="1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тап 3</a:t>
            </a:r>
            <a:r>
              <a:rPr kumimoji="0" lang="ru-RU" altLang="ru-RU" sz="1400" b="0" i="0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.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Построение модели опорно-двигательного аппарата борца.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</a:br>
            <a:r>
              <a:rPr kumimoji="0" lang="ru-RU" altLang="ru-RU" sz="1400" b="0" i="1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Этап 4</a:t>
            </a:r>
            <a:r>
              <a:rPr kumimoji="0" lang="ru-RU" altLang="ru-RU" sz="1400" b="0" i="0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.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Поиск основных биомеханизмов двигательного действия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</a:br>
            <a:r>
              <a:rPr kumimoji="0" lang="ru-RU" altLang="ru-RU" sz="1400" b="0" i="1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Этап 5</a:t>
            </a:r>
            <a:r>
              <a:rPr kumimoji="0" lang="ru-RU" altLang="ru-RU" sz="1400" b="0" i="0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.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Определяются основные биомеханизмы и фазовый состав технического приема.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</a:br>
            <a:r>
              <a:rPr kumimoji="0" lang="ru-RU" altLang="ru-RU" sz="1400" b="0" i="1" u="sng" strike="noStrike" cap="none" normalizeH="0" baseline="0" dirty="0">
                <a:ln>
                  <a:noFill/>
                </a:ln>
                <a:effectLst/>
                <a:latin typeface="-apple-system"/>
              </a:rPr>
              <a:t>Этап 6.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-apple-system"/>
              </a:rPr>
              <a:t>Экспериментальная проверка корректности теоретических следствий.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9105FAE-96F0-43A6-B386-AAE4E62C6E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ru-RU" noProof="1"/>
              <a:t>Этапы исследования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66F01420-E00A-46BC-9AE5-EDE89E81F2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3263024"/>
            <a:ext cx="438912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CD210877-354A-400E-B4FF-A1264FC8AB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48640" y="4803978"/>
            <a:ext cx="3200400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CE0BFCC-907E-E458-AF76-D4E8393DA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14" y="3160187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D85481-36C1-5034-D301-C567F7B8A4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785" r="785"/>
          <a:stretch/>
        </p:blipFill>
        <p:spPr>
          <a:xfrm>
            <a:off x="3679825" y="5018088"/>
            <a:ext cx="1095375" cy="1112837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08E01F6-40F5-78C6-225C-31B826AC41E4}"/>
              </a:ext>
            </a:extLst>
          </p:cNvPr>
          <p:cNvSpPr txBox="1"/>
          <p:nvPr/>
        </p:nvSpPr>
        <p:spPr>
          <a:xfrm>
            <a:off x="1199456" y="623732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4346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*С.Л </a:t>
            </a:r>
            <a:r>
              <a:rPr lang="ru-RU" sz="1400" b="1" i="1" dirty="0" err="1">
                <a:solidFill>
                  <a:srgbClr val="4346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Подпалько</a:t>
            </a:r>
            <a:r>
              <a:rPr lang="ru-RU" sz="1400" b="1" i="1" dirty="0">
                <a:solidFill>
                  <a:srgbClr val="4346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В.Н </a:t>
            </a:r>
            <a:r>
              <a:rPr lang="ru-RU" sz="1400" b="1" i="1" dirty="0" err="1">
                <a:solidFill>
                  <a:srgbClr val="4346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Селуянов</a:t>
            </a:r>
            <a:r>
              <a:rPr lang="ru-RU" sz="1400" b="1" i="1" dirty="0">
                <a:solidFill>
                  <a:srgbClr val="4346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Р.Н Фомин, А.А Новиков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227517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684356" y="2900629"/>
            <a:ext cx="171451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6" name="Picture 14" descr="37 Song Myeong Seob Photos &amp; High Res Pictures - Getty Images">
            <a:extLst>
              <a:ext uri="{FF2B5EF4-FFF2-40B4-BE49-F238E27FC236}">
                <a16:creationId xmlns="" xmlns:a16="http://schemas.microsoft.com/office/drawing/2014/main" id="{501B32BF-CF95-30BF-CE8D-B3CF0A4CE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527"/>
          <a:stretch/>
        </p:blipFill>
        <p:spPr bwMode="auto">
          <a:xfrm>
            <a:off x="7954124" y="44624"/>
            <a:ext cx="4237876" cy="3566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37 Song Myeong Seob Photos &amp; High Res Pictures - Getty Images">
            <a:extLst>
              <a:ext uri="{FF2B5EF4-FFF2-40B4-BE49-F238E27FC236}">
                <a16:creationId xmlns="" xmlns:a16="http://schemas.microsoft.com/office/drawing/2014/main" id="{112FE793-E06E-9541-5F1E-C018C544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52" y="465412"/>
            <a:ext cx="2448272" cy="3162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94C582A2-A406-4C9B-A3DA-BA4EECAB3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40" y="4286256"/>
            <a:ext cx="5013960" cy="2408917"/>
          </a:xfrm>
        </p:spPr>
        <p:txBody>
          <a:bodyPr rtlCol="0">
            <a:normAutofit/>
          </a:bodyPr>
          <a:lstStyle/>
          <a:p>
            <a:pPr rtl="0"/>
            <a:r>
              <a:rPr lang="ru-RU" noProof="1" smtClean="0">
                <a:solidFill>
                  <a:srgbClr val="FF0000"/>
                </a:solidFill>
              </a:rPr>
              <a:t>Биомеханическое </a:t>
            </a:r>
            <a:r>
              <a:rPr lang="ru-RU" noProof="1">
                <a:solidFill>
                  <a:srgbClr val="FF0000"/>
                </a:solidFill>
              </a:rPr>
              <a:t>исследование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15B262E-3234-4E0C-A890-B69314333F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853" r="853"/>
          <a:stretch>
            <a:fillRect/>
          </a:stretch>
        </p:blipFill>
        <p:spPr>
          <a:xfrm>
            <a:off x="95208" y="4500570"/>
            <a:ext cx="914400" cy="930275"/>
          </a:xfrm>
        </p:spPr>
      </p:pic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CD5E95B5-674E-4A3A-A7C5-83CFC41142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8329286" cy="457200"/>
          </a:xfrm>
          <a:custGeom>
            <a:avLst/>
            <a:gdLst>
              <a:gd name="connsiteX0" fmla="*/ 0 w 8329286"/>
              <a:gd name="connsiteY0" fmla="*/ 0 h 457200"/>
              <a:gd name="connsiteX1" fmla="*/ 8329286 w 8329286"/>
              <a:gd name="connsiteY1" fmla="*/ 0 h 457200"/>
              <a:gd name="connsiteX2" fmla="*/ 7982281 w 8329286"/>
              <a:gd name="connsiteY2" fmla="*/ 457200 h 457200"/>
              <a:gd name="connsiteX3" fmla="*/ 0 w 8329286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9286" h="457200">
                <a:moveTo>
                  <a:pt x="0" y="0"/>
                </a:moveTo>
                <a:lnTo>
                  <a:pt x="8329286" y="0"/>
                </a:lnTo>
                <a:lnTo>
                  <a:pt x="7982281" y="457200"/>
                </a:lnTo>
                <a:lnTo>
                  <a:pt x="0" y="45720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>
              <a:latin typeface="Calibri" panose="020F0502020204030204" pitchFamily="34" charset="0"/>
            </a:endParaRPr>
          </a:p>
        </p:txBody>
      </p:sp>
      <p:pic>
        <p:nvPicPr>
          <p:cNvPr id="3082" name="Picture 10" descr="Hadi Saei: &quot;Las elecciones han terminado&quot;">
            <a:extLst>
              <a:ext uri="{FF2B5EF4-FFF2-40B4-BE49-F238E27FC236}">
                <a16:creationId xmlns="" xmlns:a16="http://schemas.microsoft.com/office/drawing/2014/main" id="{ACE24671-E5C9-531A-8E32-A37A70986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99"/>
            <a:ext cx="5519936" cy="3154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39140" y="3643314"/>
            <a:ext cx="287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Исследования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87177" y="4143380"/>
            <a:ext cx="5204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Покадровый</a:t>
            </a:r>
            <a:r>
              <a:rPr lang="ru-RU" sz="2400" dirty="0" smtClean="0"/>
              <a:t> разбор видеозаписей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53124" y="4857760"/>
            <a:ext cx="2738414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нанесения бокового удара ногой олимпийским чемпионом иранцем </a:t>
            </a:r>
            <a:r>
              <a:rPr lang="ru-RU" dirty="0" err="1" smtClean="0"/>
              <a:t>Hadi</a:t>
            </a:r>
            <a:r>
              <a:rPr lang="ru-RU" dirty="0" smtClean="0"/>
              <a:t> </a:t>
            </a:r>
            <a:r>
              <a:rPr lang="ru-RU" dirty="0" err="1" smtClean="0"/>
              <a:t>Saci</a:t>
            </a:r>
            <a:r>
              <a:rPr lang="ru-RU" dirty="0" smtClean="0"/>
              <a:t> </a:t>
            </a:r>
            <a:r>
              <a:rPr lang="ru-RU" dirty="0" err="1" smtClean="0"/>
              <a:t>Bonehkohal</a:t>
            </a:r>
            <a:r>
              <a:rPr lang="ru-RU" dirty="0" smtClean="0"/>
              <a:t> (в/к 58-68 кг, 2004 г.)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739206" y="4857760"/>
            <a:ext cx="330991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записи выполнения прямого удара с разворотом через спину призером (3-е место) этих же Олимпийских игр (в/к 58-68 кг, 2004 г.) корейцем </a:t>
            </a:r>
            <a:r>
              <a:rPr lang="ru-RU" dirty="0" err="1" smtClean="0"/>
              <a:t>Song</a:t>
            </a:r>
            <a:r>
              <a:rPr lang="ru-RU" dirty="0" smtClean="0"/>
              <a:t> </a:t>
            </a:r>
            <a:r>
              <a:rPr lang="ru-RU" dirty="0" err="1" smtClean="0"/>
              <a:t>Myeong</a:t>
            </a:r>
            <a:r>
              <a:rPr lang="ru-RU" dirty="0" smtClean="0"/>
              <a:t> </a:t>
            </a:r>
            <a:r>
              <a:rPr lang="ru-RU" dirty="0" err="1" smtClean="0"/>
              <a:t>Seob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7618367" y="4599545"/>
            <a:ext cx="219682" cy="164608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10596594" y="4572008"/>
            <a:ext cx="214314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5620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D24509E-BB74-42FE-A9A8-F01572CD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2"/>
            <a:ext cx="10805160" cy="707886"/>
          </a:xfrm>
        </p:spPr>
        <p:txBody>
          <a:bodyPr rtlCol="0"/>
          <a:lstStyle/>
          <a:p>
            <a:pPr algn="ctr" rtl="0"/>
            <a:r>
              <a:rPr lang="ru-RU" dirty="0"/>
              <a:t>Боковой удар ногой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8E130FA9-9682-4FC0-84C0-A1E096695F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8506427"/>
              </p:ext>
            </p:extLst>
          </p:nvPr>
        </p:nvGraphicFramePr>
        <p:xfrm>
          <a:off x="166646" y="1285860"/>
          <a:ext cx="9047928" cy="51206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5661">
                  <a:extLst>
                    <a:ext uri="{9D8B030D-6E8A-4147-A177-3AD203B41FA5}">
                      <a16:colId xmlns="" xmlns:a16="http://schemas.microsoft.com/office/drawing/2014/main" val="3698606507"/>
                    </a:ext>
                  </a:extLst>
                </a:gridCol>
                <a:gridCol w="7942267">
                  <a:extLst>
                    <a:ext uri="{9D8B030D-6E8A-4147-A177-3AD203B41FA5}">
                      <a16:colId xmlns="" xmlns:a16="http://schemas.microsoft.com/office/drawing/2014/main" val="420337942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Фазы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Описание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872153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strike="noStrike" kern="120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b="1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Подседание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продвижением и разворотом впереди стоящей (не ударной - передней) ноги вперед.</a:t>
                      </a:r>
                      <a:r>
                        <a:rPr lang="ru-RU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 выполнением удара надо запасти в мышцах ног энергию упругой деформации.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Биомеханизм накопления энергии упругой деформации в мышцах - разгибателях ног</a:t>
                      </a:r>
                      <a:r>
                        <a:rPr lang="ru-RU" sz="18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181075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Фаза </a:t>
                      </a:r>
                      <a:r>
                        <a:rPr lang="en-US" sz="2800" b="1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II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Вращение 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туловища и выталкивание. После постановки передней ноги она становится опорной, что дает возможность активировать мышцы задней поверхности бедра и сгибатели тазобедренного сустава задней - маховой и ударной ноги. Для сгибания ударной ноги в тазобедренном суставе должны быть активны сгибатели тазобедренного сустава (ПМБ), для вращения корпуса - мышцы живота (КМЖ).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Биомеханизм активизации махового движения ногой</a:t>
                      </a:r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0639679"/>
                  </a:ext>
                </a:extLst>
              </a:tr>
            </a:tbl>
          </a:graphicData>
        </a:graphic>
      </p:graphicFrame>
      <p:pic>
        <p:nvPicPr>
          <p:cNvPr id="25602" name="Picture 2" descr="https://sun9-48.userapi.com/impg/5Ui8ApwhColga4LCCXYF-7QiO3xF0VWtWgr9IQ/BUTCKwj2gc8.jpg?size=343x516&amp;quality=95&amp;sign=7b94f2d5ce23f356fa9bda565ab350e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3586" y="1285860"/>
            <a:ext cx="2436262" cy="2571768"/>
          </a:xfrm>
          <a:prstGeom prst="rect">
            <a:avLst/>
          </a:prstGeom>
          <a:noFill/>
        </p:spPr>
      </p:pic>
      <p:pic>
        <p:nvPicPr>
          <p:cNvPr id="25604" name="Picture 4" descr="https://sun9-18.userapi.com/impg/JfHfHw0vYFBwvRbeq8ObhgI0UDBuTw4AbgXsow/p9yxS1ZOVgo.jpg?size=344x518&amp;quality=95&amp;sign=617a9f8d38c0880999d5e7457bc82188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3586" y="3929066"/>
            <a:ext cx="2428892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508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A8C82B9-3C99-2276-3B31-65A872A11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F56D920C-E851-83C2-7621-6DF8BE2A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26" y="571480"/>
            <a:ext cx="10805160" cy="707886"/>
          </a:xfrm>
        </p:spPr>
        <p:txBody>
          <a:bodyPr rtlCol="0"/>
          <a:lstStyle/>
          <a:p>
            <a:pPr algn="ctr" rtl="0"/>
            <a:r>
              <a:rPr lang="ru-RU" dirty="0"/>
              <a:t>Боковой удар ногой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2F2DABF7-318F-2525-8F12-DD4C926FC6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0158247"/>
              </p:ext>
            </p:extLst>
          </p:nvPr>
        </p:nvGraphicFramePr>
        <p:xfrm>
          <a:off x="309522" y="1285860"/>
          <a:ext cx="8046146" cy="521497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83243">
                  <a:extLst>
                    <a:ext uri="{9D8B030D-6E8A-4147-A177-3AD203B41FA5}">
                      <a16:colId xmlns="" xmlns:a16="http://schemas.microsoft.com/office/drawing/2014/main" val="3698606507"/>
                    </a:ext>
                  </a:extLst>
                </a:gridCol>
                <a:gridCol w="7062903">
                  <a:extLst>
                    <a:ext uri="{9D8B030D-6E8A-4147-A177-3AD203B41FA5}">
                      <a16:colId xmlns="" xmlns:a16="http://schemas.microsoft.com/office/drawing/2014/main" val="4203379421"/>
                    </a:ext>
                  </a:extLst>
                </a:gridCol>
              </a:tblGrid>
              <a:tr h="7722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Фазы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Описание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8721535"/>
                  </a:ext>
                </a:extLst>
              </a:tr>
              <a:tr h="1918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III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гибание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ноги в тазобедренном и коленном суставах и остановка вращения корпуса. Для увеличения скорости нанесения удара мах выполняется со сгибанием ноги. В этом случае уменьшается момент инерции ноги. Прямая мышца бедра может быть активна только вначале, а затем должна вытормаживаться, иначе нельзя будет согнуть ногу.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1810757"/>
                  </a:ext>
                </a:extLst>
              </a:tr>
              <a:tr h="2524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IV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Разгибание маховой ноги в коленном суставе. В конце маха коленный сустав выпрямляется. Кинетическая энергия маха превращается в поступательное движение всей ноги и туловища. Поэтому мышцы живота должны быть активны в течение всего времени выполнения технического действия. В момент удара все мышцы ударной ноги должны быть активны, таз разворачивается для увеличения ударной массы.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Биомеханизм ударного действия.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0639679"/>
                  </a:ext>
                </a:extLst>
              </a:tr>
            </a:tbl>
          </a:graphicData>
        </a:graphic>
      </p:graphicFrame>
      <p:pic>
        <p:nvPicPr>
          <p:cNvPr id="23554" name="Picture 2" descr="https://sun9-39.userapi.com/impg/Eg0PLYpuFj9KCZYe5H3f16eunqeLmy9UDM4FlA/7gp6C2ylelc.jpg?size=353x520&amp;quality=95&amp;sign=97076fa5f25c5bf1a0ec93f6dc81783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20" y="1285860"/>
            <a:ext cx="2928958" cy="2643206"/>
          </a:xfrm>
          <a:prstGeom prst="rect">
            <a:avLst/>
          </a:prstGeom>
          <a:noFill/>
        </p:spPr>
      </p:pic>
      <p:pic>
        <p:nvPicPr>
          <p:cNvPr id="23556" name="Picture 4" descr="https://sun9-76.userapi.com/impg/PlIHGYtKDTZ_gWJxegrB6VPbrTHV_ae1kX6NpQ/E79dYsJuAWI.jpg?size=348x522&amp;quality=95&amp;sign=479cc8afb46d045125b76e50ac4b1199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3521" y="4000504"/>
            <a:ext cx="292895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951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sun9-76.userapi.com/impg/c4BZp2Y51mqdGnhWJczJoH5lfXk2X3rKJG1HXQ/fdxIhxpNfiU.jpg?size=1846x642&amp;quality=96&amp;sign=27b8d6d1dce2a21696d07ea0986d634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857364"/>
            <a:ext cx="11297664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09984" y="785794"/>
            <a:ext cx="4656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Боковой удар ногой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8800DA7-419F-34E7-1162-6644D707F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47A79195-F23E-5AB2-889F-C23584CE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" y="642918"/>
            <a:ext cx="10805160" cy="707886"/>
          </a:xfrm>
        </p:spPr>
        <p:txBody>
          <a:bodyPr rtlCol="0"/>
          <a:lstStyle/>
          <a:p>
            <a:pPr algn="ctr" rtl="0"/>
            <a:r>
              <a:rPr lang="ru-RU" dirty="0"/>
              <a:t>Прямой удар с разворотом через спину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CDD25A61-2D2C-6235-FAE3-4454294D6F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75788199"/>
              </p:ext>
            </p:extLst>
          </p:nvPr>
        </p:nvGraphicFramePr>
        <p:xfrm>
          <a:off x="309522" y="1500174"/>
          <a:ext cx="8501122" cy="500066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38843">
                  <a:extLst>
                    <a:ext uri="{9D8B030D-6E8A-4147-A177-3AD203B41FA5}">
                      <a16:colId xmlns="" xmlns:a16="http://schemas.microsoft.com/office/drawing/2014/main" val="3698606507"/>
                    </a:ext>
                  </a:extLst>
                </a:gridCol>
                <a:gridCol w="7462279">
                  <a:extLst>
                    <a:ext uri="{9D8B030D-6E8A-4147-A177-3AD203B41FA5}">
                      <a16:colId xmlns="" xmlns:a16="http://schemas.microsoft.com/office/drawing/2014/main" val="4203379421"/>
                    </a:ext>
                  </a:extLst>
                </a:gridCol>
              </a:tblGrid>
              <a:tr h="11398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Фазы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Описание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8721535"/>
                  </a:ext>
                </a:extLst>
              </a:tr>
              <a:tr h="1764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Подседание. Перед выполнением удара надо запасти в мышцах ног энергию упругой деформации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(биомеханизм накопления энергии упругой деформации в мышцах разгибателях ног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Одновременно происходит скручивание туловища и отведений рук для за-маха.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1810757"/>
                  </a:ext>
                </a:extLst>
              </a:tr>
              <a:tr h="20958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II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Вращение туловища, выталкивание ногами. После накопления энергии упругой деформации в мышцах - разгибателях ног и туловище с руками начинается закручивание туловища с руками и отталкиванием маховой (ударной) ноги от опоры.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Биомеханизм активации махового движения корпусом и ногой.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0639679"/>
                  </a:ext>
                </a:extLst>
              </a:tr>
            </a:tbl>
          </a:graphicData>
        </a:graphic>
      </p:graphicFrame>
      <p:pic>
        <p:nvPicPr>
          <p:cNvPr id="19458" name="Picture 2" descr="https://sun9-56.userapi.com/impg/ApleyApdMTw-oPpUUCQfBnTxgtsqBN6CqDeC6w/qfPJPBPlWpk.jpg?size=200x306&amp;quality=95&amp;sign=44892bb05e6c9c9e078393d3e87f708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7834" y="1565868"/>
            <a:ext cx="2643206" cy="2536943"/>
          </a:xfrm>
          <a:prstGeom prst="rect">
            <a:avLst/>
          </a:prstGeom>
          <a:noFill/>
        </p:spPr>
      </p:pic>
      <p:pic>
        <p:nvPicPr>
          <p:cNvPr id="19460" name="Picture 4" descr="https://sun9-40.userapi.com/impg/PqPcZKrpCbYMOZkyI5RtprE_jZjRT0MmKEjj9Q/Foex7PgujIU.jpg?size=200x302&amp;quality=95&amp;sign=44551a49dc519504b84fa0712c85fc1e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67834" y="4357695"/>
            <a:ext cx="2643206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0338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AD07FC9-56FE-17C7-1BDA-790FA46E6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989DFBA4-8D6E-6156-9CE5-0B7FA48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" y="785794"/>
            <a:ext cx="10805160" cy="707886"/>
          </a:xfrm>
        </p:spPr>
        <p:txBody>
          <a:bodyPr rtlCol="0"/>
          <a:lstStyle/>
          <a:p>
            <a:pPr rtl="0"/>
            <a:r>
              <a:rPr lang="ru-RU" dirty="0"/>
              <a:t>Прямой удар с разворотом через спину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BA579C9-2810-24B3-96CD-65D708698E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4621494"/>
              </p:ext>
            </p:extLst>
          </p:nvPr>
        </p:nvGraphicFramePr>
        <p:xfrm>
          <a:off x="238084" y="1643050"/>
          <a:ext cx="8786874" cy="50006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73760">
                  <a:extLst>
                    <a:ext uri="{9D8B030D-6E8A-4147-A177-3AD203B41FA5}">
                      <a16:colId xmlns="" xmlns:a16="http://schemas.microsoft.com/office/drawing/2014/main" val="3698606507"/>
                    </a:ext>
                  </a:extLst>
                </a:gridCol>
                <a:gridCol w="7713114">
                  <a:extLst>
                    <a:ext uri="{9D8B030D-6E8A-4147-A177-3AD203B41FA5}">
                      <a16:colId xmlns="" xmlns:a16="http://schemas.microsoft.com/office/drawing/2014/main" val="4203379421"/>
                    </a:ext>
                  </a:extLst>
                </a:gridCol>
              </a:tblGrid>
              <a:tr h="7556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Фазы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Описание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8721535"/>
                  </a:ext>
                </a:extLst>
              </a:tr>
              <a:tr h="1727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III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Сгибание маховой ноги в тазобедренном и коленном суставах выполняется для увеличения скорости вращения. В этом случае уменьшается момент инерции ноги. Прямая мышца бедра может быть активна только вначале, а затем должна вытормаживаться, иначе нельзя будет согнуть ногу.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Биомеханизм маха со сгибанием ноги</a:t>
                      </a:r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71810757"/>
                  </a:ext>
                </a:extLst>
              </a:tr>
              <a:tr h="25177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Фаза </a:t>
                      </a:r>
                      <a:r>
                        <a:rPr lang="en-US" sz="2800" u="none" strike="noStrike" kern="1200" cap="none" spc="0" normalizeH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lt"/>
                        </a:rPr>
                        <a:t>IV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Разгибание ноги в тазобедренном и коленном суставах. В конце маха коленный и тазобедренные суставы выпрямляются. Кинетическая энергия маха превращается в поступательное движение всей ноги. Поскольку это движение противоположно вращению, то происходит остановка движения туловища. Все мышцы ударной ноги должны быть активны. Таз разворачивается для увеличения ударной массы.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Биомеханизм ударного действия.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0639679"/>
                  </a:ext>
                </a:extLst>
              </a:tr>
            </a:tbl>
          </a:graphicData>
        </a:graphic>
      </p:graphicFrame>
      <p:pic>
        <p:nvPicPr>
          <p:cNvPr id="17410" name="Picture 2" descr="https://sun9-51.userapi.com/impg/LfiRcLpjUQe86mRIca9nyShQ3EtqyXZIKv9vuQ/car61m6p1j8.jpg?size=200x304&amp;quality=95&amp;sign=081b1778388fae7e403fcc34fb87976f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48" y="1643050"/>
            <a:ext cx="2357454" cy="2428892"/>
          </a:xfrm>
          <a:prstGeom prst="rect">
            <a:avLst/>
          </a:prstGeom>
          <a:noFill/>
        </p:spPr>
      </p:pic>
      <p:pic>
        <p:nvPicPr>
          <p:cNvPr id="17412" name="Picture 4" descr="https://sun9-64.userapi.com/impg/Ws2rpEQ_QaOGtvk4siZHtcYWXZnHVAwJmYjyxw/0kGXFgYKtMA.jpg?size=199x300&amp;quality=95&amp;sign=c5aa891a8d0a142a9c3201cef50432aa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48" y="4143380"/>
            <a:ext cx="2357454" cy="2500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3373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ременныйКлассическийБлок-3">
  <a:themeElements>
    <a:clrScheme name="MSFT_ELT_ModernClassicBlock_03">
      <a:dk1>
        <a:sysClr val="windowText" lastClr="000000"/>
      </a:dk1>
      <a:lt1>
        <a:sysClr val="window" lastClr="FFFFFF"/>
      </a:lt1>
      <a:dk2>
        <a:srgbClr val="43467B"/>
      </a:dk2>
      <a:lt2>
        <a:srgbClr val="DFE3E5"/>
      </a:lt2>
      <a:accent1>
        <a:srgbClr val="43467B"/>
      </a:accent1>
      <a:accent2>
        <a:srgbClr val="E58C09"/>
      </a:accent2>
      <a:accent3>
        <a:srgbClr val="2683C6"/>
      </a:accent3>
      <a:accent4>
        <a:srgbClr val="EEC621"/>
      </a:accent4>
      <a:accent5>
        <a:srgbClr val="1D9BA1"/>
      </a:accent5>
      <a:accent6>
        <a:srgbClr val="87175F"/>
      </a:accent6>
      <a:hlink>
        <a:srgbClr val="0070C0"/>
      </a:hlink>
      <a:folHlink>
        <a:srgbClr val="C00000"/>
      </a:folHlink>
    </a:clrScheme>
    <a:fontScheme name="MSFT_ELT_ModernClassicBlock_03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42570282_TF89082059.potx" id="{67D49B47-FA17-4E5B-80EE-30F76FF2D07D}" vid="{0DD5EBB0-80F9-440D-B756-554016CC0CE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86D9CC-0D9D-4BFE-B3F3-26F480BF8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BFCA5F6-1A5A-4D78-BDE2-C793B61E0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6BD98-E608-40A1-98A8-93D5976215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классическая блочная презентация</Template>
  <TotalTime>267</TotalTime>
  <Words>969</Words>
  <Application>Microsoft Office PowerPoint</Application>
  <PresentationFormat>Произвольный</PresentationFormat>
  <Paragraphs>96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СовременныйКлассическийБлок-3</vt:lpstr>
      <vt:lpstr>Биомеханизмы ударных технических действий в тхэквондо (ВТ) </vt:lpstr>
      <vt:lpstr>Тхэквондо</vt:lpstr>
      <vt:lpstr>Цель и методика исследования</vt:lpstr>
      <vt:lpstr>Биомеханическое исследование</vt:lpstr>
      <vt:lpstr>Боковой удар ногой</vt:lpstr>
      <vt:lpstr>Боковой удар ногой</vt:lpstr>
      <vt:lpstr>Слайд 7</vt:lpstr>
      <vt:lpstr>Прямой удар с разворотом через спину</vt:lpstr>
      <vt:lpstr>Прямой удар с разворотом через спину</vt:lpstr>
      <vt:lpstr>Прямой удар с разворотом через спину</vt:lpstr>
      <vt:lpstr>Электромиография</vt:lpstr>
      <vt:lpstr>Электромиография</vt:lpstr>
      <vt:lpstr>Боковой удар ногой</vt:lpstr>
      <vt:lpstr>Боковой удар ногой</vt:lpstr>
      <vt:lpstr>Вывод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Тхэквондо </dc:title>
  <dc:creator>Дарья Симоненко</dc:creator>
  <cp:lastModifiedBy>c400</cp:lastModifiedBy>
  <cp:revision>18</cp:revision>
  <dcterms:created xsi:type="dcterms:W3CDTF">2024-02-22T10:17:43Z</dcterms:created>
  <dcterms:modified xsi:type="dcterms:W3CDTF">2024-03-13T15:30:39Z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